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</p:sldMasterIdLst>
  <p:notesMasterIdLst>
    <p:notesMasterId r:id="rId15"/>
  </p:notesMasterIdLst>
  <p:sldIdLst>
    <p:sldId id="256" r:id="rId2"/>
    <p:sldId id="658" r:id="rId3"/>
    <p:sldId id="664" r:id="rId4"/>
    <p:sldId id="659" r:id="rId5"/>
    <p:sldId id="660" r:id="rId6"/>
    <p:sldId id="668" r:id="rId7"/>
    <p:sldId id="665" r:id="rId8"/>
    <p:sldId id="666" r:id="rId9"/>
    <p:sldId id="667" r:id="rId10"/>
    <p:sldId id="669" r:id="rId11"/>
    <p:sldId id="670" r:id="rId12"/>
    <p:sldId id="671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C92"/>
    <a:srgbClr val="EA93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Objects="1">
      <p:cViewPr varScale="1">
        <p:scale>
          <a:sx n="82" d="100"/>
          <a:sy n="82" d="100"/>
        </p:scale>
        <p:origin x="198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>
            <a:extLst>
              <a:ext uri="{FF2B5EF4-FFF2-40B4-BE49-F238E27FC236}">
                <a16:creationId xmlns:a16="http://schemas.microsoft.com/office/drawing/2014/main" id="{90D0E82A-5C8D-4804-8FC5-C7A9ACB6C8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0CAC9B5-8019-4E65-A81D-7E01D7DFDF43}" type="slidenum">
              <a:rPr lang="hu-HU" altLang="hu-HU"/>
              <a:pPr/>
              <a:t>2</a:t>
            </a:fld>
            <a:endParaRPr lang="hu-HU" altLang="hu-HU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F26478D9-15A1-4307-A1AB-2A1E3CFD05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84C37D46-08BA-414F-B852-AA42F0468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625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>
            <a:extLst>
              <a:ext uri="{FF2B5EF4-FFF2-40B4-BE49-F238E27FC236}">
                <a16:creationId xmlns:a16="http://schemas.microsoft.com/office/drawing/2014/main" id="{90D0E82A-5C8D-4804-8FC5-C7A9ACB6C8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0CAC9B5-8019-4E65-A81D-7E01D7DFDF43}" type="slidenum">
              <a:rPr lang="hu-HU" altLang="hu-HU"/>
              <a:pPr/>
              <a:t>3</a:t>
            </a:fld>
            <a:endParaRPr lang="hu-HU" altLang="hu-HU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F26478D9-15A1-4307-A1AB-2A1E3CFD05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84C37D46-08BA-414F-B852-AA42F0468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275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3E63EF4F-AEBB-4D29-9E08-C684E3AA18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440A7B-40E9-4636-881A-7864923941D2}" type="slidenum">
              <a:rPr lang="hu-HU" altLang="hu-HU"/>
              <a:pPr/>
              <a:t>4</a:t>
            </a:fld>
            <a:endParaRPr lang="hu-HU" altLang="hu-HU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9F38C006-FD18-4472-88B5-AA08F7C635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DB1473C6-B592-4A6D-A07C-B0ED7E4E4A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>
              <a:latin typeface="Arial" panose="020B0604020202020204" pitchFamily="34" charset="0"/>
            </a:endParaRPr>
          </a:p>
          <a:p>
            <a:pPr eaLnBrk="1" hangingPunct="1"/>
            <a:endParaRPr lang="hu-HU" altLang="hu-H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099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421197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898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8139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3672103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2947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391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52136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845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0670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496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Jelen tananyag a Szegedi Tudományegyetemen készült az Európai Unió támogatásával. Projekt azonosító: EFOP-3.4.3-16-2016-00014</a:t>
            </a:r>
            <a:endParaRPr lang="hu-HU" kern="0" dirty="0"/>
          </a:p>
          <a:p>
            <a:endParaRPr lang="hu-HU" sz="90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545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942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662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fld id="{0DD05FFA-4383-4574-9830-A5FF25BE8406}" type="datetimeFigureOut">
              <a:rPr lang="hu-HU" smtClean="0"/>
              <a:t>2019. 01. 24.</a:t>
            </a:fld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pic>
        <p:nvPicPr>
          <p:cNvPr id="1031" name="Picture 7" descr="SZTE_hun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927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64" r:id="rId14"/>
    <p:sldLayoutId id="2147483666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286490"/>
            <a:ext cx="8874979" cy="766246"/>
          </a:xfrm>
        </p:spPr>
        <p:txBody>
          <a:bodyPr/>
          <a:lstStyle/>
          <a:p>
            <a:pPr algn="ctr"/>
            <a:r>
              <a:rPr lang="hu-HU" sz="3600" b="0" dirty="0"/>
              <a:t>  </a:t>
            </a:r>
            <a:r>
              <a:rPr lang="hu-HU" sz="2400" dirty="0"/>
              <a:t>EFOP-3.4.3-16-2016-00014</a:t>
            </a:r>
            <a:br>
              <a:rPr lang="hu-HU" sz="2400" dirty="0"/>
            </a:br>
            <a:endParaRPr lang="hu-HU" sz="1800" dirty="0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1F2395DD-EAC7-43FF-9B5E-DD2CB449D77A}"/>
              </a:ext>
            </a:extLst>
          </p:cNvPr>
          <p:cNvSpPr txBox="1"/>
          <p:nvPr/>
        </p:nvSpPr>
        <p:spPr>
          <a:xfrm>
            <a:off x="899592" y="1924377"/>
            <a:ext cx="76328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i="1" cap="all" dirty="0" err="1">
                <a:solidFill>
                  <a:srgbClr val="FF0000"/>
                </a:solidFill>
                <a:latin typeface="Arial"/>
                <a:ea typeface="+mj-ea"/>
                <a:cs typeface="Arial"/>
              </a:rPr>
              <a:t>BüntetőJOGI</a:t>
            </a:r>
            <a:r>
              <a:rPr lang="hu-HU" sz="3600" b="1" i="1" cap="all" dirty="0">
                <a:solidFill>
                  <a:srgbClr val="FF0000"/>
                </a:solidFill>
                <a:latin typeface="Arial"/>
                <a:ea typeface="+mj-ea"/>
                <a:cs typeface="Arial"/>
              </a:rPr>
              <a:t> SZANKCIÓK ÉS VÉGREHAJTÁSUK</a:t>
            </a:r>
          </a:p>
          <a:p>
            <a:pPr algn="ctr"/>
            <a:endParaRPr lang="hu-HU" sz="3600" b="1" i="1" cap="all" dirty="0">
              <a:solidFill>
                <a:srgbClr val="FF0000"/>
              </a:solidFill>
              <a:latin typeface="Arial"/>
              <a:ea typeface="+mj-ea"/>
              <a:cs typeface="Arial"/>
            </a:endParaRPr>
          </a:p>
          <a:p>
            <a:pPr algn="ctr"/>
            <a:r>
              <a:rPr lang="hu-HU" altLang="hu-HU" sz="3200" b="1" dirty="0"/>
              <a:t>A büntetőjogi szankciókról általában</a:t>
            </a:r>
            <a:endParaRPr lang="hu-HU" sz="3200" b="1" i="1" cap="all" dirty="0">
              <a:latin typeface="Arial"/>
              <a:ea typeface="+mj-ea"/>
              <a:cs typeface="Arial"/>
            </a:endParaRP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3C1F044-A358-4F7F-B326-0431621CE040}"/>
              </a:ext>
            </a:extLst>
          </p:cNvPr>
          <p:cNvSpPr txBox="1"/>
          <p:nvPr/>
        </p:nvSpPr>
        <p:spPr>
          <a:xfrm>
            <a:off x="611560" y="3717612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2400" b="1" i="1" cap="all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20E95A44-47DF-4A32-AE90-5108D850FE80}"/>
              </a:ext>
            </a:extLst>
          </p:cNvPr>
          <p:cNvSpPr txBox="1"/>
          <p:nvPr/>
        </p:nvSpPr>
        <p:spPr>
          <a:xfrm>
            <a:off x="179090" y="4540185"/>
            <a:ext cx="64815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		</a:t>
            </a:r>
          </a:p>
          <a:p>
            <a:endParaRPr lang="hu-HU" dirty="0"/>
          </a:p>
          <a:p>
            <a:r>
              <a:rPr lang="hu-HU" dirty="0"/>
              <a:t>			</a:t>
            </a:r>
            <a:r>
              <a:rPr lang="hu-HU" b="1" dirty="0">
                <a:solidFill>
                  <a:schemeClr val="bg1"/>
                </a:solidFill>
              </a:rPr>
              <a:t>10 képernyő				20 perc</a:t>
            </a:r>
          </a:p>
          <a:p>
            <a:endParaRPr lang="hu-HU" b="1" dirty="0">
              <a:solidFill>
                <a:schemeClr val="bg1"/>
              </a:solidFill>
            </a:endParaRPr>
          </a:p>
          <a:p>
            <a:endParaRPr lang="hu-HU" b="1" dirty="0">
              <a:solidFill>
                <a:schemeClr val="bg1"/>
              </a:solidFill>
            </a:endParaRPr>
          </a:p>
          <a:p>
            <a:endParaRPr lang="hu-HU" b="1" dirty="0">
              <a:solidFill>
                <a:schemeClr val="bg1"/>
              </a:solidFill>
            </a:endParaRPr>
          </a:p>
          <a:p>
            <a:r>
              <a:rPr lang="hu-HU" b="1" dirty="0">
                <a:solidFill>
                  <a:schemeClr val="bg1"/>
                </a:solidFill>
              </a:rPr>
              <a:t>			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13" name="Ábra 12" descr="Stopper">
            <a:extLst>
              <a:ext uri="{FF2B5EF4-FFF2-40B4-BE49-F238E27FC236}">
                <a16:creationId xmlns:a16="http://schemas.microsoft.com/office/drawing/2014/main" id="{0C0942A3-888B-4F3A-BF7F-F5D50A0228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62672" y="4890864"/>
            <a:ext cx="914400" cy="914400"/>
          </a:xfrm>
          <a:prstGeom prst="rect">
            <a:avLst/>
          </a:prstGeom>
        </p:spPr>
      </p:pic>
      <p:pic>
        <p:nvPicPr>
          <p:cNvPr id="12" name="Ábra 11" descr="Monitor">
            <a:extLst>
              <a:ext uri="{FF2B5EF4-FFF2-40B4-BE49-F238E27FC236}">
                <a16:creationId xmlns:a16="http://schemas.microsoft.com/office/drawing/2014/main" id="{82B593E5-7062-421F-A2A5-CD5D4601AA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7561" y="489086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A82A8D-3EEF-4FA7-BF57-0B9EACB59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955" y="-1145789"/>
            <a:ext cx="8229600" cy="1143000"/>
          </a:xfrm>
        </p:spPr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8044DAE-2344-4CBB-A840-FFE53D1AF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intézkedések </a:t>
            </a:r>
            <a:r>
              <a:rPr lang="hu-HU" dirty="0">
                <a:solidFill>
                  <a:srgbClr val="00B0F0"/>
                </a:solidFill>
              </a:rPr>
              <a:t>büntetéstől eltérő </a:t>
            </a:r>
            <a:r>
              <a:rPr lang="hu-HU" dirty="0"/>
              <a:t>vonásai:</a:t>
            </a:r>
          </a:p>
          <a:p>
            <a:pPr lvl="2"/>
            <a:r>
              <a:rPr lang="hu-HU" dirty="0"/>
              <a:t>Speciális prevenció céljából alkalmazhatók</a:t>
            </a:r>
          </a:p>
          <a:p>
            <a:pPr lvl="2"/>
            <a:r>
              <a:rPr lang="hu-HU" dirty="0"/>
              <a:t>Nem eredményeznek büntetett előéletet</a:t>
            </a:r>
          </a:p>
          <a:p>
            <a:pPr lvl="2" algn="just"/>
            <a:r>
              <a:rPr lang="hu-HU" dirty="0"/>
              <a:t>A büntetés rosszalló értékítéletet hordoz magában, az intézkedés nem, vagy csak kevésbé</a:t>
            </a:r>
          </a:p>
          <a:p>
            <a:pPr lvl="2" algn="just"/>
            <a:r>
              <a:rPr lang="hu-HU" dirty="0"/>
              <a:t>Az alkalmazási alap eltérő: büntető-jogellenes cselekmény (nem </a:t>
            </a:r>
            <a:r>
              <a:rPr lang="hu-HU" dirty="0" err="1"/>
              <a:t>bcs</a:t>
            </a:r>
            <a:r>
              <a:rPr lang="hu-HU" dirty="0"/>
              <a:t>.) elkövetőjével szemben is alkalmazható intézkedés (pl. elkobzás, vagyonelkobzás, kényszergyógykezelés)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5616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9AB74DB7-97EC-4632-BD5B-1100C1ECE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80339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>
                <a:solidFill>
                  <a:srgbClr val="FF0000"/>
                </a:solidFill>
              </a:rPr>
              <a:t>Büntetőjogi szankciók</a:t>
            </a:r>
          </a:p>
          <a:p>
            <a:pPr marL="0" indent="0" algn="ctr">
              <a:buNone/>
            </a:pP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5AC000E1-79D2-4C5C-9834-286AB3075E42}"/>
              </a:ext>
            </a:extLst>
          </p:cNvPr>
          <p:cNvSpPr/>
          <p:nvPr/>
        </p:nvSpPr>
        <p:spPr>
          <a:xfrm>
            <a:off x="1164764" y="3680142"/>
            <a:ext cx="1679044" cy="1034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FF0000"/>
                </a:solidFill>
              </a:rPr>
              <a:t>büntetések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D5FEA42-F2BF-4F71-8084-9EC03A34FDC8}"/>
              </a:ext>
            </a:extLst>
          </p:cNvPr>
          <p:cNvSpPr/>
          <p:nvPr/>
        </p:nvSpPr>
        <p:spPr>
          <a:xfrm rot="10800000" flipH="1" flipV="1">
            <a:off x="3658755" y="3680142"/>
            <a:ext cx="1826489" cy="962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FF0000"/>
                </a:solidFill>
              </a:rPr>
              <a:t>mellékbüntetés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CA3BDFE5-1B96-4A32-AF3D-B8C144E45F89}"/>
              </a:ext>
            </a:extLst>
          </p:cNvPr>
          <p:cNvSpPr/>
          <p:nvPr/>
        </p:nvSpPr>
        <p:spPr>
          <a:xfrm flipH="1">
            <a:off x="6228179" y="3690743"/>
            <a:ext cx="2016225" cy="1034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FF0000"/>
                </a:solidFill>
              </a:rPr>
              <a:t>intézkedések</a:t>
            </a:r>
          </a:p>
        </p:txBody>
      </p:sp>
      <p:cxnSp>
        <p:nvCxnSpPr>
          <p:cNvPr id="18" name="Egyenes összekötő 17">
            <a:extLst>
              <a:ext uri="{FF2B5EF4-FFF2-40B4-BE49-F238E27FC236}">
                <a16:creationId xmlns:a16="http://schemas.microsoft.com/office/drawing/2014/main" id="{0225F718-8198-4CF6-A70E-080E16210AE7}"/>
              </a:ext>
            </a:extLst>
          </p:cNvPr>
          <p:cNvCxnSpPr>
            <a:cxnSpLocks/>
          </p:cNvCxnSpPr>
          <p:nvPr/>
        </p:nvCxnSpPr>
        <p:spPr>
          <a:xfrm>
            <a:off x="3614526" y="2017940"/>
            <a:ext cx="0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>
            <a:extLst>
              <a:ext uri="{FF2B5EF4-FFF2-40B4-BE49-F238E27FC236}">
                <a16:creationId xmlns:a16="http://schemas.microsoft.com/office/drawing/2014/main" id="{B9FB68E2-F95E-4707-803C-6D1B7EEFDFB8}"/>
              </a:ext>
            </a:extLst>
          </p:cNvPr>
          <p:cNvCxnSpPr>
            <a:cxnSpLocks/>
          </p:cNvCxnSpPr>
          <p:nvPr/>
        </p:nvCxnSpPr>
        <p:spPr>
          <a:xfrm flipH="1">
            <a:off x="2383155" y="3018898"/>
            <a:ext cx="24768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>
            <a:extLst>
              <a:ext uri="{FF2B5EF4-FFF2-40B4-BE49-F238E27FC236}">
                <a16:creationId xmlns:a16="http://schemas.microsoft.com/office/drawing/2014/main" id="{89E4ABAE-1589-4905-AA42-B8C7E9E60E95}"/>
              </a:ext>
            </a:extLst>
          </p:cNvPr>
          <p:cNvCxnSpPr>
            <a:cxnSpLocks/>
          </p:cNvCxnSpPr>
          <p:nvPr/>
        </p:nvCxnSpPr>
        <p:spPr>
          <a:xfrm>
            <a:off x="2051720" y="3018898"/>
            <a:ext cx="26642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>
            <a:extLst>
              <a:ext uri="{FF2B5EF4-FFF2-40B4-BE49-F238E27FC236}">
                <a16:creationId xmlns:a16="http://schemas.microsoft.com/office/drawing/2014/main" id="{3FD2648D-60AA-4D77-8E78-4D536AB8323D}"/>
              </a:ext>
            </a:extLst>
          </p:cNvPr>
          <p:cNvCxnSpPr>
            <a:cxnSpLocks/>
          </p:cNvCxnSpPr>
          <p:nvPr/>
        </p:nvCxnSpPr>
        <p:spPr>
          <a:xfrm>
            <a:off x="4860032" y="2914343"/>
            <a:ext cx="0" cy="765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nyíllal 29">
            <a:extLst>
              <a:ext uri="{FF2B5EF4-FFF2-40B4-BE49-F238E27FC236}">
                <a16:creationId xmlns:a16="http://schemas.microsoft.com/office/drawing/2014/main" id="{8B0A6A8C-8113-4431-8B5A-80449EAAC3F5}"/>
              </a:ext>
            </a:extLst>
          </p:cNvPr>
          <p:cNvCxnSpPr/>
          <p:nvPr/>
        </p:nvCxnSpPr>
        <p:spPr>
          <a:xfrm>
            <a:off x="2051720" y="2996952"/>
            <a:ext cx="0" cy="683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nyíllal 34">
            <a:extLst>
              <a:ext uri="{FF2B5EF4-FFF2-40B4-BE49-F238E27FC236}">
                <a16:creationId xmlns:a16="http://schemas.microsoft.com/office/drawing/2014/main" id="{E477F797-6980-45A5-AB0C-BFF1944B6DDC}"/>
              </a:ext>
            </a:extLst>
          </p:cNvPr>
          <p:cNvCxnSpPr>
            <a:endCxn id="6" idx="0"/>
          </p:cNvCxnSpPr>
          <p:nvPr/>
        </p:nvCxnSpPr>
        <p:spPr>
          <a:xfrm>
            <a:off x="5485244" y="1988840"/>
            <a:ext cx="1751047" cy="1701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23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568215-FFFE-42F0-AD1A-F3DE90DAB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>
                <a:solidFill>
                  <a:srgbClr val="FF0000"/>
                </a:solidFill>
              </a:rPr>
              <a:t>Büntetések egymás melletti kiszabása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48BE22B-E2B4-4801-9970-9A4CD8F7E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420624" indent="-384048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sz="2400" dirty="0" err="1">
                <a:solidFill>
                  <a:srgbClr val="FF0000"/>
                </a:solidFill>
              </a:rPr>
              <a:t>Főszabály</a:t>
            </a:r>
            <a:r>
              <a:rPr lang="hu-HU" sz="2400" dirty="0"/>
              <a:t> szerint a büntetések egymás mellett is kiszabhatók</a:t>
            </a:r>
          </a:p>
          <a:p>
            <a:pPr marL="420624" indent="-384048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sz="2400" dirty="0">
                <a:solidFill>
                  <a:srgbClr val="FF0000"/>
                </a:solidFill>
              </a:rPr>
              <a:t>Kivételek= </a:t>
            </a:r>
            <a:r>
              <a:rPr lang="hu-HU" sz="2400" dirty="0" err="1">
                <a:solidFill>
                  <a:srgbClr val="FF0000"/>
                </a:solidFill>
              </a:rPr>
              <a:t>együttalkalmazási</a:t>
            </a:r>
            <a:r>
              <a:rPr lang="hu-HU" sz="2400" dirty="0">
                <a:solidFill>
                  <a:srgbClr val="FF0000"/>
                </a:solidFill>
              </a:rPr>
              <a:t> tilalmak</a:t>
            </a:r>
            <a:r>
              <a:rPr lang="hu-HU" sz="2400" dirty="0"/>
              <a:t>: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dirty="0"/>
              <a:t>Nem szabható ki </a:t>
            </a:r>
            <a:r>
              <a:rPr lang="hu-HU" b="1" i="1" u="sng" dirty="0"/>
              <a:t>szabadságvesztés mellett </a:t>
            </a:r>
            <a:r>
              <a:rPr lang="hu-HU" b="1" dirty="0"/>
              <a:t>közérdekű munka, ill. elzárás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dirty="0"/>
              <a:t>Nem szabható ki </a:t>
            </a:r>
            <a:r>
              <a:rPr lang="hu-HU" b="1" i="1" u="sng" dirty="0"/>
              <a:t>kiutasítás mellett </a:t>
            </a:r>
            <a:r>
              <a:rPr lang="hu-HU" b="1" dirty="0"/>
              <a:t>közérdekű munka, ill. pénzbüntetés</a:t>
            </a:r>
            <a:r>
              <a:rPr lang="hu-HU" dirty="0"/>
              <a:t>. </a:t>
            </a:r>
          </a:p>
          <a:p>
            <a:pPr marL="420624" indent="-384048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sz="2400" dirty="0">
                <a:solidFill>
                  <a:srgbClr val="FF0000"/>
                </a:solidFill>
              </a:rPr>
              <a:t>Speciális szabály</a:t>
            </a:r>
            <a:r>
              <a:rPr lang="hu-HU" sz="2400" dirty="0"/>
              <a:t>: ha a bűncselekmény büntetési tételének felső határa legfeljebb háromévi szabadságvesztés, szabadságvesztés helyett más büntetés, vagy azok közül akár több is kiszabható.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0602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/>
              <a:t>KÖSZÖNÖM </a:t>
            </a:r>
            <a:br>
              <a:rPr lang="hu-HU" dirty="0"/>
            </a:br>
            <a:r>
              <a:rPr lang="hu-HU" dirty="0"/>
              <a:t>A FIGYELMET!</a:t>
            </a:r>
            <a:br>
              <a:rPr lang="hu-HU" dirty="0"/>
            </a:br>
            <a:br>
              <a:rPr lang="hu-HU" dirty="0"/>
            </a:br>
            <a:br>
              <a:rPr lang="hu-HU" dirty="0"/>
            </a:br>
            <a:endParaRPr lang="hu-HU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70D842E3-E868-42B6-9CC0-642DE97DE470}"/>
              </a:ext>
            </a:extLst>
          </p:cNvPr>
          <p:cNvSpPr txBox="1">
            <a:spLocks/>
          </p:cNvSpPr>
          <p:nvPr/>
        </p:nvSpPr>
        <p:spPr bwMode="auto">
          <a:xfrm>
            <a:off x="-108520" y="4719262"/>
            <a:ext cx="5819666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defTabSz="914400"/>
            <a:r>
              <a:rPr lang="hu-HU" sz="1800" dirty="0"/>
              <a:t>Jelen tananyag a Szegedi Tudományegyetemen készült az Európai Unió támogatásával. Projekt azonosító: EFOP-3.4.3-16-2016-00014</a:t>
            </a:r>
            <a:endParaRPr lang="hu-HU" sz="1800" kern="0" dirty="0"/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B761B9D7-07CE-4290-99C0-B42A5147EF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31640" y="764704"/>
            <a:ext cx="6680071" cy="4525962"/>
          </a:xfrm>
        </p:spPr>
      </p:pic>
    </p:spTree>
    <p:extLst>
      <p:ext uri="{BB962C8B-B14F-4D97-AF65-F5344CB8AC3E}">
        <p14:creationId xmlns:p14="http://schemas.microsoft.com/office/powerpoint/2010/main" val="2771342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">
            <a:extLst>
              <a:ext uri="{FF2B5EF4-FFF2-40B4-BE49-F238E27FC236}">
                <a16:creationId xmlns:a16="http://schemas.microsoft.com/office/drawing/2014/main" id="{25D7D0C1-6759-4E82-8412-AE3DEF27BC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98556"/>
            <a:ext cx="8069316" cy="1143000"/>
          </a:xfrm>
        </p:spPr>
        <p:txBody>
          <a:bodyPr/>
          <a:lstStyle/>
          <a:p>
            <a:pPr eaLnBrk="1" hangingPunct="1"/>
            <a:r>
              <a:rPr lang="hu-HU" altLang="hu-HU" sz="3200" b="1" dirty="0">
                <a:solidFill>
                  <a:srgbClr val="363C92"/>
                </a:solidFill>
              </a:rPr>
              <a:t>	</a:t>
            </a:r>
            <a:r>
              <a:rPr lang="hu-HU" altLang="hu-HU" sz="3200" b="1" dirty="0">
                <a:solidFill>
                  <a:srgbClr val="FF0000"/>
                </a:solidFill>
              </a:rPr>
              <a:t>A büntetőjogi szankciók ismérvei</a:t>
            </a:r>
          </a:p>
        </p:txBody>
      </p:sp>
      <p:sp>
        <p:nvSpPr>
          <p:cNvPr id="3075" name="Rectangle 22">
            <a:extLst>
              <a:ext uri="{FF2B5EF4-FFF2-40B4-BE49-F238E27FC236}">
                <a16:creationId xmlns:a16="http://schemas.microsoft.com/office/drawing/2014/main" id="{27894B62-8F8B-4281-8D52-4BE904D7F4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95864" y="1241556"/>
            <a:ext cx="7085012" cy="4525963"/>
          </a:xfrm>
        </p:spPr>
        <p:txBody>
          <a:bodyPr/>
          <a:lstStyle/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sz="1800" dirty="0"/>
              <a:t>Hátrány </a:t>
            </a:r>
            <a:r>
              <a:rPr lang="hu-HU" sz="1800" dirty="0" err="1"/>
              <a:t>tartalmú</a:t>
            </a:r>
            <a:r>
              <a:rPr lang="hu-HU" sz="1800" dirty="0"/>
              <a:t> jogkövetkezmények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sz="1800" dirty="0"/>
              <a:t>Bíróság szabja ki/alkalmazza őket (kivétel: megrovás)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sz="1800" dirty="0"/>
              <a:t>Bűncselekmény, illetve büntető-jogellenes cselekmény elkövetése miatt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sz="1800" dirty="0"/>
              <a:t>A társadalom védelme és újabb bűnelkövetés megelőzése érdekében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sz="1800" dirty="0"/>
              <a:t>Törvényben meghatározott feltételek teljesülése esetén és a törvény által meghatározott eljárásban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sz="1800" dirty="0"/>
              <a:t>Kényszerrel is érvényesíthetők (kikényszeríthetők)</a:t>
            </a:r>
          </a:p>
          <a:p>
            <a:pPr marL="736600" indent="-736600" algn="just" eaLnBrk="1" hangingPunct="1">
              <a:buClr>
                <a:schemeClr val="tx1"/>
              </a:buClr>
              <a:buFontTx/>
              <a:buNone/>
            </a:pPr>
            <a:endParaRPr lang="hu-HU" altLang="hu-HU" sz="1600" b="1" dirty="0"/>
          </a:p>
        </p:txBody>
      </p:sp>
      <p:pic>
        <p:nvPicPr>
          <p:cNvPr id="3" name="Ábra 2" descr="Bírói kalapács">
            <a:extLst>
              <a:ext uri="{FF2B5EF4-FFF2-40B4-BE49-F238E27FC236}">
                <a16:creationId xmlns:a16="http://schemas.microsoft.com/office/drawing/2014/main" id="{E09CAFD5-8EC9-44FA-A46C-102B0A6AA2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5744" y="2708920"/>
            <a:ext cx="2160240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98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4">
            <a:extLst>
              <a:ext uri="{FF2B5EF4-FFF2-40B4-BE49-F238E27FC236}">
                <a16:creationId xmlns:a16="http://schemas.microsoft.com/office/drawing/2014/main" id="{10C4ED8E-B58E-414B-9555-FCA86E533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1143000"/>
          </a:xfrm>
        </p:spPr>
        <p:txBody>
          <a:bodyPr/>
          <a:lstStyle/>
          <a:p>
            <a:r>
              <a:rPr lang="hu-HU" sz="3200" b="1" dirty="0">
                <a:solidFill>
                  <a:srgbClr val="FF0000"/>
                </a:solidFill>
              </a:rPr>
              <a:t>Jogkövetkezményi rendszerek</a:t>
            </a:r>
            <a:endParaRPr lang="hu-HU" altLang="hu-HU" sz="3200" b="1" dirty="0">
              <a:solidFill>
                <a:srgbClr val="FF0000"/>
              </a:solidFill>
            </a:endParaRPr>
          </a:p>
        </p:txBody>
      </p:sp>
      <p:sp>
        <p:nvSpPr>
          <p:cNvPr id="4099" name="Rectangle 25">
            <a:extLst>
              <a:ext uri="{FF2B5EF4-FFF2-40B4-BE49-F238E27FC236}">
                <a16:creationId xmlns:a16="http://schemas.microsoft.com/office/drawing/2014/main" id="{577DEF27-4D26-4841-9BEC-6E4ED7DC33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2014" y="1052736"/>
            <a:ext cx="8229600" cy="5346477"/>
          </a:xfrm>
        </p:spPr>
        <p:txBody>
          <a:bodyPr/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>
                <a:solidFill>
                  <a:srgbClr val="00B050"/>
                </a:solidFill>
              </a:rPr>
              <a:t>Monista</a:t>
            </a:r>
          </a:p>
          <a:p>
            <a:pPr marL="1005840" lvl="2" indent="-256032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dirty="0"/>
              <a:t>Csak egyfajta szankciót ismer: büntetést vagy intézkedést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dirty="0">
                <a:solidFill>
                  <a:srgbClr val="00B050"/>
                </a:solidFill>
              </a:rPr>
              <a:t>Dualista </a:t>
            </a:r>
            <a:r>
              <a:rPr lang="hu-HU" sz="2400" dirty="0"/>
              <a:t>– a büntetést és az intézkedést is ismeri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Konjunktív dualista</a:t>
            </a:r>
            <a:r>
              <a:rPr lang="hu-HU" dirty="0"/>
              <a:t>: büntetés és intézkedés egymás mellett is elrendelhető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Alternatív dualista</a:t>
            </a:r>
            <a:r>
              <a:rPr lang="hu-HU" dirty="0"/>
              <a:t>: vagy csak büntetés vagy csak intézkedés alkalmazására van lehetőség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Dualista helyettesítő</a:t>
            </a:r>
            <a:r>
              <a:rPr lang="hu-HU" dirty="0"/>
              <a:t>: az intézkedés végrehajtása megelőzi a büntetés végrehajtását és az intézkedés időtartama beszámítható a büntetés tartamába</a:t>
            </a:r>
          </a:p>
          <a:p>
            <a:pPr marL="736600" indent="-736600" algn="just" eaLnBrk="1" hangingPunct="1">
              <a:buClr>
                <a:schemeClr val="tx1"/>
              </a:buClr>
              <a:buFontTx/>
              <a:buNone/>
            </a:pPr>
            <a:endParaRPr lang="hu-HU" altLang="hu-HU" sz="1800" dirty="0"/>
          </a:p>
        </p:txBody>
      </p:sp>
    </p:spTree>
    <p:extLst>
      <p:ext uri="{BB962C8B-B14F-4D97-AF65-F5344CB8AC3E}">
        <p14:creationId xmlns:p14="http://schemas.microsoft.com/office/powerpoint/2010/main" val="2901765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B19227C-D0A3-4C76-9ACA-487CD61BEB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1675" y="277813"/>
            <a:ext cx="8229600" cy="1174750"/>
          </a:xfrm>
        </p:spPr>
        <p:txBody>
          <a:bodyPr/>
          <a:lstStyle/>
          <a:p>
            <a:r>
              <a:rPr lang="hu-HU" sz="2800" b="1" dirty="0">
                <a:solidFill>
                  <a:srgbClr val="FF0000"/>
                </a:solidFill>
              </a:rPr>
              <a:t>A szankciók meghatározásának módjai</a:t>
            </a:r>
            <a:endParaRPr lang="hu-HU" altLang="hu-HU" sz="2800" b="1" dirty="0">
              <a:solidFill>
                <a:srgbClr val="FF0000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1161E42-3FE5-4A48-ADA5-479C548AAC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7624" y="1052736"/>
            <a:ext cx="6994525" cy="5040560"/>
          </a:xfrm>
        </p:spPr>
        <p:txBody>
          <a:bodyPr/>
          <a:lstStyle/>
          <a:p>
            <a:pPr marL="420624" indent="-384048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sz="2400" dirty="0">
                <a:solidFill>
                  <a:srgbClr val="92D050"/>
                </a:solidFill>
              </a:rPr>
              <a:t>Abszolúte határozatlan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sz="1800" dirty="0"/>
              <a:t>Nincs szankció megadva a törvényben, a tv. csak azt mondja ki, hogy a cselekmény büntetendő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sz="2400" dirty="0">
                <a:solidFill>
                  <a:srgbClr val="92D050"/>
                </a:solidFill>
              </a:rPr>
              <a:t>Abszolúte határozott szankciórendszer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sz="1800" dirty="0"/>
              <a:t>A bíróság csak egy meghatározott szankciót, és annak is csak egy meghatározott mértékét szabhatja ki pl. „három-csapás”: kötelező életfogytig tartó szabadságvesztés kiszabása</a:t>
            </a:r>
          </a:p>
          <a:p>
            <a:pPr marL="420624" indent="-384048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sz="2400" dirty="0">
                <a:solidFill>
                  <a:srgbClr val="92D050"/>
                </a:solidFill>
              </a:rPr>
              <a:t>Relatíve határozott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sz="1800" dirty="0"/>
              <a:t>A tv. meghatározza a szankció nemét és alsó, ill. felső határát </a:t>
            </a:r>
          </a:p>
          <a:p>
            <a:pPr marL="1005840" lvl="2" indent="-256032" algn="just" fontAlgn="auto">
              <a:spcAft>
                <a:spcPts val="0"/>
              </a:spcAft>
              <a:buFont typeface="Arial"/>
              <a:buChar char="○"/>
              <a:defRPr/>
            </a:pPr>
            <a:r>
              <a:rPr lang="hu-HU" sz="1800" dirty="0"/>
              <a:t>Ha ez az Általános Részben történik: generális minimum-generális maximumnak, ha a Különös Részben: speciális minimum-speciális maximumnak nevezzük</a:t>
            </a:r>
          </a:p>
          <a:p>
            <a:pPr marL="420624" indent="-384048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sz="2600" dirty="0">
                <a:solidFill>
                  <a:srgbClr val="92D050"/>
                </a:solidFill>
              </a:rPr>
              <a:t>Relatíve határozatlan</a:t>
            </a:r>
            <a:r>
              <a:rPr lang="hu-HU" sz="2600" dirty="0"/>
              <a:t>: </a:t>
            </a:r>
            <a:r>
              <a:rPr lang="hu-HU" sz="1800" dirty="0"/>
              <a:t>felső határ nincs megjelölve</a:t>
            </a:r>
          </a:p>
          <a:p>
            <a:pPr marL="0" indent="0" eaLnBrk="1" hangingPunct="1">
              <a:buNone/>
            </a:pPr>
            <a:endParaRPr lang="hu-HU" altLang="hu-HU" b="1" dirty="0"/>
          </a:p>
        </p:txBody>
      </p:sp>
    </p:spTree>
    <p:extLst>
      <p:ext uri="{BB962C8B-B14F-4D97-AF65-F5344CB8AC3E}">
        <p14:creationId xmlns:p14="http://schemas.microsoft.com/office/powerpoint/2010/main" val="226817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BDBCD8-8F2E-42B2-A0AE-87F8255CA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>
                <a:solidFill>
                  <a:srgbClr val="FF0000"/>
                </a:solidFill>
              </a:rPr>
              <a:t>Büntetési (cél)elméletek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89EB564-532F-417C-86D9-80C290913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hu-HU" sz="2400" dirty="0">
                <a:solidFill>
                  <a:srgbClr val="00B0F0"/>
                </a:solidFill>
              </a:rPr>
              <a:t>Abszolút büntetési elméletek</a:t>
            </a:r>
            <a:r>
              <a:rPr lang="hu-HU" sz="2400" dirty="0"/>
              <a:t>:</a:t>
            </a:r>
          </a:p>
          <a:p>
            <a:pPr>
              <a:buFontTx/>
              <a:buChar char="-"/>
            </a:pPr>
            <a:r>
              <a:rPr lang="hu-HU" sz="2400" dirty="0"/>
              <a:t>a büntetés jogalapja és értelme az </a:t>
            </a:r>
            <a:r>
              <a:rPr lang="hu-HU" sz="2400" dirty="0">
                <a:solidFill>
                  <a:srgbClr val="00B0F0"/>
                </a:solidFill>
              </a:rPr>
              <a:t>igazságos megtorlás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sz="2400" dirty="0">
                <a:solidFill>
                  <a:srgbClr val="00B0F0"/>
                </a:solidFill>
              </a:rPr>
              <a:t>Relatív büntetési elméletek</a:t>
            </a:r>
            <a:r>
              <a:rPr lang="hu-HU" sz="2400" dirty="0"/>
              <a:t>:</a:t>
            </a:r>
          </a:p>
          <a:p>
            <a:pPr>
              <a:buFontTx/>
              <a:buChar char="-"/>
            </a:pPr>
            <a:r>
              <a:rPr lang="hu-HU" sz="2400" dirty="0"/>
              <a:t>A büntetés célja az újabb bűncselekmények </a:t>
            </a:r>
            <a:r>
              <a:rPr lang="hu-HU" sz="2400" dirty="0">
                <a:solidFill>
                  <a:srgbClr val="00B0F0"/>
                </a:solidFill>
              </a:rPr>
              <a:t>megelőzés</a:t>
            </a:r>
            <a:r>
              <a:rPr lang="hu-HU" sz="2400" dirty="0"/>
              <a:t>ében van</a:t>
            </a:r>
          </a:p>
          <a:p>
            <a:pPr>
              <a:buFontTx/>
              <a:buChar char="-"/>
            </a:pPr>
            <a:r>
              <a:rPr lang="hu-HU" sz="2400" dirty="0"/>
              <a:t> </a:t>
            </a:r>
            <a:r>
              <a:rPr lang="hu-HU" sz="2400" dirty="0">
                <a:solidFill>
                  <a:srgbClr val="00B0F0"/>
                </a:solidFill>
              </a:rPr>
              <a:t>két irányzat</a:t>
            </a:r>
            <a:r>
              <a:rPr lang="hu-HU" sz="2400" dirty="0"/>
              <a:t>: általános megelőzés (</a:t>
            </a:r>
            <a:r>
              <a:rPr lang="hu-HU" sz="2400" dirty="0">
                <a:solidFill>
                  <a:srgbClr val="00B0F0"/>
                </a:solidFill>
              </a:rPr>
              <a:t>generális prevenció</a:t>
            </a:r>
            <a:r>
              <a:rPr lang="hu-HU" sz="2400" dirty="0"/>
              <a:t>), és a különös megelőzés (</a:t>
            </a:r>
            <a:r>
              <a:rPr lang="hu-HU" sz="2400" dirty="0">
                <a:solidFill>
                  <a:srgbClr val="00B0F0"/>
                </a:solidFill>
              </a:rPr>
              <a:t>speciális prevenció</a:t>
            </a:r>
            <a:r>
              <a:rPr lang="hu-HU" sz="2400" dirty="0"/>
              <a:t>) elsőbbségét hangoztató elméletek. </a:t>
            </a:r>
          </a:p>
          <a:p>
            <a:pPr>
              <a:buFontTx/>
              <a:buChar char="-"/>
            </a:pPr>
            <a:r>
              <a:rPr lang="hu-HU" sz="2400" dirty="0"/>
              <a:t>A </a:t>
            </a:r>
            <a:r>
              <a:rPr lang="hu-HU" sz="2400" dirty="0">
                <a:solidFill>
                  <a:srgbClr val="00B0F0"/>
                </a:solidFill>
              </a:rPr>
              <a:t>büntetés célja</a:t>
            </a:r>
            <a:r>
              <a:rPr lang="hu-HU" sz="2400" dirty="0"/>
              <a:t>: a bűntettes visszatartása újabb </a:t>
            </a:r>
            <a:r>
              <a:rPr lang="hu-HU" sz="2400" dirty="0" err="1"/>
              <a:t>bcs</a:t>
            </a:r>
            <a:r>
              <a:rPr lang="hu-HU" sz="2400" dirty="0"/>
              <a:t>. elkövetésétől(speciális </a:t>
            </a:r>
            <a:r>
              <a:rPr lang="hu-HU" sz="2400" dirty="0" err="1"/>
              <a:t>prev</a:t>
            </a:r>
            <a:r>
              <a:rPr lang="hu-HU" sz="2400" dirty="0"/>
              <a:t>.), a társadalom többi tagjának visszatartása </a:t>
            </a:r>
            <a:r>
              <a:rPr lang="hu-HU" sz="2400" dirty="0" err="1"/>
              <a:t>bcs</a:t>
            </a:r>
            <a:r>
              <a:rPr lang="hu-HU" sz="2400" dirty="0"/>
              <a:t>. elkövetésétől (generális </a:t>
            </a:r>
            <a:r>
              <a:rPr lang="hu-HU" sz="2400" dirty="0" err="1"/>
              <a:t>prev</a:t>
            </a:r>
            <a:r>
              <a:rPr lang="hu-HU" sz="24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06122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F9ECB4-C3BB-40F2-94F9-772290135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 </a:t>
            </a:r>
            <a:r>
              <a:rPr lang="hu-HU" sz="3600" b="1" dirty="0">
                <a:solidFill>
                  <a:srgbClr val="FF0000"/>
                </a:solidFill>
              </a:rPr>
              <a:t>Hatályos magyar büntetőjogi szankciórendszer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667A8E0-7F11-44D5-9576-F1C95262F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/>
              <a:t>Relatíve határozott</a:t>
            </a:r>
          </a:p>
          <a:p>
            <a:r>
              <a:rPr lang="hu-HU" sz="2800" dirty="0"/>
              <a:t>Dualista (büntetések és intézkedések együtt)</a:t>
            </a:r>
          </a:p>
          <a:p>
            <a:r>
              <a:rPr lang="hu-HU" sz="2800" dirty="0"/>
              <a:t>A büntetés az elsődleges jogkövetkezmény</a:t>
            </a:r>
          </a:p>
          <a:p>
            <a:r>
              <a:rPr lang="hu-HU" sz="2800" dirty="0"/>
              <a:t>Az intézkedések kiegészítő jellegűek</a:t>
            </a:r>
          </a:p>
          <a:p>
            <a:r>
              <a:rPr lang="hu-HU" sz="2800" dirty="0"/>
              <a:t>A büntetéseken belül szoros értelemben vett büntetések, illetve egy mellékbüntetés található</a:t>
            </a:r>
          </a:p>
          <a:p>
            <a:r>
              <a:rPr lang="hu-HU" sz="2800" dirty="0"/>
              <a:t>Szabadságvesztés-centrikus</a:t>
            </a:r>
          </a:p>
          <a:p>
            <a:pPr algn="just"/>
            <a:r>
              <a:rPr lang="hu-HU" sz="2800" dirty="0"/>
              <a:t>Visszaesőkkel szemben elrettentő szigor érvényesül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4130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0CA6A1E-AF64-494E-972A-C21AB18ED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Büntetések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87B33E4-B532-4FF5-99B5-A4F9B6761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208" y="1632654"/>
            <a:ext cx="8229600" cy="4525963"/>
          </a:xfrm>
        </p:spPr>
        <p:txBody>
          <a:bodyPr/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sz="26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Büntetések: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200" dirty="0"/>
              <a:t>Szabadságvesztés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200" dirty="0"/>
              <a:t>Elzárás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200" dirty="0"/>
              <a:t>Közérdekű munka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200" dirty="0"/>
              <a:t>Pénzbüntetés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200" dirty="0"/>
              <a:t>Foglalkozástól eltiltás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200" dirty="0"/>
              <a:t>Járművezetéstől eltiltás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200" dirty="0"/>
              <a:t>Sportrendezvények látogatásától eltiltás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200" dirty="0"/>
              <a:t>Kiutasítás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200" dirty="0"/>
              <a:t>Kitiltás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u-HU" sz="2600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Mellékbüntetés</a:t>
            </a:r>
            <a:r>
              <a:rPr lang="hu-HU" sz="2600" dirty="0"/>
              <a:t>: </a:t>
            </a:r>
            <a:r>
              <a:rPr lang="hu-HU" sz="2200" dirty="0"/>
              <a:t>közügyektől eltiltás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0318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4D9DAE3-69D8-450F-BC45-B39B7B5D7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Intézkedések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7A53FD2-E8EB-4D7B-BD79-E579E9105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600" dirty="0"/>
              <a:t>A hatályos magyar büntetőjog </a:t>
            </a:r>
            <a:r>
              <a:rPr lang="hu-HU" sz="2600" dirty="0">
                <a:solidFill>
                  <a:srgbClr val="00B0F0"/>
                </a:solidFill>
              </a:rPr>
              <a:t>intézkedései</a:t>
            </a:r>
            <a:r>
              <a:rPr lang="hu-HU" sz="2600" dirty="0"/>
              <a:t>:</a:t>
            </a:r>
          </a:p>
          <a:p>
            <a:pPr lvl="1" algn="just"/>
            <a:r>
              <a:rPr lang="hu-HU" sz="2200" dirty="0"/>
              <a:t>Megrovás</a:t>
            </a:r>
          </a:p>
          <a:p>
            <a:pPr lvl="1" algn="just"/>
            <a:r>
              <a:rPr lang="hu-HU" sz="2200" dirty="0"/>
              <a:t>Próbára bocsátás</a:t>
            </a:r>
          </a:p>
          <a:p>
            <a:pPr lvl="1" algn="just"/>
            <a:r>
              <a:rPr lang="hu-HU" sz="2200" dirty="0"/>
              <a:t>Jóvátételi munka</a:t>
            </a:r>
          </a:p>
          <a:p>
            <a:pPr lvl="1" algn="just"/>
            <a:r>
              <a:rPr lang="hu-HU" sz="2200" dirty="0"/>
              <a:t>Pártfogó felügyelet</a:t>
            </a:r>
          </a:p>
          <a:p>
            <a:pPr lvl="1" algn="just"/>
            <a:r>
              <a:rPr lang="hu-HU" sz="2200" dirty="0"/>
              <a:t>Elkobzás</a:t>
            </a:r>
          </a:p>
          <a:p>
            <a:pPr lvl="1" algn="just"/>
            <a:r>
              <a:rPr lang="hu-HU" sz="2200" dirty="0"/>
              <a:t>Vagyonelkobzás</a:t>
            </a:r>
          </a:p>
          <a:p>
            <a:pPr lvl="1" algn="just"/>
            <a:r>
              <a:rPr lang="hu-HU" sz="2200" dirty="0"/>
              <a:t>Elektronikus adat végleges hozzáférhetetlenné tétele</a:t>
            </a:r>
          </a:p>
          <a:p>
            <a:pPr lvl="1" algn="just"/>
            <a:r>
              <a:rPr lang="hu-HU" sz="2200" dirty="0"/>
              <a:t>Kényszergyógykezelés</a:t>
            </a:r>
          </a:p>
          <a:p>
            <a:pPr lvl="1" algn="just"/>
            <a:r>
              <a:rPr lang="hu-HU" sz="2200" dirty="0"/>
              <a:t>Jogi személlyel szemben alkalmazható intézkedés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4060133"/>
      </p:ext>
    </p:extLst>
  </p:cSld>
  <p:clrMapOvr>
    <a:masterClrMapping/>
  </p:clrMapOvr>
</p:sld>
</file>

<file path=ppt/theme/theme1.xml><?xml version="1.0" encoding="utf-8"?>
<a:theme xmlns:a="http://schemas.openxmlformats.org/drawingml/2006/main" name="SZTE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ZTE" id="{16AFD42C-3CB9-49E3-A10B-5BC11A1E63F8}" vid="{BDC7B3DF-2A2F-4402-B00A-F3E9F62ED550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SZTE</Template>
  <TotalTime>2026</TotalTime>
  <Words>525</Words>
  <Application>Microsoft Office PowerPoint</Application>
  <PresentationFormat>Diavetítés a képernyőre (4:3 oldalarány)</PresentationFormat>
  <Paragraphs>94</Paragraphs>
  <Slides>13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Wingdings 2</vt:lpstr>
      <vt:lpstr>SZTE</vt:lpstr>
      <vt:lpstr>  EFOP-3.4.3-16-2016-00014 </vt:lpstr>
      <vt:lpstr>PowerPoint-bemutató</vt:lpstr>
      <vt:lpstr> A büntetőjogi szankciók ismérvei</vt:lpstr>
      <vt:lpstr>Jogkövetkezményi rendszerek</vt:lpstr>
      <vt:lpstr>A szankciók meghatározásának módjai</vt:lpstr>
      <vt:lpstr>Büntetési (cél)elméletek </vt:lpstr>
      <vt:lpstr> Hatályos magyar büntetőjogi szankciórendszer </vt:lpstr>
      <vt:lpstr>Büntetések</vt:lpstr>
      <vt:lpstr>Intézkedések</vt:lpstr>
      <vt:lpstr>PowerPoint-bemutató</vt:lpstr>
      <vt:lpstr>PowerPoint-bemutató</vt:lpstr>
      <vt:lpstr>Büntetések egymás melletti kiszabása</vt:lpstr>
      <vt:lpstr>KÖSZÖNÖM  A FIGYELMET!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EFOP-3.4.3-16-2016-00014</dc:title>
  <dc:creator>unkp</dc:creator>
  <cp:lastModifiedBy> </cp:lastModifiedBy>
  <cp:revision>18</cp:revision>
  <dcterms:created xsi:type="dcterms:W3CDTF">2014-03-03T11:13:53Z</dcterms:created>
  <dcterms:modified xsi:type="dcterms:W3CDTF">2019-01-24T07:23:00Z</dcterms:modified>
</cp:coreProperties>
</file>