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658" r:id="rId3"/>
    <p:sldId id="664" r:id="rId4"/>
    <p:sldId id="659" r:id="rId5"/>
    <p:sldId id="660" r:id="rId6"/>
    <p:sldId id="668" r:id="rId7"/>
    <p:sldId id="665" r:id="rId8"/>
    <p:sldId id="666" r:id="rId9"/>
    <p:sldId id="667" r:id="rId10"/>
    <p:sldId id="669" r:id="rId11"/>
    <p:sldId id="670" r:id="rId12"/>
    <p:sldId id="671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0D0E82A-5C8D-4804-8FC5-C7A9ACB6C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AC9B5-8019-4E65-A81D-7E01D7DFDF43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26478D9-15A1-4307-A1AB-2A1E3CFD0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4C37D46-08BA-414F-B852-AA42F046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2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0D0E82A-5C8D-4804-8FC5-C7A9ACB6C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AC9B5-8019-4E65-A81D-7E01D7DFDF43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26478D9-15A1-4307-A1AB-2A1E3CFD0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4C37D46-08BA-414F-B852-AA42F046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7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3E63EF4F-AEBB-4D29-9E08-C684E3AA1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440A7B-40E9-4636-881A-7864923941D2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F38C006-FD18-4472-88B5-AA08F7C63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B1473C6-B592-4A6D-A07C-B0ED7E4E4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99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2019. 01. 24.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924377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cap="all" dirty="0" err="1">
                <a:solidFill>
                  <a:srgbClr val="FF0000"/>
                </a:solidFill>
                <a:latin typeface="Arial"/>
                <a:ea typeface="+mj-ea"/>
                <a:cs typeface="Arial"/>
              </a:rPr>
              <a:t>BüntetőJOGI</a:t>
            </a:r>
            <a:r>
              <a:rPr lang="hu-HU" sz="3600" b="1" i="1" cap="all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SZANKCIÓK ÉS VÉGREHAJTÁSUK</a:t>
            </a:r>
          </a:p>
          <a:p>
            <a:pPr algn="ctr"/>
            <a:endParaRPr lang="hu-HU" sz="3600" b="1" i="1" cap="all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  <a:p>
            <a:pPr algn="ctr"/>
            <a:r>
              <a:rPr lang="hu-HU" altLang="hu-HU" sz="3200" b="1" dirty="0"/>
              <a:t>A büntetőjogi szankciókról általában</a:t>
            </a:r>
            <a:endParaRPr lang="hu-HU" sz="3200" b="1" i="1" cap="all" dirty="0"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10 képernyő				20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A82A8D-3EEF-4FA7-BF57-0B9EACB59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55" y="-1145789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044DAE-2344-4CBB-A840-FFE53D1AF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intézkedések </a:t>
            </a:r>
            <a:r>
              <a:rPr lang="hu-HU" dirty="0">
                <a:solidFill>
                  <a:srgbClr val="00B0F0"/>
                </a:solidFill>
              </a:rPr>
              <a:t>büntetéstől eltérő </a:t>
            </a:r>
            <a:r>
              <a:rPr lang="hu-HU" dirty="0"/>
              <a:t>vonásai:</a:t>
            </a:r>
          </a:p>
          <a:p>
            <a:pPr lvl="2"/>
            <a:r>
              <a:rPr lang="hu-HU" dirty="0"/>
              <a:t>Speciális prevenció céljából alkalmazhatók</a:t>
            </a:r>
          </a:p>
          <a:p>
            <a:pPr lvl="2"/>
            <a:r>
              <a:rPr lang="hu-HU" dirty="0"/>
              <a:t>Nem eredményeznek büntetett előéletet</a:t>
            </a:r>
          </a:p>
          <a:p>
            <a:pPr lvl="2" algn="just"/>
            <a:r>
              <a:rPr lang="hu-HU" dirty="0"/>
              <a:t>A büntetés rosszalló értékítéletet hordoz magában, az intézkedés nem, vagy csak kevésbé</a:t>
            </a:r>
          </a:p>
          <a:p>
            <a:pPr lvl="2" algn="just"/>
            <a:r>
              <a:rPr lang="hu-HU" dirty="0"/>
              <a:t>Az alkalmazási alap eltérő: büntető-jogellenes cselekmény (nem </a:t>
            </a:r>
            <a:r>
              <a:rPr lang="hu-HU" dirty="0" err="1"/>
              <a:t>bcs</a:t>
            </a:r>
            <a:r>
              <a:rPr lang="hu-HU" dirty="0"/>
              <a:t>.) elkövetőjével szemben is alkalmazható intézkedés (pl. elkobzás, vagyonelkobzás, kényszergyógykezelés)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61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B74DB7-97EC-4632-BD5B-1100C1ECE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033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>
                <a:solidFill>
                  <a:srgbClr val="FF0000"/>
                </a:solidFill>
              </a:rPr>
              <a:t>Büntetőjogi szankciók</a:t>
            </a:r>
          </a:p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AC000E1-79D2-4C5C-9834-286AB3075E42}"/>
              </a:ext>
            </a:extLst>
          </p:cNvPr>
          <p:cNvSpPr/>
          <p:nvPr/>
        </p:nvSpPr>
        <p:spPr>
          <a:xfrm>
            <a:off x="1164764" y="3680142"/>
            <a:ext cx="1679044" cy="103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büntetések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D5FEA42-F2BF-4F71-8084-9EC03A34FDC8}"/>
              </a:ext>
            </a:extLst>
          </p:cNvPr>
          <p:cNvSpPr/>
          <p:nvPr/>
        </p:nvSpPr>
        <p:spPr>
          <a:xfrm rot="10800000" flipH="1" flipV="1">
            <a:off x="3658755" y="3680142"/>
            <a:ext cx="1826489" cy="962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mellékbüntetés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CA3BDFE5-1B96-4A32-AF3D-B8C144E45F89}"/>
              </a:ext>
            </a:extLst>
          </p:cNvPr>
          <p:cNvSpPr/>
          <p:nvPr/>
        </p:nvSpPr>
        <p:spPr>
          <a:xfrm flipH="1">
            <a:off x="6228179" y="3690743"/>
            <a:ext cx="2016225" cy="103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intézkedések</a:t>
            </a:r>
          </a:p>
        </p:txBody>
      </p: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0225F718-8198-4CF6-A70E-080E16210AE7}"/>
              </a:ext>
            </a:extLst>
          </p:cNvPr>
          <p:cNvCxnSpPr>
            <a:cxnSpLocks/>
          </p:cNvCxnSpPr>
          <p:nvPr/>
        </p:nvCxnSpPr>
        <p:spPr>
          <a:xfrm>
            <a:off x="3614526" y="2017940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B9FB68E2-F95E-4707-803C-6D1B7EEFDFB8}"/>
              </a:ext>
            </a:extLst>
          </p:cNvPr>
          <p:cNvCxnSpPr>
            <a:cxnSpLocks/>
          </p:cNvCxnSpPr>
          <p:nvPr/>
        </p:nvCxnSpPr>
        <p:spPr>
          <a:xfrm flipH="1">
            <a:off x="2383155" y="3018898"/>
            <a:ext cx="2476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89E4ABAE-1589-4905-AA42-B8C7E9E60E95}"/>
              </a:ext>
            </a:extLst>
          </p:cNvPr>
          <p:cNvCxnSpPr>
            <a:cxnSpLocks/>
          </p:cNvCxnSpPr>
          <p:nvPr/>
        </p:nvCxnSpPr>
        <p:spPr>
          <a:xfrm>
            <a:off x="2051720" y="3018898"/>
            <a:ext cx="2664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3FD2648D-60AA-4D77-8E78-4D536AB8323D}"/>
              </a:ext>
            </a:extLst>
          </p:cNvPr>
          <p:cNvCxnSpPr>
            <a:cxnSpLocks/>
          </p:cNvCxnSpPr>
          <p:nvPr/>
        </p:nvCxnSpPr>
        <p:spPr>
          <a:xfrm>
            <a:off x="4860032" y="2914343"/>
            <a:ext cx="0" cy="76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8B0A6A8C-8113-4431-8B5A-80449EAAC3F5}"/>
              </a:ext>
            </a:extLst>
          </p:cNvPr>
          <p:cNvCxnSpPr/>
          <p:nvPr/>
        </p:nvCxnSpPr>
        <p:spPr>
          <a:xfrm>
            <a:off x="2051720" y="2996952"/>
            <a:ext cx="0" cy="683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E477F797-6980-45A5-AB0C-BFF1944B6DDC}"/>
              </a:ext>
            </a:extLst>
          </p:cNvPr>
          <p:cNvCxnSpPr>
            <a:endCxn id="6" idx="0"/>
          </p:cNvCxnSpPr>
          <p:nvPr/>
        </p:nvCxnSpPr>
        <p:spPr>
          <a:xfrm>
            <a:off x="5485244" y="1988840"/>
            <a:ext cx="1751047" cy="170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2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568215-FFFE-42F0-AD1A-F3DE90DA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Büntetések egymás melletti kiszabása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8BE22B-E2B4-4801-9970-9A4CD8F7E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 err="1">
                <a:solidFill>
                  <a:srgbClr val="FF0000"/>
                </a:solidFill>
              </a:rPr>
              <a:t>Főszabály</a:t>
            </a:r>
            <a:r>
              <a:rPr lang="hu-HU" sz="2400" dirty="0"/>
              <a:t> szerint a büntetések egymás mellett is kiszabhatók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>
                <a:solidFill>
                  <a:srgbClr val="FF0000"/>
                </a:solidFill>
              </a:rPr>
              <a:t>Kivételek= </a:t>
            </a:r>
            <a:r>
              <a:rPr lang="hu-HU" sz="2400" dirty="0" err="1">
                <a:solidFill>
                  <a:srgbClr val="FF0000"/>
                </a:solidFill>
              </a:rPr>
              <a:t>együttalkalmazási</a:t>
            </a:r>
            <a:r>
              <a:rPr lang="hu-HU" sz="2400" dirty="0">
                <a:solidFill>
                  <a:srgbClr val="FF0000"/>
                </a:solidFill>
              </a:rPr>
              <a:t> tilalmak</a:t>
            </a:r>
            <a:r>
              <a:rPr lang="hu-HU" sz="2400" dirty="0"/>
              <a:t>: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/>
              <a:t>Nem szabható ki </a:t>
            </a:r>
            <a:r>
              <a:rPr lang="hu-HU" b="1" i="1" u="sng" dirty="0"/>
              <a:t>szabadságvesztés mellett </a:t>
            </a:r>
            <a:r>
              <a:rPr lang="hu-HU" b="1" dirty="0"/>
              <a:t>közérdekű munka, ill. elzárás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/>
              <a:t>Nem szabható ki </a:t>
            </a:r>
            <a:r>
              <a:rPr lang="hu-HU" b="1" i="1" u="sng" dirty="0"/>
              <a:t>kiutasítás mellett </a:t>
            </a:r>
            <a:r>
              <a:rPr lang="hu-HU" b="1" dirty="0"/>
              <a:t>közérdekű munka, ill. pénzbüntetés</a:t>
            </a:r>
            <a:r>
              <a:rPr lang="hu-HU" dirty="0"/>
              <a:t>.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>
                <a:solidFill>
                  <a:srgbClr val="FF0000"/>
                </a:solidFill>
              </a:rPr>
              <a:t>Speciális szabály</a:t>
            </a:r>
            <a:r>
              <a:rPr lang="hu-HU" sz="2400" dirty="0"/>
              <a:t>: ha a bűncselekmény büntetési tételének felső határa legfeljebb háromévi szabadságvesztés, szabadságvesztés helyett más büntetés, vagy azok közül akár több is kiszabható.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060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B761B9D7-07CE-4290-99C0-B42A5147E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764704"/>
            <a:ext cx="6680071" cy="4525962"/>
          </a:xfrm>
        </p:spPr>
      </p:pic>
    </p:spTree>
    <p:extLst>
      <p:ext uri="{BB962C8B-B14F-4D97-AF65-F5344CB8AC3E}">
        <p14:creationId xmlns:p14="http://schemas.microsoft.com/office/powerpoint/2010/main" val="277134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>
            <a:extLst>
              <a:ext uri="{FF2B5EF4-FFF2-40B4-BE49-F238E27FC236}">
                <a16:creationId xmlns:a16="http://schemas.microsoft.com/office/drawing/2014/main" id="{25D7D0C1-6759-4E82-8412-AE3DEF27B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98556"/>
            <a:ext cx="8069316" cy="1143000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</a:rPr>
              <a:t>	</a:t>
            </a:r>
            <a:r>
              <a:rPr lang="hu-HU" altLang="hu-HU" sz="3200" b="1" dirty="0">
                <a:solidFill>
                  <a:srgbClr val="FF0000"/>
                </a:solidFill>
              </a:rPr>
              <a:t>A büntetőjogi szankciók ismérvei</a:t>
            </a:r>
          </a:p>
        </p:txBody>
      </p:sp>
      <p:sp>
        <p:nvSpPr>
          <p:cNvPr id="3075" name="Rectangle 22">
            <a:extLst>
              <a:ext uri="{FF2B5EF4-FFF2-40B4-BE49-F238E27FC236}">
                <a16:creationId xmlns:a16="http://schemas.microsoft.com/office/drawing/2014/main" id="{27894B62-8F8B-4281-8D52-4BE904D7F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95864" y="1241556"/>
            <a:ext cx="7085012" cy="4525963"/>
          </a:xfrm>
        </p:spPr>
        <p:txBody>
          <a:bodyPr/>
          <a:lstStyle/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Hátrány </a:t>
            </a:r>
            <a:r>
              <a:rPr lang="hu-HU" sz="1800" dirty="0" err="1"/>
              <a:t>tartalmú</a:t>
            </a:r>
            <a:r>
              <a:rPr lang="hu-HU" sz="1800" dirty="0"/>
              <a:t> jogkövetkezmények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Bíróság szabja ki/alkalmazza őket (kivétel: megrovás)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Bűncselekmény, illetve büntető-jogellenes cselekmény elkövetése miatt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A társadalom védelme és újabb bűnelkövetés megelőzése érdekében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Törvényben meghatározott feltételek teljesülése esetén és a törvény által meghatározott eljárásban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Kényszerrel is érvényesíthetők (kikényszeríthetők)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600" b="1" dirty="0"/>
          </a:p>
        </p:txBody>
      </p:sp>
      <p:pic>
        <p:nvPicPr>
          <p:cNvPr id="3" name="Ábra 2" descr="Bírói kalapács">
            <a:extLst>
              <a:ext uri="{FF2B5EF4-FFF2-40B4-BE49-F238E27FC236}">
                <a16:creationId xmlns:a16="http://schemas.microsoft.com/office/drawing/2014/main" id="{E09CAFD5-8EC9-44FA-A46C-102B0A6AA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744" y="2708920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8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>
            <a:extLst>
              <a:ext uri="{FF2B5EF4-FFF2-40B4-BE49-F238E27FC236}">
                <a16:creationId xmlns:a16="http://schemas.microsoft.com/office/drawing/2014/main" id="{10C4ED8E-B58E-414B-9555-FCA86E533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1143000"/>
          </a:xfrm>
        </p:spPr>
        <p:txBody>
          <a:bodyPr/>
          <a:lstStyle/>
          <a:p>
            <a:r>
              <a:rPr lang="hu-HU" sz="3200" b="1" dirty="0">
                <a:solidFill>
                  <a:srgbClr val="FF0000"/>
                </a:solidFill>
              </a:rPr>
              <a:t>Jogkövetkezményi rendszerek</a:t>
            </a:r>
            <a:endParaRPr lang="hu-HU" altLang="hu-HU" sz="3200" b="1" dirty="0">
              <a:solidFill>
                <a:srgbClr val="FF0000"/>
              </a:solidFill>
            </a:endParaRPr>
          </a:p>
        </p:txBody>
      </p:sp>
      <p:sp>
        <p:nvSpPr>
          <p:cNvPr id="4099" name="Rectangle 25">
            <a:extLst>
              <a:ext uri="{FF2B5EF4-FFF2-40B4-BE49-F238E27FC236}">
                <a16:creationId xmlns:a16="http://schemas.microsoft.com/office/drawing/2014/main" id="{577DEF27-4D26-4841-9BEC-6E4ED7DC33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2014" y="1052736"/>
            <a:ext cx="8229600" cy="5346477"/>
          </a:xfrm>
        </p:spPr>
        <p:txBody>
          <a:bodyPr/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>
                <a:solidFill>
                  <a:srgbClr val="00B050"/>
                </a:solidFill>
              </a:rPr>
              <a:t>Monista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/>
              <a:t>Csak egyfajta szankciót ismer: büntetést vagy intézkedést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>
                <a:solidFill>
                  <a:srgbClr val="00B050"/>
                </a:solidFill>
              </a:rPr>
              <a:t>Dualista </a:t>
            </a:r>
            <a:r>
              <a:rPr lang="hu-HU" sz="2400" dirty="0"/>
              <a:t>– a büntetést és az intézkedést is ismeri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Konjunktív dualista</a:t>
            </a:r>
            <a:r>
              <a:rPr lang="hu-HU" dirty="0"/>
              <a:t>: büntetés és intézkedés egymás mellett is elrendelhető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Alternatív dualista</a:t>
            </a:r>
            <a:r>
              <a:rPr lang="hu-HU" dirty="0"/>
              <a:t>: vagy csak büntetés vagy csak intézkedés alkalmazására van lehetőség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Dualista helyettesítő</a:t>
            </a:r>
            <a:r>
              <a:rPr lang="hu-HU" dirty="0"/>
              <a:t>: az intézkedés végrehajtása megelőzi a büntetés végrehajtását és az intézkedés időtartama beszámítható a büntetés tartamába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29017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B19227C-D0A3-4C76-9ACA-487CD61BE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675" y="277813"/>
            <a:ext cx="8229600" cy="1174750"/>
          </a:xfrm>
        </p:spPr>
        <p:txBody>
          <a:bodyPr/>
          <a:lstStyle/>
          <a:p>
            <a:r>
              <a:rPr lang="hu-HU" sz="2800" b="1" dirty="0">
                <a:solidFill>
                  <a:srgbClr val="FF0000"/>
                </a:solidFill>
              </a:rPr>
              <a:t>A szankciók meghatározásának módjai</a:t>
            </a:r>
            <a:endParaRPr lang="hu-HU" altLang="hu-HU" sz="2800" b="1" dirty="0">
              <a:solidFill>
                <a:srgbClr val="FF0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161E42-3FE5-4A48-ADA5-479C548AAC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624" y="1052736"/>
            <a:ext cx="6994525" cy="5040560"/>
          </a:xfrm>
        </p:spPr>
        <p:txBody>
          <a:bodyPr/>
          <a:lstStyle/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>
                <a:solidFill>
                  <a:srgbClr val="92D050"/>
                </a:solidFill>
              </a:rPr>
              <a:t>Abszolúte határozatlan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Nincs szankció megadva a törvényben, a tv. csak azt mondja ki, hogy a cselekmény büntetendő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>
                <a:solidFill>
                  <a:srgbClr val="92D050"/>
                </a:solidFill>
              </a:rPr>
              <a:t>Abszolúte határozott szankciórendszer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A bíróság csak egy meghatározott szankciót, és annak is csak egy meghatározott mértékét szabhatja ki pl. „három-csapás”: kötelező életfogytig tartó szabadságvesztés kiszabása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>
                <a:solidFill>
                  <a:srgbClr val="92D050"/>
                </a:solidFill>
              </a:rPr>
              <a:t>Relatíve határozott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A tv. meghatározza a szankció nemét és alsó, ill. felső határát 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1800" dirty="0"/>
              <a:t>Ha ez az Általános Részben történik: generális minimum-generális maximumnak, ha a Különös Részben: speciális minimum-speciális maximumnak nevezzük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600" dirty="0">
                <a:solidFill>
                  <a:srgbClr val="92D050"/>
                </a:solidFill>
              </a:rPr>
              <a:t>Relatíve határozatlan</a:t>
            </a:r>
            <a:r>
              <a:rPr lang="hu-HU" sz="2600" dirty="0"/>
              <a:t>: </a:t>
            </a:r>
            <a:r>
              <a:rPr lang="hu-HU" sz="1800" dirty="0"/>
              <a:t>felső határ nincs megjelölve</a:t>
            </a:r>
          </a:p>
          <a:p>
            <a:pPr marL="0" indent="0" eaLnBrk="1" hangingPunct="1">
              <a:buNone/>
            </a:pPr>
            <a:endParaRPr lang="hu-HU" altLang="hu-HU" b="1" dirty="0"/>
          </a:p>
        </p:txBody>
      </p:sp>
    </p:spTree>
    <p:extLst>
      <p:ext uri="{BB962C8B-B14F-4D97-AF65-F5344CB8AC3E}">
        <p14:creationId xmlns:p14="http://schemas.microsoft.com/office/powerpoint/2010/main" val="22681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BDBCD8-8F2E-42B2-A0AE-87F8255C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srgbClr val="FF0000"/>
                </a:solidFill>
              </a:rPr>
              <a:t>Büntetési (cél)elméletek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9EB564-532F-417C-86D9-80C290913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2400" dirty="0">
                <a:solidFill>
                  <a:srgbClr val="00B0F0"/>
                </a:solidFill>
              </a:rPr>
              <a:t>Abszolút büntetési elméletek</a:t>
            </a:r>
            <a:r>
              <a:rPr lang="hu-HU" sz="2400" dirty="0"/>
              <a:t>:</a:t>
            </a:r>
          </a:p>
          <a:p>
            <a:pPr>
              <a:buFontTx/>
              <a:buChar char="-"/>
            </a:pPr>
            <a:r>
              <a:rPr lang="hu-HU" sz="2400" dirty="0"/>
              <a:t>a büntetés jogalapja és értelme az </a:t>
            </a:r>
            <a:r>
              <a:rPr lang="hu-HU" sz="2400" dirty="0">
                <a:solidFill>
                  <a:srgbClr val="00B0F0"/>
                </a:solidFill>
              </a:rPr>
              <a:t>igazságos megtorlás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400" dirty="0">
                <a:solidFill>
                  <a:srgbClr val="00B0F0"/>
                </a:solidFill>
              </a:rPr>
              <a:t>Relatív büntetési elméletek</a:t>
            </a:r>
            <a:r>
              <a:rPr lang="hu-HU" sz="2400" dirty="0"/>
              <a:t>:</a:t>
            </a:r>
          </a:p>
          <a:p>
            <a:pPr>
              <a:buFontTx/>
              <a:buChar char="-"/>
            </a:pPr>
            <a:r>
              <a:rPr lang="hu-HU" sz="2400" dirty="0"/>
              <a:t>A büntetés célja az újabb bűncselekmények </a:t>
            </a:r>
            <a:r>
              <a:rPr lang="hu-HU" sz="2400" dirty="0">
                <a:solidFill>
                  <a:srgbClr val="00B0F0"/>
                </a:solidFill>
              </a:rPr>
              <a:t>megelőzés</a:t>
            </a:r>
            <a:r>
              <a:rPr lang="hu-HU" sz="2400" dirty="0"/>
              <a:t>ében van</a:t>
            </a:r>
          </a:p>
          <a:p>
            <a:pPr>
              <a:buFontTx/>
              <a:buChar char="-"/>
            </a:pPr>
            <a:r>
              <a:rPr lang="hu-HU" sz="2400" dirty="0"/>
              <a:t> </a:t>
            </a:r>
            <a:r>
              <a:rPr lang="hu-HU" sz="2400" dirty="0">
                <a:solidFill>
                  <a:srgbClr val="00B0F0"/>
                </a:solidFill>
              </a:rPr>
              <a:t>két irányzat</a:t>
            </a:r>
            <a:r>
              <a:rPr lang="hu-HU" sz="2400" dirty="0"/>
              <a:t>: általános megelőzés (</a:t>
            </a:r>
            <a:r>
              <a:rPr lang="hu-HU" sz="2400" dirty="0">
                <a:solidFill>
                  <a:srgbClr val="00B0F0"/>
                </a:solidFill>
              </a:rPr>
              <a:t>generális prevenció</a:t>
            </a:r>
            <a:r>
              <a:rPr lang="hu-HU" sz="2400" dirty="0"/>
              <a:t>), és a különös megelőzés (</a:t>
            </a:r>
            <a:r>
              <a:rPr lang="hu-HU" sz="2400" dirty="0">
                <a:solidFill>
                  <a:srgbClr val="00B0F0"/>
                </a:solidFill>
              </a:rPr>
              <a:t>speciális prevenció</a:t>
            </a:r>
            <a:r>
              <a:rPr lang="hu-HU" sz="2400" dirty="0"/>
              <a:t>) elsőbbségét hangoztató elméletek. </a:t>
            </a:r>
          </a:p>
          <a:p>
            <a:pPr>
              <a:buFontTx/>
              <a:buChar char="-"/>
            </a:pPr>
            <a:r>
              <a:rPr lang="hu-HU" sz="2400" dirty="0"/>
              <a:t>A </a:t>
            </a:r>
            <a:r>
              <a:rPr lang="hu-HU" sz="2400" dirty="0">
                <a:solidFill>
                  <a:srgbClr val="00B0F0"/>
                </a:solidFill>
              </a:rPr>
              <a:t>büntetés célja</a:t>
            </a:r>
            <a:r>
              <a:rPr lang="hu-HU" sz="2400" dirty="0"/>
              <a:t>: a bűntettes visszatartása újabb </a:t>
            </a:r>
            <a:r>
              <a:rPr lang="hu-HU" sz="2400" dirty="0" err="1"/>
              <a:t>bcs</a:t>
            </a:r>
            <a:r>
              <a:rPr lang="hu-HU" sz="2400" dirty="0"/>
              <a:t>. elkövetésétől(speciális </a:t>
            </a:r>
            <a:r>
              <a:rPr lang="hu-HU" sz="2400" dirty="0" err="1"/>
              <a:t>prev</a:t>
            </a:r>
            <a:r>
              <a:rPr lang="hu-HU" sz="2400" dirty="0"/>
              <a:t>.), a társadalom többi tagjának visszatartása </a:t>
            </a:r>
            <a:r>
              <a:rPr lang="hu-HU" sz="2400" dirty="0" err="1"/>
              <a:t>bcs</a:t>
            </a:r>
            <a:r>
              <a:rPr lang="hu-HU" sz="2400" dirty="0"/>
              <a:t>. elkövetésétől (generális </a:t>
            </a:r>
            <a:r>
              <a:rPr lang="hu-HU" sz="2400" dirty="0" err="1"/>
              <a:t>prev</a:t>
            </a:r>
            <a:r>
              <a:rPr lang="hu-HU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612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F9ECB4-C3BB-40F2-94F9-77229013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sz="3600" b="1" dirty="0">
                <a:solidFill>
                  <a:srgbClr val="FF0000"/>
                </a:solidFill>
              </a:rPr>
              <a:t>Hatályos magyar büntetőjogi szankciórendszer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67A8E0-7F11-44D5-9576-F1C95262F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Relatíve határozott</a:t>
            </a:r>
          </a:p>
          <a:p>
            <a:r>
              <a:rPr lang="hu-HU" sz="2800" dirty="0"/>
              <a:t>Dualista (büntetések és intézkedések együtt)</a:t>
            </a:r>
          </a:p>
          <a:p>
            <a:r>
              <a:rPr lang="hu-HU" sz="2800" dirty="0"/>
              <a:t>A büntetés az elsődleges jogkövetkezmény</a:t>
            </a:r>
          </a:p>
          <a:p>
            <a:r>
              <a:rPr lang="hu-HU" sz="2800" dirty="0"/>
              <a:t>Az intézkedések kiegészítő jellegűek</a:t>
            </a:r>
          </a:p>
          <a:p>
            <a:r>
              <a:rPr lang="hu-HU" sz="2800" dirty="0"/>
              <a:t>A büntetéseken belül szoros értelemben vett büntetések, illetve egy mellékbüntetés található</a:t>
            </a:r>
          </a:p>
          <a:p>
            <a:r>
              <a:rPr lang="hu-HU" sz="2800" dirty="0"/>
              <a:t>Szabadságvesztés-centrikus</a:t>
            </a:r>
          </a:p>
          <a:p>
            <a:pPr algn="just"/>
            <a:r>
              <a:rPr lang="hu-HU" sz="2800" dirty="0"/>
              <a:t>Visszaesőkkel szemben elrettentő szigor érvényesül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13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CA6A1E-AF64-494E-972A-C21AB18E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Büntetések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7B33E4-B532-4FF5-99B5-A4F9B6761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1632654"/>
            <a:ext cx="8229600" cy="4525963"/>
          </a:xfrm>
        </p:spPr>
        <p:txBody>
          <a:bodyPr/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6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Büntetések: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Szabadságvesztés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Elzárás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Közérdekű munka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Pénzbüntetés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Foglalkozástól eltiltás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Járművezetéstől eltiltás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Sportrendezvények látogatásától eltiltás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Kiutasítás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Kitiltás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sz="26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Mellékbüntetés</a:t>
            </a:r>
            <a:r>
              <a:rPr lang="hu-HU" sz="2600" dirty="0"/>
              <a:t>: </a:t>
            </a:r>
            <a:r>
              <a:rPr lang="hu-HU" sz="2200" dirty="0"/>
              <a:t>közügyektől eltiltás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31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D9DAE3-69D8-450F-BC45-B39B7B5D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Intézkedések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A53FD2-E8EB-4D7B-BD79-E579E910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600" dirty="0"/>
              <a:t>A hatályos magyar büntetőjog </a:t>
            </a:r>
            <a:r>
              <a:rPr lang="hu-HU" sz="2600" dirty="0">
                <a:solidFill>
                  <a:srgbClr val="00B0F0"/>
                </a:solidFill>
              </a:rPr>
              <a:t>intézkedései</a:t>
            </a:r>
            <a:r>
              <a:rPr lang="hu-HU" sz="2600" dirty="0"/>
              <a:t>:</a:t>
            </a:r>
          </a:p>
          <a:p>
            <a:pPr lvl="1" algn="just"/>
            <a:r>
              <a:rPr lang="hu-HU" sz="2200" dirty="0"/>
              <a:t>Megrovás</a:t>
            </a:r>
          </a:p>
          <a:p>
            <a:pPr lvl="1" algn="just"/>
            <a:r>
              <a:rPr lang="hu-HU" sz="2200" dirty="0"/>
              <a:t>Próbára bocsátás</a:t>
            </a:r>
          </a:p>
          <a:p>
            <a:pPr lvl="1" algn="just"/>
            <a:r>
              <a:rPr lang="hu-HU" sz="2200" dirty="0"/>
              <a:t>Jóvátételi munka</a:t>
            </a:r>
          </a:p>
          <a:p>
            <a:pPr lvl="1" algn="just"/>
            <a:r>
              <a:rPr lang="hu-HU" sz="2200" dirty="0"/>
              <a:t>Pártfogó felügyelet</a:t>
            </a:r>
          </a:p>
          <a:p>
            <a:pPr lvl="1" algn="just"/>
            <a:r>
              <a:rPr lang="hu-HU" sz="2200" dirty="0"/>
              <a:t>Elkobzás</a:t>
            </a:r>
          </a:p>
          <a:p>
            <a:pPr lvl="1" algn="just"/>
            <a:r>
              <a:rPr lang="hu-HU" sz="2200" dirty="0"/>
              <a:t>Vagyonelkobzás</a:t>
            </a:r>
          </a:p>
          <a:p>
            <a:pPr lvl="1" algn="just"/>
            <a:r>
              <a:rPr lang="hu-HU" sz="2200" dirty="0"/>
              <a:t>Elektronikus adat végleges hozzáférhetetlenné tétele</a:t>
            </a:r>
          </a:p>
          <a:p>
            <a:pPr lvl="1" algn="just"/>
            <a:r>
              <a:rPr lang="hu-HU" sz="2200" dirty="0"/>
              <a:t>Kényszergyógykezelés</a:t>
            </a:r>
          </a:p>
          <a:p>
            <a:pPr lvl="1" algn="just"/>
            <a:r>
              <a:rPr lang="hu-HU" sz="2200" dirty="0"/>
              <a:t>Jogi személlyel szemben alkalmazható intézkedés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4060133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2026</TotalTime>
  <Words>525</Words>
  <Application>Microsoft Office PowerPoint</Application>
  <PresentationFormat>Diavetítés a képernyőre (4:3 oldalarány)</PresentationFormat>
  <Paragraphs>94</Paragraphs>
  <Slides>13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 2</vt:lpstr>
      <vt:lpstr>SZTE</vt:lpstr>
      <vt:lpstr>  EFOP-3.4.3-16-2016-00014 </vt:lpstr>
      <vt:lpstr>PowerPoint-bemutató</vt:lpstr>
      <vt:lpstr> A büntetőjogi szankciók ismérvei</vt:lpstr>
      <vt:lpstr>Jogkövetkezményi rendszerek</vt:lpstr>
      <vt:lpstr>A szankciók meghatározásának módjai</vt:lpstr>
      <vt:lpstr>Büntetési (cél)elméletek </vt:lpstr>
      <vt:lpstr> Hatályos magyar büntetőjogi szankciórendszer </vt:lpstr>
      <vt:lpstr>Büntetések</vt:lpstr>
      <vt:lpstr>Intézkedések</vt:lpstr>
      <vt:lpstr>PowerPoint-bemutató</vt:lpstr>
      <vt:lpstr>PowerPoint-bemutató</vt:lpstr>
      <vt:lpstr>Büntetések egymás melletti kiszabása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unkp</dc:creator>
  <cp:lastModifiedBy> </cp:lastModifiedBy>
  <cp:revision>18</cp:revision>
  <dcterms:created xsi:type="dcterms:W3CDTF">2014-03-03T11:13:53Z</dcterms:created>
  <dcterms:modified xsi:type="dcterms:W3CDTF">2019-01-24T07:23:00Z</dcterms:modified>
</cp:coreProperties>
</file>