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14"/>
  </p:notesMasterIdLst>
  <p:sldIdLst>
    <p:sldId id="256" r:id="rId2"/>
    <p:sldId id="731" r:id="rId3"/>
    <p:sldId id="693" r:id="rId4"/>
    <p:sldId id="728" r:id="rId5"/>
    <p:sldId id="718" r:id="rId6"/>
    <p:sldId id="719" r:id="rId7"/>
    <p:sldId id="730" r:id="rId8"/>
    <p:sldId id="729" r:id="rId9"/>
    <p:sldId id="720" r:id="rId10"/>
    <p:sldId id="721" r:id="rId11"/>
    <p:sldId id="722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C92"/>
    <a:srgbClr val="EA93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Objects="1">
      <p:cViewPr varScale="1">
        <p:scale>
          <a:sx n="82" d="100"/>
          <a:sy n="82" d="100"/>
        </p:scale>
        <p:origin x="198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2019. 01. 21.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119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98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813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672103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4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2019. 01. 21.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391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2136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2019. 01. 21.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45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2019. 01. 21.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67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2019. 01. 21.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496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2019. 01. 21.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Jelen tananyag a Szegedi Tudományegyetemen készült az Európai Unió támogatásával. Projekt azonosító: EFOP-3.4.3-16-2016-00014</a:t>
            </a:r>
            <a:endParaRPr lang="hu-HU" kern="0" dirty="0"/>
          </a:p>
          <a:p>
            <a:endParaRPr lang="hu-HU" sz="9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545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2019. 01. 21.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42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2019. 01. 21.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62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0DD05FFA-4383-4574-9830-A5FF25BE8406}" type="datetimeFigureOut">
              <a:rPr lang="hu-HU" smtClean="0"/>
              <a:t>2019. 01. 21.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2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64" r:id="rId14"/>
    <p:sldLayoutId id="2147483666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86490"/>
            <a:ext cx="8874979" cy="766246"/>
          </a:xfrm>
        </p:spPr>
        <p:txBody>
          <a:bodyPr/>
          <a:lstStyle/>
          <a:p>
            <a:pPr algn="ctr"/>
            <a:r>
              <a:rPr lang="hu-HU" sz="3600" b="0" dirty="0"/>
              <a:t>  </a:t>
            </a:r>
            <a:r>
              <a:rPr lang="hu-HU" sz="2400" dirty="0"/>
              <a:t>EFOP-3.4.3-16-2016-00014</a:t>
            </a:r>
            <a:br>
              <a:rPr lang="hu-HU" sz="2400" dirty="0"/>
            </a:br>
            <a:endParaRPr lang="hu-HU" sz="1800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F2395DD-EAC7-43FF-9B5E-DD2CB449D77A}"/>
              </a:ext>
            </a:extLst>
          </p:cNvPr>
          <p:cNvSpPr txBox="1"/>
          <p:nvPr/>
        </p:nvSpPr>
        <p:spPr>
          <a:xfrm>
            <a:off x="899592" y="1924377"/>
            <a:ext cx="763284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i="1" cap="all" dirty="0" err="1">
                <a:solidFill>
                  <a:srgbClr val="FF0000"/>
                </a:solidFill>
                <a:latin typeface="Arial"/>
                <a:ea typeface="+mj-ea"/>
                <a:cs typeface="Arial"/>
              </a:rPr>
              <a:t>BüntetőJOGI</a:t>
            </a:r>
            <a:r>
              <a:rPr lang="hu-HU" sz="3600" b="1" i="1" cap="all" dirty="0">
                <a:solidFill>
                  <a:srgbClr val="FF0000"/>
                </a:solidFill>
                <a:latin typeface="Arial"/>
                <a:ea typeface="+mj-ea"/>
                <a:cs typeface="Arial"/>
              </a:rPr>
              <a:t> SZANKCIÓK ÉS VÉGREHAJTÁSUK</a:t>
            </a:r>
          </a:p>
          <a:p>
            <a:pPr algn="ctr"/>
            <a:endParaRPr lang="hu-HU" altLang="hu-HU" sz="2400" b="1" dirty="0"/>
          </a:p>
          <a:p>
            <a:r>
              <a:rPr lang="hu-HU" sz="2400" b="1" dirty="0"/>
              <a:t>A személyi szabadság elvonásával nem járó intézkedések </a:t>
            </a:r>
            <a:endParaRPr lang="hu-HU" sz="2400" b="1" i="1" cap="all" dirty="0">
              <a:latin typeface="Arial"/>
              <a:ea typeface="+mj-ea"/>
              <a:cs typeface="Arial"/>
            </a:endParaRPr>
          </a:p>
          <a:p>
            <a:pPr algn="ctr"/>
            <a:endParaRPr lang="hu-HU" sz="4400" b="1" i="1" cap="all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3C1F044-A358-4F7F-B326-0431621CE040}"/>
              </a:ext>
            </a:extLst>
          </p:cNvPr>
          <p:cNvSpPr txBox="1"/>
          <p:nvPr/>
        </p:nvSpPr>
        <p:spPr>
          <a:xfrm>
            <a:off x="611560" y="3729174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2400" b="1" i="1" cap="all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20E95A44-47DF-4A32-AE90-5108D850FE80}"/>
              </a:ext>
            </a:extLst>
          </p:cNvPr>
          <p:cNvSpPr txBox="1"/>
          <p:nvPr/>
        </p:nvSpPr>
        <p:spPr>
          <a:xfrm>
            <a:off x="179090" y="4540185"/>
            <a:ext cx="64815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		</a:t>
            </a:r>
          </a:p>
          <a:p>
            <a:endParaRPr lang="hu-HU" dirty="0"/>
          </a:p>
          <a:p>
            <a:r>
              <a:rPr lang="hu-HU" dirty="0"/>
              <a:t>		</a:t>
            </a:r>
            <a:r>
              <a:rPr lang="hu-HU"/>
              <a:t>	</a:t>
            </a:r>
            <a:r>
              <a:rPr lang="hu-HU" b="1">
                <a:solidFill>
                  <a:schemeClr val="bg1"/>
                </a:solidFill>
              </a:rPr>
              <a:t>10 </a:t>
            </a:r>
            <a:r>
              <a:rPr lang="hu-HU" b="1" dirty="0">
                <a:solidFill>
                  <a:schemeClr val="bg1"/>
                </a:solidFill>
              </a:rPr>
              <a:t>képernyő			</a:t>
            </a:r>
            <a:r>
              <a:rPr lang="hu-HU" b="1">
                <a:solidFill>
                  <a:schemeClr val="bg1"/>
                </a:solidFill>
              </a:rPr>
              <a:t>	20 </a:t>
            </a:r>
            <a:r>
              <a:rPr lang="hu-HU" b="1" dirty="0">
                <a:solidFill>
                  <a:schemeClr val="bg1"/>
                </a:solidFill>
              </a:rPr>
              <a:t>perc</a:t>
            </a:r>
          </a:p>
          <a:p>
            <a:endParaRPr lang="hu-HU" b="1" dirty="0">
              <a:solidFill>
                <a:schemeClr val="bg1"/>
              </a:solidFill>
            </a:endParaRPr>
          </a:p>
          <a:p>
            <a:endParaRPr lang="hu-HU" b="1" dirty="0">
              <a:solidFill>
                <a:schemeClr val="bg1"/>
              </a:solidFill>
            </a:endParaRPr>
          </a:p>
          <a:p>
            <a:endParaRPr lang="hu-HU" b="1" dirty="0">
              <a:solidFill>
                <a:schemeClr val="bg1"/>
              </a:solidFill>
            </a:endParaRPr>
          </a:p>
          <a:p>
            <a:r>
              <a:rPr lang="hu-HU" b="1" dirty="0">
                <a:solidFill>
                  <a:schemeClr val="bg1"/>
                </a:solidFill>
              </a:rPr>
              <a:t>			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3" name="Ábra 12" descr="Stopper">
            <a:extLst>
              <a:ext uri="{FF2B5EF4-FFF2-40B4-BE49-F238E27FC236}">
                <a16:creationId xmlns:a16="http://schemas.microsoft.com/office/drawing/2014/main" id="{0C0942A3-888B-4F3A-BF7F-F5D50A0228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62672" y="4890864"/>
            <a:ext cx="914400" cy="914400"/>
          </a:xfrm>
          <a:prstGeom prst="rect">
            <a:avLst/>
          </a:prstGeom>
        </p:spPr>
      </p:pic>
      <p:pic>
        <p:nvPicPr>
          <p:cNvPr id="12" name="Ábra 11" descr="Monitor">
            <a:extLst>
              <a:ext uri="{FF2B5EF4-FFF2-40B4-BE49-F238E27FC236}">
                <a16:creationId xmlns:a16="http://schemas.microsoft.com/office/drawing/2014/main" id="{82B593E5-7062-421F-A2A5-CD5D4601AA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7561" y="489086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17C570E3-A5C3-4DDA-9F8E-F3CAD470B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>
                <a:solidFill>
                  <a:srgbClr val="FF0000"/>
                </a:solidFill>
              </a:rPr>
              <a:t>Vagyonelkobzás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0FBB8434-E9C0-4A8C-941B-077E47059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052736"/>
            <a:ext cx="4040188" cy="5328592"/>
          </a:xfrm>
        </p:spPr>
        <p:txBody>
          <a:bodyPr/>
          <a:lstStyle/>
          <a:p>
            <a:r>
              <a:rPr lang="hu-HU" sz="2000" dirty="0">
                <a:solidFill>
                  <a:srgbClr val="FF0000"/>
                </a:solidFill>
              </a:rPr>
              <a:t>Kötelező</a:t>
            </a:r>
            <a:r>
              <a:rPr lang="hu-HU" sz="2000" dirty="0"/>
              <a:t> elrendelni</a:t>
            </a:r>
            <a:r>
              <a:rPr lang="hu-HU" dirty="0"/>
              <a:t>:</a:t>
            </a:r>
          </a:p>
          <a:p>
            <a:r>
              <a:rPr lang="hu-HU" sz="1800" dirty="0"/>
              <a:t>a bűncselekmény elkövetéséből eredő vagyonra, amelyet az elkövető a bűncselekmény elkövetése során vagy azzal összefüggésben szerzett</a:t>
            </a:r>
          </a:p>
          <a:p>
            <a:r>
              <a:rPr lang="hu-HU" sz="1800" dirty="0"/>
              <a:t>a bűncselekmény elkövetése során vagy azzal összefüggésben szerzett vagyon helyébe lépő vagyonra</a:t>
            </a:r>
          </a:p>
          <a:p>
            <a:r>
              <a:rPr lang="hu-HU" sz="1800" dirty="0"/>
              <a:t>arra a vagyonra, amelyet a bűncselekmény </a:t>
            </a:r>
            <a:r>
              <a:rPr lang="hu-HU" sz="1800" i="1" dirty="0"/>
              <a:t>elkövetése céljából </a:t>
            </a:r>
            <a:r>
              <a:rPr lang="hu-HU" sz="1800" dirty="0"/>
              <a:t>az ehhez szükséges vagy ezt könnyítő feltételek biztosítása végett szolgáltattak vagy arra szántak</a:t>
            </a:r>
          </a:p>
          <a:p>
            <a:r>
              <a:rPr lang="hu-HU" sz="1800" dirty="0"/>
              <a:t>az adott vagy ígért vagyoni előny tárgyát képező vagyonra</a:t>
            </a:r>
          </a:p>
          <a:p>
            <a:endParaRPr lang="hu-HU" sz="1600" dirty="0"/>
          </a:p>
        </p:txBody>
      </p:sp>
      <p:sp>
        <p:nvSpPr>
          <p:cNvPr id="8" name="Tartalom helye 7">
            <a:extLst>
              <a:ext uri="{FF2B5EF4-FFF2-40B4-BE49-F238E27FC236}">
                <a16:creationId xmlns:a16="http://schemas.microsoft.com/office/drawing/2014/main" id="{207039A5-BF07-4AC8-B680-BF4BF440DA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124744"/>
            <a:ext cx="4041775" cy="5001419"/>
          </a:xfrm>
        </p:spPr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Kizárt</a:t>
            </a:r>
            <a:r>
              <a:rPr lang="hu-HU" dirty="0"/>
              <a:t> az elrendelése:</a:t>
            </a:r>
          </a:p>
          <a:p>
            <a:r>
              <a:rPr lang="hu-HU" sz="2000" i="1" dirty="0"/>
              <a:t>a polgári jogi igény </a:t>
            </a:r>
            <a:r>
              <a:rPr lang="hu-HU" sz="2000" i="1" dirty="0" err="1"/>
              <a:t>fedezetéül</a:t>
            </a:r>
            <a:r>
              <a:rPr lang="hu-HU" sz="2000" i="1" dirty="0"/>
              <a:t> szolgáló vagyonra;</a:t>
            </a:r>
          </a:p>
          <a:p>
            <a:r>
              <a:rPr lang="hu-HU" sz="2000" i="1" dirty="0"/>
              <a:t>a jóhiszeműen, ellenérték fejében szerzett vagyonra </a:t>
            </a:r>
          </a:p>
          <a:p>
            <a:endParaRPr lang="hu-HU" sz="2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7473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1327AC-F1DA-4166-A0BE-69CEA8EF1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>
                <a:solidFill>
                  <a:srgbClr val="FF0000"/>
                </a:solidFill>
              </a:rPr>
              <a:t>Elektronikus adat végleges hozzáférhetetlenné tétele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F57DAF5-6EB8-4AF5-92C9-FE7BA78D7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just"/>
            <a:r>
              <a:rPr lang="hu-HU" sz="2000" dirty="0"/>
              <a:t>Az interneten elkövethető bűncselekmények </a:t>
            </a:r>
            <a:r>
              <a:rPr lang="hu-HU" sz="2000" dirty="0" err="1"/>
              <a:t>elszaporodottsága</a:t>
            </a:r>
            <a:r>
              <a:rPr lang="hu-HU" sz="2000" dirty="0"/>
              <a:t> [pl. szerzői vagy szerzői joghoz kapcsolódó jogok megsértése (Btk. 385.)] és a sértettek nagy száma tette szükségessé egy olyan jogkövetkezmény bevezetését, amely a jogellenes tartalmat hordozó elektronikus adat végleges hozzáférhetetlenné tételére irányul. </a:t>
            </a:r>
          </a:p>
          <a:p>
            <a:pPr algn="just"/>
            <a:r>
              <a:rPr lang="hu-HU" sz="2400" dirty="0">
                <a:solidFill>
                  <a:srgbClr val="FF0000"/>
                </a:solidFill>
              </a:rPr>
              <a:t>Elrendelendő</a:t>
            </a:r>
            <a:r>
              <a:rPr lang="hu-HU" sz="2400" dirty="0"/>
              <a:t>: </a:t>
            </a:r>
          </a:p>
          <a:p>
            <a:pPr marL="0" indent="0" algn="just">
              <a:buNone/>
            </a:pPr>
            <a:r>
              <a:rPr lang="hu-HU" sz="2400" dirty="0"/>
              <a:t>   - o</a:t>
            </a:r>
            <a:r>
              <a:rPr lang="hu-HU" sz="2000" dirty="0"/>
              <a:t>lyan adatokra, amelyek hozzáférhetővé tétele, vagy amelyek közzététele bűncselekményt (pl. szerzői jogok megsértését) valósít meg;</a:t>
            </a:r>
          </a:p>
          <a:p>
            <a:pPr marL="0" indent="0" algn="just">
              <a:buNone/>
            </a:pPr>
            <a:r>
              <a:rPr lang="hu-HU" sz="2000" dirty="0"/>
              <a:t>   - azokra az adatokra, amelyeket a bűncselekmény (pl. csalás) elkövetéséhez használtak </a:t>
            </a:r>
            <a:r>
              <a:rPr lang="hu-HU" sz="2000" dirty="0" err="1"/>
              <a:t>eszközül</a:t>
            </a:r>
            <a:r>
              <a:rPr lang="hu-HU" sz="2000" dirty="0"/>
              <a:t>; </a:t>
            </a:r>
          </a:p>
          <a:p>
            <a:pPr marL="0" indent="0" algn="just">
              <a:buNone/>
            </a:pPr>
            <a:r>
              <a:rPr lang="hu-HU" sz="2000" dirty="0"/>
              <a:t>  -   amikor az adat bűncselekmény (pl. rágalmazás) elkövetése útján jön létre.</a:t>
            </a:r>
          </a:p>
          <a:p>
            <a:pPr algn="just"/>
            <a:r>
              <a:rPr lang="hu-HU" sz="2000" dirty="0"/>
              <a:t>A </a:t>
            </a:r>
            <a:r>
              <a:rPr lang="hu-HU" sz="2000" dirty="0">
                <a:solidFill>
                  <a:srgbClr val="FF0000"/>
                </a:solidFill>
              </a:rPr>
              <a:t>végrehajtás</a:t>
            </a:r>
            <a:r>
              <a:rPr lang="hu-HU" sz="2000" dirty="0"/>
              <a:t> feladata a bírósági végrehajtóé.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289848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  <a:br>
              <a:rPr lang="hu-HU" dirty="0"/>
            </a:br>
            <a:br>
              <a:rPr lang="hu-HU" dirty="0"/>
            </a:br>
            <a:br>
              <a:rPr lang="hu-HU" dirty="0"/>
            </a:br>
            <a:endParaRPr lang="hu-HU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70D842E3-E868-42B6-9CC0-642DE97DE470}"/>
              </a:ext>
            </a:extLst>
          </p:cNvPr>
          <p:cNvSpPr txBox="1">
            <a:spLocks/>
          </p:cNvSpPr>
          <p:nvPr/>
        </p:nvSpPr>
        <p:spPr bwMode="auto">
          <a:xfrm>
            <a:off x="-108520" y="4719262"/>
            <a:ext cx="581966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defTabSz="914400"/>
            <a:r>
              <a:rPr lang="hu-HU" sz="1800" dirty="0"/>
              <a:t>Jelen tananyag a Szegedi Tudományegyetemen készült az Európai Unió támogatásával. Projekt azonosító: EFOP-3.4.3-16-2016-00014</a:t>
            </a:r>
            <a:endParaRPr lang="hu-HU" sz="1800" kern="0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BCDF8ED6-4792-4BE0-807B-A63C7446D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620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D5E64DC-EEDC-49ED-A973-458B14B39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>
                <a:solidFill>
                  <a:srgbClr val="FF0000"/>
                </a:solidFill>
              </a:rPr>
              <a:t>Szabadságelvonással nem járó intézkedések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E71D547-3AEF-4419-91E0-2E70CBA11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600" dirty="0"/>
              <a:t>A hatályos magyar büntetőjog intézkedései</a:t>
            </a:r>
          </a:p>
          <a:p>
            <a:pPr lvl="1" algn="just"/>
            <a:r>
              <a:rPr lang="hu-HU" sz="2200" dirty="0"/>
              <a:t>Megrovás – nem jár szabadságelvonással</a:t>
            </a:r>
          </a:p>
          <a:p>
            <a:pPr lvl="1" algn="just"/>
            <a:r>
              <a:rPr lang="hu-HU" sz="2200" dirty="0"/>
              <a:t>Próbára bocsátás – nem jár szabadságelvonással</a:t>
            </a:r>
          </a:p>
          <a:p>
            <a:pPr lvl="1" algn="just"/>
            <a:r>
              <a:rPr lang="hu-HU" sz="2200" dirty="0"/>
              <a:t>Jóvátételi munka – nem jár szabadságelvonással</a:t>
            </a:r>
          </a:p>
          <a:p>
            <a:pPr lvl="1" algn="just"/>
            <a:r>
              <a:rPr lang="hu-HU" sz="2200" dirty="0"/>
              <a:t>Pártfogó felügyelet – nem jár szabadságelvonással</a:t>
            </a:r>
          </a:p>
          <a:p>
            <a:pPr lvl="1" algn="just"/>
            <a:r>
              <a:rPr lang="hu-HU" sz="2200" dirty="0"/>
              <a:t>Elkobzás – nem jár szabadságelvonással</a:t>
            </a:r>
          </a:p>
          <a:p>
            <a:pPr lvl="1" algn="just"/>
            <a:r>
              <a:rPr lang="hu-HU" sz="2200" dirty="0"/>
              <a:t>Vagyonelkobzás – nem jár szabadságelvonással</a:t>
            </a:r>
          </a:p>
          <a:p>
            <a:pPr lvl="1" algn="just"/>
            <a:r>
              <a:rPr lang="hu-HU" sz="2200" dirty="0"/>
              <a:t>Elektronikus adat végleges hozzáférhetetlenné tétele – nem jár szabadságelvonással</a:t>
            </a:r>
          </a:p>
          <a:p>
            <a:pPr lvl="1" algn="just"/>
            <a:r>
              <a:rPr lang="hu-HU" sz="2200" dirty="0">
                <a:solidFill>
                  <a:srgbClr val="FF0000"/>
                </a:solidFill>
              </a:rPr>
              <a:t>Kényszergyógykezelés - szabadságelvonó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8528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A96F15-733A-4662-A729-A0959356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>
                <a:solidFill>
                  <a:srgbClr val="FF0000"/>
                </a:solidFill>
              </a:rPr>
              <a:t>Megrovás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66CCEF4-C233-411D-AF4F-40F7543CB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just"/>
            <a:r>
              <a:rPr lang="hu-HU" sz="2000" dirty="0"/>
              <a:t>Legenyhébb szankció a magyar büntetőjogban</a:t>
            </a:r>
          </a:p>
          <a:p>
            <a:pPr algn="just"/>
            <a:r>
              <a:rPr lang="hu-HU" sz="2000" dirty="0"/>
              <a:t>Alkalmazásának feltételei:</a:t>
            </a:r>
          </a:p>
          <a:p>
            <a:pPr lvl="1" algn="just"/>
            <a:r>
              <a:rPr lang="hu-HU" sz="2000" dirty="0"/>
              <a:t>Az elkövető cselekménye az </a:t>
            </a:r>
            <a:r>
              <a:rPr lang="hu-HU" sz="2000" dirty="0">
                <a:solidFill>
                  <a:srgbClr val="FF0000"/>
                </a:solidFill>
              </a:rPr>
              <a:t>elbíráláskor</a:t>
            </a:r>
            <a:r>
              <a:rPr lang="hu-HU" sz="2000" dirty="0"/>
              <a:t> </a:t>
            </a:r>
            <a:r>
              <a:rPr lang="hu-HU" sz="2000" dirty="0">
                <a:solidFill>
                  <a:srgbClr val="FF0000"/>
                </a:solidFill>
              </a:rPr>
              <a:t>már nem veszélyes</a:t>
            </a:r>
            <a:r>
              <a:rPr lang="hu-HU" sz="2000" dirty="0"/>
              <a:t>, vagy olyan </a:t>
            </a:r>
            <a:r>
              <a:rPr lang="hu-HU" sz="2000" dirty="0">
                <a:solidFill>
                  <a:srgbClr val="FF0000"/>
                </a:solidFill>
              </a:rPr>
              <a:t>csekély fokban veszélyes a társadalomra, hogy büntetés kiszabása </a:t>
            </a:r>
            <a:r>
              <a:rPr lang="hu-HU" sz="2000" dirty="0"/>
              <a:t>vagy más intézkedés alkalmazása </a:t>
            </a:r>
            <a:r>
              <a:rPr lang="hu-HU" sz="2000" dirty="0">
                <a:solidFill>
                  <a:srgbClr val="FF0000"/>
                </a:solidFill>
              </a:rPr>
              <a:t>szükségtelen</a:t>
            </a:r>
          </a:p>
          <a:p>
            <a:pPr lvl="1" algn="just"/>
            <a:r>
              <a:rPr lang="hu-HU" sz="2000" dirty="0"/>
              <a:t>Az elkobzás, a vagyonelkobzás és az elektronikus adat végleges hozzáférhetetlenné tétele kivételt képez: a megrovás mellett is alkalmazhatók</a:t>
            </a:r>
            <a:endParaRPr lang="hu-HU" sz="2000" dirty="0">
              <a:solidFill>
                <a:srgbClr val="FF0000"/>
              </a:solidFill>
            </a:endParaRPr>
          </a:p>
          <a:p>
            <a:pPr lvl="1" algn="just"/>
            <a:r>
              <a:rPr lang="hu-HU" sz="2000" dirty="0"/>
              <a:t>Bíróság vagy ügyészség alkalmazhatja</a:t>
            </a:r>
          </a:p>
          <a:p>
            <a:pPr lvl="1" algn="just"/>
            <a:r>
              <a:rPr lang="hu-HU" sz="2000" dirty="0"/>
              <a:t>Helytelenítést fejez ki és felszólítja az elkövetőt, hogy a jövőben tartózkodjon bűncselekmény elkövetésétől.</a:t>
            </a:r>
          </a:p>
          <a:p>
            <a:pPr lvl="1" algn="just"/>
            <a:r>
              <a:rPr lang="hu-HU" sz="2000" dirty="0">
                <a:solidFill>
                  <a:srgbClr val="FF0000"/>
                </a:solidFill>
              </a:rPr>
              <a:t>Végrehajtása</a:t>
            </a:r>
            <a:r>
              <a:rPr lang="hu-HU" sz="2000" dirty="0"/>
              <a:t>: ha a terhelt jelen van a határozat kihirdetésénél: szóban foganatosítják, míg ha nincs jelen: a végrehajtás a határozat kézbesítése útján történik. </a:t>
            </a:r>
          </a:p>
          <a:p>
            <a:endParaRPr lang="hu-HU" dirty="0"/>
          </a:p>
        </p:txBody>
      </p:sp>
      <p:cxnSp>
        <p:nvCxnSpPr>
          <p:cNvPr id="5" name="Egyenes összekötő nyíllal 4">
            <a:extLst>
              <a:ext uri="{FF2B5EF4-FFF2-40B4-BE49-F238E27FC236}">
                <a16:creationId xmlns:a16="http://schemas.microsoft.com/office/drawing/2014/main" id="{6183EFE5-8EF1-4346-984A-EF99D6A5DC49}"/>
              </a:ext>
            </a:extLst>
          </p:cNvPr>
          <p:cNvCxnSpPr>
            <a:cxnSpLocks/>
          </p:cNvCxnSpPr>
          <p:nvPr/>
        </p:nvCxnSpPr>
        <p:spPr>
          <a:xfrm flipH="1">
            <a:off x="4644008" y="2708920"/>
            <a:ext cx="1368152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1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C3C47B-2F05-4602-98F7-F62828EE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>
                <a:solidFill>
                  <a:srgbClr val="FF0000"/>
                </a:solidFill>
              </a:rPr>
              <a:t>Próbára bocsátás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E92C135-1E75-46A1-8488-96940D6EA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722376" lvl="1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200" dirty="0"/>
              <a:t>Nevelő jellegű intézkedés</a:t>
            </a:r>
          </a:p>
          <a:p>
            <a:pPr marL="722376" lvl="1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200" dirty="0"/>
              <a:t>A feltételes elítélés egyik típusa, </a:t>
            </a:r>
            <a:r>
              <a:rPr lang="hu-HU" sz="2200" dirty="0">
                <a:solidFill>
                  <a:srgbClr val="FF0000"/>
                </a:solidFill>
              </a:rPr>
              <a:t>lényege a büntetés kiszabásának elhalasztása próbaidőre</a:t>
            </a:r>
          </a:p>
          <a:p>
            <a:pPr marL="722376" lvl="1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200" dirty="0">
                <a:solidFill>
                  <a:srgbClr val="FF0000"/>
                </a:solidFill>
              </a:rPr>
              <a:t>Alkalmazási feltétel</a:t>
            </a:r>
            <a:r>
              <a:rPr lang="hu-HU" sz="2200" dirty="0"/>
              <a:t>: vétség, vagy háromévi szabadságvesztésnél nem súlyosabban büntetendő bűntett elkövetése esetén</a:t>
            </a:r>
          </a:p>
          <a:p>
            <a:pPr marL="722376" lvl="1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200" dirty="0"/>
              <a:t>Ha a büntetés célja intézkedés alkalmazásával is elérhető</a:t>
            </a:r>
          </a:p>
          <a:p>
            <a:pPr marL="36576" indent="0" algn="just" fontAlgn="auto">
              <a:spcAft>
                <a:spcPts val="0"/>
              </a:spcAft>
              <a:buNone/>
              <a:defRPr/>
            </a:pPr>
            <a:r>
              <a:rPr lang="hu-HU" dirty="0"/>
              <a:t> </a:t>
            </a:r>
            <a:r>
              <a:rPr lang="hu-HU" sz="2400" dirty="0">
                <a:solidFill>
                  <a:srgbClr val="FF0000"/>
                </a:solidFill>
              </a:rPr>
              <a:t>Tartama</a:t>
            </a:r>
            <a:r>
              <a:rPr lang="hu-HU" dirty="0"/>
              <a:t>: </a:t>
            </a:r>
            <a:r>
              <a:rPr lang="hu-HU" sz="2200" dirty="0"/>
              <a:t>min. 1 év, </a:t>
            </a:r>
            <a:r>
              <a:rPr lang="hu-HU" sz="2200" dirty="0" err="1"/>
              <a:t>max</a:t>
            </a:r>
            <a:r>
              <a:rPr lang="hu-HU" sz="2200" dirty="0"/>
              <a:t>. 3 év: ha ez letelik, az elkövető büntethetősége megszűnik</a:t>
            </a:r>
          </a:p>
          <a:p>
            <a:pPr marL="36576" indent="0" algn="just" fontAlgn="auto">
              <a:spcAft>
                <a:spcPts val="0"/>
              </a:spcAft>
              <a:buNone/>
              <a:defRPr/>
            </a:pPr>
            <a:r>
              <a:rPr lang="hu-HU" sz="2200" dirty="0"/>
              <a:t>Ha a próbaidő alatt pl. bűncselekményt követ el; a pártfogó felügyelet szabályait súlyosan megszegi = a próbára bocsátás </a:t>
            </a:r>
            <a:r>
              <a:rPr lang="hu-HU" sz="2200" dirty="0">
                <a:solidFill>
                  <a:srgbClr val="FF0000"/>
                </a:solidFill>
              </a:rPr>
              <a:t>megszüntetésének</a:t>
            </a:r>
            <a:r>
              <a:rPr lang="hu-HU" sz="2200" dirty="0"/>
              <a:t> van helye </a:t>
            </a:r>
            <a:r>
              <a:rPr lang="hu-HU" sz="2200" dirty="0">
                <a:solidFill>
                  <a:srgbClr val="FF0000"/>
                </a:solidFill>
              </a:rPr>
              <a:t>+ büntetést kell kiszabni</a:t>
            </a:r>
            <a:r>
              <a:rPr lang="hu-HU" sz="2200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01485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A08E5EE-5283-4ECB-A297-EF63E2D74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>
                <a:solidFill>
                  <a:srgbClr val="FF0000"/>
                </a:solidFill>
              </a:rPr>
              <a:t>Jóvátételi munka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916C6BD-A157-41B9-908F-D9CA8FFB4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 algn="just"/>
            <a:r>
              <a:rPr lang="hu-HU" sz="2000" dirty="0"/>
              <a:t>lényege a közösség javára, ingyenesen teljesített munkavégzés</a:t>
            </a:r>
          </a:p>
          <a:p>
            <a:pPr lvl="1" algn="just"/>
            <a:r>
              <a:rPr lang="hu-HU" sz="2000" dirty="0"/>
              <a:t>A próbára bocsátáshoz hasonlóan vétség, vagy </a:t>
            </a:r>
            <a:r>
              <a:rPr lang="hu-HU" sz="2000" dirty="0" err="1"/>
              <a:t>max</a:t>
            </a:r>
            <a:r>
              <a:rPr lang="hu-HU" sz="2000" dirty="0"/>
              <a:t>. háromévi bűntett esetén alkalmazható</a:t>
            </a:r>
          </a:p>
          <a:p>
            <a:pPr lvl="1" algn="just"/>
            <a:r>
              <a:rPr lang="hu-HU" sz="2000" dirty="0"/>
              <a:t>A </a:t>
            </a:r>
            <a:r>
              <a:rPr lang="hu-HU" sz="2000" dirty="0">
                <a:solidFill>
                  <a:srgbClr val="FF0000"/>
                </a:solidFill>
              </a:rPr>
              <a:t>büntetés kiszabását </a:t>
            </a:r>
            <a:r>
              <a:rPr lang="hu-HU" sz="2000" dirty="0"/>
              <a:t>a bíróság jóvátételi munkára kötelezés mellett </a:t>
            </a:r>
            <a:r>
              <a:rPr lang="hu-HU" sz="2000" dirty="0">
                <a:solidFill>
                  <a:srgbClr val="FF0000"/>
                </a:solidFill>
              </a:rPr>
              <a:t>1 évre elhalasztja</a:t>
            </a:r>
          </a:p>
          <a:p>
            <a:pPr lvl="1" algn="just"/>
            <a:r>
              <a:rPr lang="hu-HU" sz="2000" dirty="0"/>
              <a:t>Tartamát órákban kell meghatározni, min. 24, </a:t>
            </a:r>
            <a:r>
              <a:rPr lang="hu-HU" sz="2000" dirty="0" err="1"/>
              <a:t>max</a:t>
            </a:r>
            <a:r>
              <a:rPr lang="hu-HU" sz="2000" dirty="0"/>
              <a:t> 150 óra</a:t>
            </a:r>
          </a:p>
          <a:p>
            <a:pPr lvl="1" algn="just"/>
            <a:r>
              <a:rPr lang="hu-HU" sz="2000" dirty="0"/>
              <a:t>A tv. által meghatározott intézményeknél, szervezeteknél teljesíthető és ezek közül az elítélt választhat! (közérdekű munkánál kijelölik számára) </a:t>
            </a:r>
          </a:p>
          <a:p>
            <a:pPr lvl="1" algn="just"/>
            <a:r>
              <a:rPr lang="hu-HU" sz="2000" dirty="0">
                <a:solidFill>
                  <a:srgbClr val="FF0000"/>
                </a:solidFill>
              </a:rPr>
              <a:t>Egy éven belül kell igazolni </a:t>
            </a:r>
            <a:r>
              <a:rPr lang="hu-HU" sz="2000" dirty="0"/>
              <a:t>a munka elvégzését, ezzel az elkövető büntethetősége megszűnik.</a:t>
            </a:r>
          </a:p>
          <a:p>
            <a:pPr lvl="1" algn="just"/>
            <a:r>
              <a:rPr lang="hu-HU" sz="2000" dirty="0"/>
              <a:t>A bíróság büntetést szab ki, ha az elítélt a munka elvégzését egyáltalán nem igazolja, vagy a pártfogó felügyelet magatartási szabályait súlyosan megszegi</a:t>
            </a:r>
            <a:r>
              <a:rPr lang="hu-HU" dirty="0"/>
              <a:t>.</a:t>
            </a:r>
          </a:p>
          <a:p>
            <a:pPr lvl="1" algn="just"/>
            <a:r>
              <a:rPr lang="hu-HU" sz="2000" dirty="0"/>
              <a:t>A végrehajtást a pártfogó felügyelő ellenőrzi.</a:t>
            </a:r>
          </a:p>
          <a:p>
            <a:pPr lvl="1" algn="just"/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8414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9CC684-0118-4297-A8AD-9A1FB5630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>
                <a:solidFill>
                  <a:srgbClr val="FF0000"/>
                </a:solidFill>
              </a:rPr>
              <a:t>Pártfogó felügyelet</a:t>
            </a:r>
            <a:endParaRPr lang="hu-HU" sz="24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6A389AF-96B4-406C-9D5C-5AB9A8B85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algn="just"/>
            <a:r>
              <a:rPr lang="hu-HU" sz="2000" dirty="0"/>
              <a:t>A bűncselekményt elkövetők </a:t>
            </a:r>
            <a:r>
              <a:rPr lang="hu-HU" sz="2000" dirty="0">
                <a:solidFill>
                  <a:srgbClr val="FF0000"/>
                </a:solidFill>
              </a:rPr>
              <a:t>ellenőrzésén, irányításán </a:t>
            </a:r>
            <a:r>
              <a:rPr lang="hu-HU" sz="2000" dirty="0"/>
              <a:t>keresztül az újabb bűncselekmény megelőzését, továbbá a társadalomba beilleszkedésük elősegítését és támogatását szolgáló intézkedés. </a:t>
            </a:r>
          </a:p>
          <a:p>
            <a:pPr algn="just"/>
            <a:r>
              <a:rPr lang="hu-HU" sz="2000" dirty="0">
                <a:solidFill>
                  <a:srgbClr val="FF0000"/>
                </a:solidFill>
              </a:rPr>
              <a:t>Járulékos jellegű </a:t>
            </a:r>
            <a:r>
              <a:rPr lang="hu-HU" sz="2000" dirty="0"/>
              <a:t>szankció, azaz önállóan nem rendelhető el, hanem a szabadságvesztéshez, valamint a próbára bocsátáshoz, és a jóvátételi munkához kapcsolódhat, illetőleg a feltételes ügyészi felfüggesztéssel járhat együtt. </a:t>
            </a:r>
          </a:p>
          <a:p>
            <a:r>
              <a:rPr lang="hu-HU" sz="2000" dirty="0"/>
              <a:t>A pártfogolt </a:t>
            </a:r>
            <a:r>
              <a:rPr lang="hu-HU" sz="2000" dirty="0">
                <a:solidFill>
                  <a:srgbClr val="FF0000"/>
                </a:solidFill>
              </a:rPr>
              <a:t>köteles</a:t>
            </a:r>
            <a:r>
              <a:rPr lang="hu-HU" sz="2000" dirty="0"/>
              <a:t>:</a:t>
            </a:r>
          </a:p>
          <a:p>
            <a:pPr lvl="1" algn="just"/>
            <a:r>
              <a:rPr lang="hu-HU" sz="2000" dirty="0"/>
              <a:t>A pártfogó felügyelővel kapcsolatot tartani, őt felvilágosítani.</a:t>
            </a:r>
          </a:p>
          <a:p>
            <a:pPr lvl="1" algn="just"/>
            <a:r>
              <a:rPr lang="hu-HU" sz="2000" dirty="0"/>
              <a:t>A bíróság vagy ügyészség által meghatározott magatartási szabályokat megtartani, pl.</a:t>
            </a:r>
          </a:p>
          <a:p>
            <a:pPr lvl="3"/>
            <a:r>
              <a:rPr lang="hu-HU" dirty="0"/>
              <a:t>meghatározott személlyel ne érintkezhet</a:t>
            </a:r>
          </a:p>
          <a:p>
            <a:pPr lvl="3"/>
            <a:r>
              <a:rPr lang="hu-HU" dirty="0"/>
              <a:t>meghatározott szervnél jelentkeznie kell</a:t>
            </a:r>
          </a:p>
          <a:p>
            <a:pPr lvl="3"/>
            <a:r>
              <a:rPr lang="hu-HU" dirty="0"/>
              <a:t>tanulmányokat folytasson.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u-HU" dirty="0"/>
              <a:t>A Pártfogó Felügyelői Szolgálat hajtja végre.</a:t>
            </a:r>
          </a:p>
        </p:txBody>
      </p:sp>
    </p:spTree>
    <p:extLst>
      <p:ext uri="{BB962C8B-B14F-4D97-AF65-F5344CB8AC3E}">
        <p14:creationId xmlns:p14="http://schemas.microsoft.com/office/powerpoint/2010/main" val="4068691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EB6E338-12DF-4461-8C14-E5B1F97AF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>
                <a:solidFill>
                  <a:srgbClr val="FF0000"/>
                </a:solidFill>
              </a:rPr>
              <a:t>Elrendelése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02B7216-C073-4F54-988C-A76D342457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001419"/>
          </a:xfrm>
        </p:spPr>
        <p:txBody>
          <a:bodyPr/>
          <a:lstStyle/>
          <a:p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kötelező</a:t>
            </a:r>
          </a:p>
          <a:p>
            <a:pPr algn="just">
              <a:buFontTx/>
              <a:buChar char="-"/>
            </a:pPr>
            <a:r>
              <a:rPr lang="hu-HU" sz="2400" dirty="0"/>
              <a:t>Életfogytig tartó szabadságvesztésből történő feltételes szabadságra bocsátásnál;</a:t>
            </a:r>
          </a:p>
          <a:p>
            <a:pPr algn="just">
              <a:buFontTx/>
              <a:buChar char="-"/>
            </a:pPr>
            <a:r>
              <a:rPr lang="hu-HU" sz="2400" dirty="0"/>
              <a:t>a felfüggesztett szabadságvesztésre ítélt elkövető visszaeső</a:t>
            </a:r>
            <a:r>
              <a:rPr lang="hu-HU" dirty="0"/>
              <a:t>;</a:t>
            </a:r>
          </a:p>
          <a:p>
            <a:pPr algn="just">
              <a:buFontTx/>
              <a:buChar char="-"/>
            </a:pPr>
            <a:r>
              <a:rPr lang="hu-HU" sz="2400" dirty="0"/>
              <a:t>ha a visszaesőt feltételes szabadságra bocsátották.</a:t>
            </a:r>
          </a:p>
          <a:p>
            <a:pPr algn="just">
              <a:buFontTx/>
              <a:buChar char="-"/>
            </a:pPr>
            <a:endParaRPr lang="hu-HU" sz="2400" dirty="0"/>
          </a:p>
          <a:p>
            <a:pPr marL="0" indent="0">
              <a:buNone/>
            </a:pPr>
            <a:r>
              <a:rPr lang="hu-HU" dirty="0"/>
              <a:t> 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DCA6DF40-AC9F-4AB6-B35C-530F86760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/>
          <a:p>
            <a:pPr marL="914400" lvl="2" indent="0">
              <a:buNone/>
            </a:pP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Mérlegelhető</a:t>
            </a:r>
          </a:p>
          <a:p>
            <a:pPr>
              <a:buFontTx/>
              <a:buChar char="-"/>
            </a:pPr>
            <a:r>
              <a:rPr lang="hu-HU" sz="2000" dirty="0"/>
              <a:t>feltételes ügyészi felfüggesztés esetén, </a:t>
            </a:r>
          </a:p>
          <a:p>
            <a:pPr>
              <a:buFontTx/>
              <a:buChar char="-"/>
            </a:pPr>
            <a:r>
              <a:rPr lang="hu-HU" sz="2000" dirty="0"/>
              <a:t>a szabadságvesztésből történő feltételes szabadságra bocsátásnál (ha az elkövető nem visszaeső), </a:t>
            </a:r>
          </a:p>
          <a:p>
            <a:pPr>
              <a:buFontTx/>
              <a:buChar char="-"/>
            </a:pPr>
            <a:r>
              <a:rPr lang="hu-HU" sz="2000" dirty="0"/>
              <a:t>a szabadságvesztés végrehajtásának felfüggesztése esetében (ha az elkövető nem visszaeső),</a:t>
            </a:r>
          </a:p>
          <a:p>
            <a:pPr>
              <a:buFontTx/>
              <a:buChar char="-"/>
            </a:pPr>
            <a:r>
              <a:rPr lang="hu-HU" sz="2000" dirty="0"/>
              <a:t> próbára bocsátás esetén, illetve</a:t>
            </a:r>
          </a:p>
          <a:p>
            <a:pPr>
              <a:buFontTx/>
              <a:buChar char="-"/>
            </a:pPr>
            <a:r>
              <a:rPr lang="hu-HU" sz="2000" dirty="0"/>
              <a:t>jóvátételi munka esetén.</a:t>
            </a:r>
            <a:r>
              <a:rPr lang="hu-H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771230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AC510E-854F-4117-B097-BC358B246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>
                <a:solidFill>
                  <a:srgbClr val="FF0000"/>
                </a:solidFill>
              </a:rPr>
              <a:t>Elkobzás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B289F37-625E-44D9-890C-4C5885DEC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hu-HU" sz="2000" dirty="0"/>
              <a:t>Alkalmazásának </a:t>
            </a:r>
            <a:r>
              <a:rPr lang="hu-HU" sz="2000" dirty="0">
                <a:solidFill>
                  <a:srgbClr val="FF0000"/>
                </a:solidFill>
              </a:rPr>
              <a:t>kötelező</a:t>
            </a:r>
            <a:r>
              <a:rPr lang="hu-HU" sz="2000" dirty="0"/>
              <a:t> esetkörei:</a:t>
            </a:r>
          </a:p>
          <a:p>
            <a:pPr algn="just">
              <a:buFontTx/>
              <a:buChar char="-"/>
            </a:pPr>
            <a:r>
              <a:rPr lang="hu-HU" sz="2000" dirty="0"/>
              <a:t>a bűncselekmény elkövetésének eszközét (pl. emberöléshez használt kést);</a:t>
            </a:r>
          </a:p>
          <a:p>
            <a:pPr algn="just">
              <a:buFontTx/>
              <a:buChar char="-"/>
            </a:pPr>
            <a:r>
              <a:rPr lang="hu-HU" sz="2000" dirty="0"/>
              <a:t>a bűncselekmény produktumát </a:t>
            </a:r>
            <a:r>
              <a:rPr lang="hu-HU" sz="2000" i="1" dirty="0"/>
              <a:t>(</a:t>
            </a:r>
            <a:r>
              <a:rPr lang="hu-HU" sz="2000" dirty="0"/>
              <a:t>pl. pénzhamisításnál a hamis bankjegyet);</a:t>
            </a:r>
          </a:p>
          <a:p>
            <a:pPr algn="just">
              <a:buFontTx/>
              <a:buChar char="-"/>
            </a:pPr>
            <a:r>
              <a:rPr lang="hu-HU" sz="2000" dirty="0"/>
              <a:t>a dolgot, amelyre a bűncselekményt elkövették (pl. állatkínzásnál az állatot kell elkobozni);</a:t>
            </a:r>
          </a:p>
          <a:p>
            <a:pPr algn="just">
              <a:buFontTx/>
              <a:buChar char="-"/>
            </a:pPr>
            <a:r>
              <a:rPr lang="hu-HU" sz="2000" dirty="0"/>
              <a:t>a dolgot, melynek a birtoklása a közbiztonságot veszélyezteti vagy jogszabályba ütközik (pl.sokkoló)</a:t>
            </a:r>
            <a:r>
              <a:rPr lang="hu-HU" sz="2000" i="1" dirty="0"/>
              <a:t>;</a:t>
            </a:r>
          </a:p>
          <a:p>
            <a:pPr algn="just">
              <a:buFontTx/>
              <a:buChar char="-"/>
            </a:pPr>
            <a:r>
              <a:rPr lang="hu-HU" sz="2000" dirty="0"/>
              <a:t>a sajtóterméket, amelyben a bűncselekmény (például rágalmazás, becsületsértés) megvalósult.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2000" dirty="0"/>
              <a:t>Az elkobzás </a:t>
            </a:r>
            <a:r>
              <a:rPr lang="hu-HU" sz="2000" dirty="0">
                <a:solidFill>
                  <a:srgbClr val="FF0000"/>
                </a:solidFill>
              </a:rPr>
              <a:t>végrehajtását</a:t>
            </a:r>
            <a:r>
              <a:rPr lang="hu-HU" sz="2000" dirty="0"/>
              <a:t> a törvényszék gazdasági hivatala, a hatáskörébe tartozó bűncselekmény miatt folyó büntetőeljárásban lefoglalt dolog esetén a NAV, míg ingatlan esetén a bírósági végrehajtó látja el.</a:t>
            </a:r>
          </a:p>
          <a:p>
            <a:pPr algn="just">
              <a:buFontTx/>
              <a:buChar char="-"/>
            </a:pPr>
            <a:endParaRPr lang="hu-HU" sz="2400" dirty="0"/>
          </a:p>
          <a:p>
            <a:pPr algn="just">
              <a:buFontTx/>
              <a:buChar char="-"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105135535"/>
      </p:ext>
    </p:extLst>
  </p:cSld>
  <p:clrMapOvr>
    <a:masterClrMapping/>
  </p:clrMapOvr>
</p:sld>
</file>

<file path=ppt/theme/theme1.xml><?xml version="1.0" encoding="utf-8"?>
<a:theme xmlns:a="http://schemas.openxmlformats.org/drawingml/2006/main" name="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</Template>
  <TotalTime>2399</TotalTime>
  <Words>857</Words>
  <Application>Microsoft Office PowerPoint</Application>
  <PresentationFormat>Diavetítés a képernyőre (4:3 oldalarány)</PresentationFormat>
  <Paragraphs>96</Paragraphs>
  <Slides>12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 2</vt:lpstr>
      <vt:lpstr>SZTE</vt:lpstr>
      <vt:lpstr>  EFOP-3.4.3-16-2016-00014 </vt:lpstr>
      <vt:lpstr>PowerPoint-bemutató</vt:lpstr>
      <vt:lpstr>Szabadságelvonással nem járó intézkedések</vt:lpstr>
      <vt:lpstr>Megrovás</vt:lpstr>
      <vt:lpstr>Próbára bocsátás</vt:lpstr>
      <vt:lpstr>Jóvátételi munka</vt:lpstr>
      <vt:lpstr>Pártfogó felügyelet</vt:lpstr>
      <vt:lpstr>Elrendelése</vt:lpstr>
      <vt:lpstr>Elkobzás</vt:lpstr>
      <vt:lpstr>Vagyonelkobzás</vt:lpstr>
      <vt:lpstr>Elektronikus adat végleges hozzáférhetetlenné tétele</vt:lpstr>
      <vt:lpstr>KÖSZÖNÖM  A FIGYELMET!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EFOP-3.4.3-16-2016-00014</dc:title>
  <dc:creator>unkp</dc:creator>
  <cp:lastModifiedBy> </cp:lastModifiedBy>
  <cp:revision>64</cp:revision>
  <dcterms:created xsi:type="dcterms:W3CDTF">2014-03-03T11:13:53Z</dcterms:created>
  <dcterms:modified xsi:type="dcterms:W3CDTF">2019-01-21T13:12:05Z</dcterms:modified>
</cp:coreProperties>
</file>