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6"/>
  </p:notesMasterIdLst>
  <p:sldIdLst>
    <p:sldId id="298" r:id="rId2"/>
    <p:sldId id="290" r:id="rId3"/>
    <p:sldId id="291" r:id="rId4"/>
    <p:sldId id="299" r:id="rId5"/>
    <p:sldId id="300" r:id="rId6"/>
    <p:sldId id="292" r:id="rId7"/>
    <p:sldId id="293" r:id="rId8"/>
    <p:sldId id="294" r:id="rId9"/>
    <p:sldId id="295" r:id="rId10"/>
    <p:sldId id="296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297" r:id="rId19"/>
    <p:sldId id="308" r:id="rId20"/>
    <p:sldId id="309" r:id="rId21"/>
    <p:sldId id="310" r:id="rId22"/>
    <p:sldId id="311" r:id="rId23"/>
    <p:sldId id="312" r:id="rId24"/>
    <p:sldId id="273" r:id="rId2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A7FF"/>
    <a:srgbClr val="6666FF"/>
    <a:srgbClr val="B7B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3483" autoAdjust="0"/>
  </p:normalViewPr>
  <p:slideViewPr>
    <p:cSldViewPr snapToGrid="0">
      <p:cViewPr varScale="1">
        <p:scale>
          <a:sx n="62" d="100"/>
          <a:sy n="62" d="100"/>
        </p:scale>
        <p:origin x="10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E4AC8-80CB-4FD9-980F-F1F53B33B8A1}" type="datetimeFigureOut">
              <a:rPr lang="hu-HU" smtClean="0"/>
              <a:t>2018. 12. 19.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8227E-2D1F-4CFE-8BC5-31FC2D2626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4150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342F1B8-5D4C-44A3-9F4D-1D23C9FBB099}" type="slidenum">
              <a:rPr lang="hu-HU" altLang="hu-HU">
                <a:latin typeface="Arial" panose="020B0604020202020204" pitchFamily="34" charset="0"/>
              </a:rPr>
              <a:pPr eaLnBrk="1" hangingPunct="1"/>
              <a:t>4</a:t>
            </a:fld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79413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048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>
                <a:solidFill>
                  <a:prstClr val="black"/>
                </a:solidFill>
              </a:rPr>
              <a:pPr/>
              <a:t>24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61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096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0C327A0-E438-4395-836B-887FC14E80AA}" type="slidenum">
              <a:rPr lang="hu-HU" altLang="hu-HU">
                <a:latin typeface="Arial" panose="020B0604020202020204" pitchFamily="34" charset="0"/>
              </a:rPr>
              <a:pPr eaLnBrk="1" hangingPunct="1"/>
              <a:t>5</a:t>
            </a:fld>
            <a:endParaRPr lang="hu-HU" altLang="hu-H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927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0A44E-5C2B-4B6F-8F31-50797690A51B}" type="slidenum">
              <a:rPr lang="hu-HU" altLang="hu-HU"/>
              <a:pPr/>
              <a:t>6</a:t>
            </a:fld>
            <a:endParaRPr lang="hu-HU" altLang="hu-HU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85800"/>
            <a:ext cx="6096000" cy="3429000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42320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458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83F353-6E95-4344-8478-A2799C9304E2}" type="slidenum">
              <a:rPr lang="hu-HU" altLang="hu-HU"/>
              <a:pPr>
                <a:spcBef>
                  <a:spcPct val="0"/>
                </a:spcBef>
              </a:pPr>
              <a:t>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1389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6628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184196-2D1C-44F2-8995-46CC34F80447}" type="slidenum">
              <a:rPr lang="hu-HU" altLang="hu-HU"/>
              <a:pPr>
                <a:spcBef>
                  <a:spcPct val="0"/>
                </a:spcBef>
              </a:pPr>
              <a:t>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64205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8676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C8770A-F901-4DD2-B36A-60246AE37CD5}" type="slidenum">
              <a:rPr lang="hu-HU" altLang="hu-HU"/>
              <a:pPr>
                <a:spcBef>
                  <a:spcPct val="0"/>
                </a:spcBef>
              </a:pPr>
              <a:t>10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1536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540E712-5C48-4F60-8D80-8ED6CC9D8D7B}" type="slidenum">
              <a:rPr lang="hu-HU" altLang="hu-HU">
                <a:latin typeface="Times New Roman" panose="02020603050405020304" pitchFamily="18" charset="0"/>
              </a:rPr>
              <a:pPr eaLnBrk="1" hangingPunct="1"/>
              <a:t>16</a:t>
            </a:fld>
            <a:endParaRPr lang="hu-HU" altLang="hu-HU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79413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087379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62B3844-B1F4-46D4-8C0E-E7AA1041931F}" type="slidenum">
              <a:rPr lang="hu-HU" altLang="hu-HU">
                <a:latin typeface="Times New Roman" panose="02020603050405020304" pitchFamily="18" charset="0"/>
              </a:rPr>
              <a:pPr eaLnBrk="1" hangingPunct="1"/>
              <a:t>17</a:t>
            </a:fld>
            <a:endParaRPr lang="hu-HU" altLang="hu-HU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hu-HU" smtClean="0"/>
          </a:p>
        </p:txBody>
      </p:sp>
    </p:spTree>
    <p:extLst>
      <p:ext uri="{BB962C8B-B14F-4D97-AF65-F5344CB8AC3E}">
        <p14:creationId xmlns:p14="http://schemas.microsoft.com/office/powerpoint/2010/main" val="366149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8227E-2D1F-4CFE-8BC5-31FC2D2626B6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643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2018. 12. 19.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96446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2018. 12. 19.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8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2018. 12. 19.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6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642338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5645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133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2018. 12. 19.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88711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09600" y="1905000"/>
            <a:ext cx="10972800" cy="4114800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3C46F-C98C-4F17-8F42-B8532E1790B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8805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2018. 12. 19.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1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2018. 12. 19.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14925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2018. 12. 19.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67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2018. 12. 19.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7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2018. 12. 19.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76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2018. 12. 19.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77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2018. 12. 19.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7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2018. 12. 19.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5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defTabSz="4572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457200"/>
              <a:t>2018. 12. 19.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defTabSz="4572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4572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4572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41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3. fejezet: </a:t>
            </a:r>
            <a:r>
              <a:rPr lang="hu-HU" b="1" dirty="0"/>
              <a:t>Módszertani háttér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9305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u-HU" smtClean="0">
                <a:solidFill>
                  <a:schemeClr val="hlink"/>
                </a:solidFill>
              </a:rPr>
              <a:t>Célfa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A problémafa konverziója</a:t>
            </a:r>
          </a:p>
          <a:p>
            <a:pPr eaLnBrk="1" hangingPunct="1">
              <a:defRPr/>
            </a:pPr>
            <a:r>
              <a:rPr lang="hu-HU" smtClean="0"/>
              <a:t>Minden egyes probléma hátoldalára pozitív állítások</a:t>
            </a:r>
          </a:p>
          <a:p>
            <a:pPr eaLnBrk="1" hangingPunct="1">
              <a:defRPr/>
            </a:pPr>
            <a:r>
              <a:rPr lang="hu-HU" smtClean="0"/>
              <a:t>Vissza az eredeti helyzetbe</a:t>
            </a:r>
          </a:p>
          <a:p>
            <a:pPr eaLnBrk="1" hangingPunct="1">
              <a:defRPr/>
            </a:pPr>
            <a:r>
              <a:rPr lang="hu-HU" smtClean="0"/>
              <a:t>Tömör és célratörő célok</a:t>
            </a:r>
          </a:p>
          <a:p>
            <a:pPr eaLnBrk="1" hangingPunct="1">
              <a:defRPr/>
            </a:pPr>
            <a:r>
              <a:rPr lang="hu-HU" smtClean="0"/>
              <a:t>Jó problémafa=Jó célfa</a:t>
            </a:r>
          </a:p>
        </p:txBody>
      </p:sp>
    </p:spTree>
    <p:extLst>
      <p:ext uri="{BB962C8B-B14F-4D97-AF65-F5344CB8AC3E}">
        <p14:creationId xmlns:p14="http://schemas.microsoft.com/office/powerpoint/2010/main" val="55999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  <p:bldP spid="152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>
                <a:solidFill>
                  <a:schemeClr val="hlink"/>
                </a:solidFill>
              </a:rPr>
              <a:t>Elméleti áttekintés</a:t>
            </a:r>
            <a:br>
              <a:rPr lang="hu-HU" sz="4000">
                <a:solidFill>
                  <a:schemeClr val="hlink"/>
                </a:solidFill>
              </a:rPr>
            </a:br>
            <a:r>
              <a:rPr lang="hu-HU" sz="4000">
                <a:solidFill>
                  <a:schemeClr val="hlink"/>
                </a:solidFill>
              </a:rPr>
              <a:t>(</a:t>
            </a:r>
            <a:r>
              <a:rPr lang="hu-HU" sz="3200">
                <a:solidFill>
                  <a:schemeClr val="hlink"/>
                </a:solidFill>
              </a:rPr>
              <a:t>Az indikátorok tulajdonságai II.)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/>
              <a:t>Érzékenység: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 sz="2000"/>
              <a:t> Valóban mutassa a kisebb hatásokat is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 sz="2000"/>
              <a:t> Markánsan mérhetőek legyenek a beavatkozások eredményei</a:t>
            </a:r>
          </a:p>
          <a:p>
            <a:pPr eaLnBrk="1" hangingPunct="1">
              <a:defRPr/>
            </a:pPr>
            <a:r>
              <a:rPr lang="hu-HU" sz="2800"/>
              <a:t>Összehasonlíthatóság: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 sz="2000"/>
              <a:t> Projektek között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 sz="2000"/>
              <a:t> Földrajzi területek (régiók) között</a:t>
            </a:r>
          </a:p>
          <a:p>
            <a:pPr eaLnBrk="1" hangingPunct="1">
              <a:defRPr/>
            </a:pPr>
            <a:r>
              <a:rPr lang="hu-HU" sz="2800"/>
              <a:t>Érthetőség: 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 sz="2000"/>
              <a:t> Minden ki azonnal megértse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 sz="2000"/>
              <a:t> Mindenki ugyanazt értse</a:t>
            </a:r>
          </a:p>
        </p:txBody>
      </p:sp>
    </p:spTree>
    <p:extLst>
      <p:ext uri="{BB962C8B-B14F-4D97-AF65-F5344CB8AC3E}">
        <p14:creationId xmlns:p14="http://schemas.microsoft.com/office/powerpoint/2010/main" val="414446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>
                <a:solidFill>
                  <a:schemeClr val="hlink"/>
                </a:solidFill>
              </a:rPr>
              <a:t>Elméleti áttekintés</a:t>
            </a:r>
            <a:br>
              <a:rPr lang="hu-HU" sz="4000">
                <a:solidFill>
                  <a:schemeClr val="hlink"/>
                </a:solidFill>
              </a:rPr>
            </a:br>
            <a:r>
              <a:rPr lang="hu-HU" sz="4000">
                <a:solidFill>
                  <a:schemeClr val="hlink"/>
                </a:solidFill>
              </a:rPr>
              <a:t>(</a:t>
            </a:r>
            <a:r>
              <a:rPr lang="hu-HU" sz="3200">
                <a:solidFill>
                  <a:schemeClr val="hlink"/>
                </a:solidFill>
              </a:rPr>
              <a:t>Az indikátorok tulajdonságai III.)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Megbízhatóság (objektív ellenőrizhetőség): 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 smtClean="0"/>
              <a:t> Források???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 smtClean="0"/>
              <a:t> Dokumentáltság </a:t>
            </a:r>
          </a:p>
          <a:p>
            <a:pPr eaLnBrk="1" hangingPunct="1">
              <a:defRPr/>
            </a:pPr>
            <a:r>
              <a:rPr lang="hu-HU" smtClean="0"/>
              <a:t>Költségesség: 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 smtClean="0"/>
              <a:t> Hozzáférés költségei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 smtClean="0"/>
              <a:t>„Előállítás költségei” </a:t>
            </a:r>
          </a:p>
        </p:txBody>
      </p:sp>
    </p:spTree>
    <p:extLst>
      <p:ext uri="{BB962C8B-B14F-4D97-AF65-F5344CB8AC3E}">
        <p14:creationId xmlns:p14="http://schemas.microsoft.com/office/powerpoint/2010/main" val="273107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>
                <a:solidFill>
                  <a:schemeClr val="hlink"/>
                </a:solidFill>
              </a:rPr>
              <a:t>A beavatkozások „szintjei”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Input (felhasználandó erőforrások)</a:t>
            </a:r>
          </a:p>
          <a:p>
            <a:pPr eaLnBrk="1" hangingPunct="1">
              <a:defRPr/>
            </a:pPr>
            <a:r>
              <a:rPr lang="hu-HU" smtClean="0"/>
              <a:t>Output (megtermelt javak és szolgáltatások)</a:t>
            </a:r>
          </a:p>
          <a:p>
            <a:pPr eaLnBrk="1" hangingPunct="1">
              <a:defRPr/>
            </a:pPr>
            <a:r>
              <a:rPr lang="hu-HU" smtClean="0"/>
              <a:t>„Eredmények” (közvetlen és középtávú hatások) </a:t>
            </a:r>
          </a:p>
          <a:p>
            <a:pPr eaLnBrk="1" hangingPunct="1">
              <a:defRPr/>
            </a:pPr>
            <a:r>
              <a:rPr lang="hu-HU" smtClean="0"/>
              <a:t>„Hatások” (hosszú távú hatások)</a:t>
            </a:r>
          </a:p>
        </p:txBody>
      </p:sp>
    </p:spTree>
    <p:extLst>
      <p:ext uri="{BB962C8B-B14F-4D97-AF65-F5344CB8AC3E}">
        <p14:creationId xmlns:p14="http://schemas.microsoft.com/office/powerpoint/2010/main" val="363415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>
                <a:solidFill>
                  <a:schemeClr val="hlink"/>
                </a:solidFill>
              </a:rPr>
              <a:t>Az indikátorok típusai I.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Inputindikátorok</a:t>
            </a:r>
          </a:p>
          <a:p>
            <a:pPr eaLnBrk="1" hangingPunct="1">
              <a:defRPr/>
            </a:pPr>
            <a:r>
              <a:rPr lang="hu-HU" smtClean="0"/>
              <a:t>Outputindikátorok: 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 smtClean="0"/>
              <a:t> Általában a kibocsátást mérik valamilyen nominális skálán (km, tonna, kiadványszám stb.)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 smtClean="0"/>
              <a:t> Tekinthető egy „szerződéses vállalásnak” is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 smtClean="0"/>
              <a:t> A projekt „mérőszáma”, alkalmas a projektek kiválasztására (hatékonyságmérés), illetve a teljesítésigazolásra (ellenőrzés) egyaránt</a:t>
            </a:r>
          </a:p>
        </p:txBody>
      </p:sp>
    </p:spTree>
    <p:extLst>
      <p:ext uri="{BB962C8B-B14F-4D97-AF65-F5344CB8AC3E}">
        <p14:creationId xmlns:p14="http://schemas.microsoft.com/office/powerpoint/2010/main" val="386034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>
                <a:solidFill>
                  <a:schemeClr val="hlink"/>
                </a:solidFill>
              </a:rPr>
              <a:t>Az indikátorok típusai II.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mtClean="0"/>
              <a:t>Eredményindikátorok: </a:t>
            </a:r>
          </a:p>
          <a:p>
            <a:pPr lvl="2" eaLnBrk="1" hangingPunct="1">
              <a:lnSpc>
                <a:spcPct val="90000"/>
              </a:lnSpc>
              <a:buFont typeface="Monotype Sorts" pitchFamily="2" charset="2"/>
              <a:buAutoNum type="arabicPeriod"/>
              <a:defRPr/>
            </a:pPr>
            <a:r>
              <a:rPr lang="hu-HU" smtClean="0"/>
              <a:t> A specifikus célok teljesülését (közvetlen hatások) mérik</a:t>
            </a:r>
          </a:p>
          <a:p>
            <a:pPr lvl="2" eaLnBrk="1" hangingPunct="1">
              <a:lnSpc>
                <a:spcPct val="90000"/>
              </a:lnSpc>
              <a:buFont typeface="Monotype Sorts" pitchFamily="2" charset="2"/>
              <a:buAutoNum type="arabicPeriod"/>
              <a:defRPr/>
            </a:pPr>
            <a:r>
              <a:rPr lang="hu-HU" smtClean="0"/>
              <a:t> A PCM minden szakaszában kitüntetett szerepük van</a:t>
            </a:r>
          </a:p>
          <a:p>
            <a:pPr lvl="2" eaLnBrk="1" hangingPunct="1">
              <a:lnSpc>
                <a:spcPct val="90000"/>
              </a:lnSpc>
              <a:buFont typeface="Monotype Sorts" pitchFamily="2" charset="2"/>
              <a:buAutoNum type="arabicPeriod"/>
              <a:defRPr/>
            </a:pPr>
            <a:r>
              <a:rPr lang="hu-HU" smtClean="0"/>
              <a:t> Lehetőség szerint „ilyen volt ilyen lett” típusú mutatók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mtClean="0"/>
              <a:t>Hatásindikátorok: </a:t>
            </a:r>
          </a:p>
          <a:p>
            <a:pPr lvl="2" eaLnBrk="1" hangingPunct="1">
              <a:lnSpc>
                <a:spcPct val="90000"/>
              </a:lnSpc>
              <a:buFont typeface="Monotype Sorts" pitchFamily="2" charset="2"/>
              <a:buAutoNum type="arabicPeriod"/>
              <a:defRPr/>
            </a:pPr>
            <a:r>
              <a:rPr lang="hu-HU" smtClean="0"/>
              <a:t> Hosszú távú hatások (milyen társadalmi célkitűzéshez hogyan járulunk hozzá)</a:t>
            </a:r>
          </a:p>
        </p:txBody>
      </p:sp>
    </p:spTree>
    <p:extLst>
      <p:ext uri="{BB962C8B-B14F-4D97-AF65-F5344CB8AC3E}">
        <p14:creationId xmlns:p14="http://schemas.microsoft.com/office/powerpoint/2010/main" val="11279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39963" y="1099170"/>
            <a:ext cx="7772400" cy="4899025"/>
          </a:xfrm>
        </p:spPr>
        <p:txBody>
          <a:bodyPr/>
          <a:lstStyle/>
          <a:p>
            <a:pPr marL="469900" indent="-469900">
              <a:defRPr/>
            </a:pPr>
            <a:r>
              <a:rPr lang="hu-HU" dirty="0" smtClean="0"/>
              <a:t>A módszer előzménye a problémafa-célfa analízis</a:t>
            </a:r>
          </a:p>
          <a:p>
            <a:pPr marL="469900" indent="-469900">
              <a:defRPr/>
            </a:pPr>
            <a:r>
              <a:rPr lang="hu-HU" dirty="0" smtClean="0"/>
              <a:t>A módszer két elemből áll:</a:t>
            </a:r>
          </a:p>
          <a:p>
            <a:pPr marL="908050" lvl="1" indent="-436563">
              <a:defRPr/>
            </a:pPr>
            <a:r>
              <a:rPr lang="hu-HU" dirty="0" smtClean="0">
                <a:cs typeface="Times New Roman" pitchFamily="18" charset="0"/>
              </a:rPr>
              <a:t>a projekt </a:t>
            </a:r>
            <a:r>
              <a:rPr lang="hu-HU" dirty="0" smtClean="0">
                <a:latin typeface="Times New Roman"/>
                <a:cs typeface="Times New Roman" pitchFamily="18" charset="0"/>
              </a:rPr>
              <a:t>á</a:t>
            </a:r>
            <a:r>
              <a:rPr lang="hu-HU" dirty="0" smtClean="0">
                <a:cs typeface="Times New Roman" pitchFamily="18" charset="0"/>
              </a:rPr>
              <a:t>tgondol</a:t>
            </a:r>
            <a:r>
              <a:rPr lang="hu-HU" dirty="0" smtClean="0">
                <a:latin typeface="Times New Roman"/>
                <a:cs typeface="Times New Roman" pitchFamily="18" charset="0"/>
              </a:rPr>
              <a:t>á</a:t>
            </a:r>
            <a:r>
              <a:rPr lang="hu-HU" dirty="0" smtClean="0">
                <a:cs typeface="Times New Roman" pitchFamily="18" charset="0"/>
              </a:rPr>
              <a:t>sa: a probl</a:t>
            </a:r>
            <a:r>
              <a:rPr lang="hu-HU" dirty="0" smtClean="0">
                <a:latin typeface="Times New Roman"/>
                <a:cs typeface="Times New Roman" pitchFamily="18" charset="0"/>
              </a:rPr>
              <a:t>é</a:t>
            </a:r>
            <a:r>
              <a:rPr lang="hu-HU" dirty="0" smtClean="0">
                <a:cs typeface="Times New Roman" pitchFamily="18" charset="0"/>
              </a:rPr>
              <a:t>ma okaira val</a:t>
            </a:r>
            <a:r>
              <a:rPr lang="hu-HU" dirty="0" smtClean="0">
                <a:latin typeface="Times New Roman"/>
                <a:cs typeface="Times New Roman" pitchFamily="18" charset="0"/>
              </a:rPr>
              <a:t>ó</a:t>
            </a:r>
            <a:r>
              <a:rPr lang="hu-HU" dirty="0" smtClean="0">
                <a:cs typeface="Times New Roman" pitchFamily="18" charset="0"/>
              </a:rPr>
              <a:t> koncentr</a:t>
            </a:r>
            <a:r>
              <a:rPr lang="hu-HU" dirty="0" smtClean="0">
                <a:latin typeface="Times New Roman"/>
                <a:cs typeface="Times New Roman" pitchFamily="18" charset="0"/>
              </a:rPr>
              <a:t>á</a:t>
            </a:r>
            <a:r>
              <a:rPr lang="hu-HU" dirty="0" smtClean="0">
                <a:cs typeface="Times New Roman" pitchFamily="18" charset="0"/>
              </a:rPr>
              <a:t>l</a:t>
            </a:r>
            <a:r>
              <a:rPr lang="hu-HU" dirty="0" smtClean="0">
                <a:latin typeface="Times New Roman"/>
                <a:cs typeface="Times New Roman" pitchFamily="18" charset="0"/>
              </a:rPr>
              <a:t>á</a:t>
            </a:r>
            <a:r>
              <a:rPr lang="hu-HU" dirty="0" smtClean="0">
                <a:cs typeface="Times New Roman" pitchFamily="18" charset="0"/>
              </a:rPr>
              <a:t>st szolg</a:t>
            </a:r>
            <a:r>
              <a:rPr lang="hu-HU" dirty="0" smtClean="0">
                <a:latin typeface="Times New Roman"/>
                <a:cs typeface="Times New Roman" pitchFamily="18" charset="0"/>
              </a:rPr>
              <a:t>á</a:t>
            </a:r>
            <a:r>
              <a:rPr lang="hu-HU" dirty="0" smtClean="0">
                <a:cs typeface="Times New Roman" pitchFamily="18" charset="0"/>
              </a:rPr>
              <a:t>lja az elemz</a:t>
            </a:r>
            <a:r>
              <a:rPr lang="hu-HU" dirty="0" smtClean="0">
                <a:latin typeface="Times New Roman"/>
                <a:cs typeface="Times New Roman" pitchFamily="18" charset="0"/>
              </a:rPr>
              <a:t>é</a:t>
            </a:r>
            <a:r>
              <a:rPr lang="hu-HU" dirty="0" smtClean="0">
                <a:cs typeface="Times New Roman" pitchFamily="18" charset="0"/>
              </a:rPr>
              <a:t>si f</a:t>
            </a:r>
            <a:r>
              <a:rPr lang="hu-HU" dirty="0" smtClean="0">
                <a:latin typeface="Times New Roman"/>
                <a:cs typeface="Times New Roman" pitchFamily="18" charset="0"/>
              </a:rPr>
              <a:t>á</a:t>
            </a:r>
            <a:r>
              <a:rPr lang="hu-HU" dirty="0" smtClean="0">
                <a:cs typeface="Times New Roman" pitchFamily="18" charset="0"/>
              </a:rPr>
              <a:t>zis, </a:t>
            </a:r>
          </a:p>
          <a:p>
            <a:pPr marL="908050" lvl="1" indent="-436563">
              <a:defRPr/>
            </a:pPr>
            <a:r>
              <a:rPr lang="hu-HU" dirty="0" smtClean="0">
                <a:cs typeface="Times New Roman" pitchFamily="18" charset="0"/>
              </a:rPr>
              <a:t>az elemz</a:t>
            </a:r>
            <a:r>
              <a:rPr lang="hu-HU" dirty="0" smtClean="0">
                <a:latin typeface="Times New Roman"/>
                <a:cs typeface="Times New Roman" pitchFamily="18" charset="0"/>
              </a:rPr>
              <a:t>é</a:t>
            </a:r>
            <a:r>
              <a:rPr lang="hu-HU" dirty="0" smtClean="0">
                <a:cs typeface="Times New Roman" pitchFamily="18" charset="0"/>
              </a:rPr>
              <a:t>s dokument</a:t>
            </a:r>
            <a:r>
              <a:rPr lang="hu-HU" dirty="0" smtClean="0">
                <a:latin typeface="Times New Roman"/>
                <a:cs typeface="Times New Roman" pitchFamily="18" charset="0"/>
              </a:rPr>
              <a:t>á</a:t>
            </a:r>
            <a:r>
              <a:rPr lang="hu-HU" dirty="0" smtClean="0">
                <a:cs typeface="Times New Roman" pitchFamily="18" charset="0"/>
              </a:rPr>
              <a:t>l</a:t>
            </a:r>
            <a:r>
              <a:rPr lang="hu-HU" dirty="0" smtClean="0">
                <a:latin typeface="Times New Roman"/>
                <a:cs typeface="Times New Roman" pitchFamily="18" charset="0"/>
              </a:rPr>
              <a:t>á</a:t>
            </a:r>
            <a:r>
              <a:rPr lang="hu-HU" dirty="0" smtClean="0">
                <a:cs typeface="Times New Roman" pitchFamily="18" charset="0"/>
              </a:rPr>
              <a:t>sa: a tervez</a:t>
            </a:r>
            <a:r>
              <a:rPr lang="hu-HU" dirty="0" smtClean="0">
                <a:latin typeface="Times New Roman"/>
                <a:cs typeface="Times New Roman" pitchFamily="18" charset="0"/>
              </a:rPr>
              <a:t>é</a:t>
            </a:r>
            <a:r>
              <a:rPr lang="hu-HU" dirty="0" smtClean="0">
                <a:cs typeface="Times New Roman" pitchFamily="18" charset="0"/>
              </a:rPr>
              <a:t>s f</a:t>
            </a:r>
            <a:r>
              <a:rPr lang="hu-HU" dirty="0" smtClean="0">
                <a:latin typeface="Times New Roman"/>
                <a:cs typeface="Times New Roman" pitchFamily="18" charset="0"/>
              </a:rPr>
              <a:t>á</a:t>
            </a:r>
            <a:r>
              <a:rPr lang="hu-HU" dirty="0" smtClean="0">
                <a:cs typeface="Times New Roman" pitchFamily="18" charset="0"/>
              </a:rPr>
              <a:t>zisa, ahol a projekt</a:t>
            </a:r>
            <a:r>
              <a:rPr lang="hu-HU" dirty="0" smtClean="0">
                <a:latin typeface="Times New Roman"/>
                <a:cs typeface="Times New Roman" pitchFamily="18" charset="0"/>
              </a:rPr>
              <a:t>ö</a:t>
            </a:r>
            <a:r>
              <a:rPr lang="hu-HU" dirty="0" smtClean="0">
                <a:cs typeface="Times New Roman" pitchFamily="18" charset="0"/>
              </a:rPr>
              <a:t>tletből r</a:t>
            </a:r>
            <a:r>
              <a:rPr lang="hu-HU" dirty="0" smtClean="0">
                <a:latin typeface="Times New Roman"/>
                <a:cs typeface="Times New Roman" pitchFamily="18" charset="0"/>
              </a:rPr>
              <a:t>é</a:t>
            </a:r>
            <a:r>
              <a:rPr lang="hu-HU" dirty="0" smtClean="0">
                <a:cs typeface="Times New Roman" pitchFamily="18" charset="0"/>
              </a:rPr>
              <a:t>szletes projektterv lesz, elk</a:t>
            </a:r>
            <a:r>
              <a:rPr lang="hu-HU" dirty="0" smtClean="0">
                <a:latin typeface="Times New Roman"/>
                <a:cs typeface="Times New Roman" pitchFamily="18" charset="0"/>
              </a:rPr>
              <a:t>é</a:t>
            </a:r>
            <a:r>
              <a:rPr lang="hu-HU" dirty="0" smtClean="0">
                <a:cs typeface="Times New Roman" pitchFamily="18" charset="0"/>
              </a:rPr>
              <a:t>sz</a:t>
            </a:r>
            <a:r>
              <a:rPr lang="hu-HU" dirty="0" smtClean="0">
                <a:latin typeface="Times New Roman"/>
                <a:cs typeface="Times New Roman" pitchFamily="18" charset="0"/>
              </a:rPr>
              <a:t>ü</a:t>
            </a:r>
            <a:r>
              <a:rPr lang="hu-HU" dirty="0" smtClean="0">
                <a:cs typeface="Times New Roman" pitchFamily="18" charset="0"/>
              </a:rPr>
              <a:t>l a logikai keret-m</a:t>
            </a:r>
            <a:r>
              <a:rPr lang="hu-HU" dirty="0" smtClean="0">
                <a:latin typeface="Times New Roman"/>
                <a:cs typeface="Times New Roman" pitchFamily="18" charset="0"/>
              </a:rPr>
              <a:t>á</a:t>
            </a:r>
            <a:r>
              <a:rPr lang="hu-HU" dirty="0" smtClean="0">
                <a:cs typeface="Times New Roman" pitchFamily="18" charset="0"/>
              </a:rPr>
              <a:t>trix fel</a:t>
            </a:r>
            <a:r>
              <a:rPr lang="hu-HU" dirty="0" smtClean="0">
                <a:latin typeface="Times New Roman"/>
                <a:cs typeface="Times New Roman" pitchFamily="18" charset="0"/>
              </a:rPr>
              <a:t>é</a:t>
            </a:r>
            <a:r>
              <a:rPr lang="hu-HU" dirty="0" smtClean="0">
                <a:cs typeface="Times New Roman" pitchFamily="18" charset="0"/>
              </a:rPr>
              <a:t>p</a:t>
            </a:r>
            <a:r>
              <a:rPr lang="hu-HU" dirty="0" smtClean="0">
                <a:latin typeface="Times New Roman"/>
                <a:cs typeface="Times New Roman" pitchFamily="18" charset="0"/>
              </a:rPr>
              <a:t>í</a:t>
            </a:r>
            <a:r>
              <a:rPr lang="hu-HU" dirty="0" smtClean="0">
                <a:cs typeface="Times New Roman" pitchFamily="18" charset="0"/>
              </a:rPr>
              <a:t>t</a:t>
            </a:r>
            <a:r>
              <a:rPr lang="hu-HU" dirty="0" smtClean="0">
                <a:latin typeface="Times New Roman"/>
                <a:cs typeface="Times New Roman" pitchFamily="18" charset="0"/>
              </a:rPr>
              <a:t>é</a:t>
            </a:r>
            <a:r>
              <a:rPr lang="hu-HU" dirty="0" smtClean="0">
                <a:cs typeface="Times New Roman" pitchFamily="18" charset="0"/>
              </a:rPr>
              <a:t>se (</a:t>
            </a:r>
            <a:r>
              <a:rPr lang="hu-HU" dirty="0" err="1" smtClean="0">
                <a:cs typeface="Times New Roman" pitchFamily="18" charset="0"/>
              </a:rPr>
              <a:t>logframe</a:t>
            </a:r>
            <a:r>
              <a:rPr lang="hu-HU" dirty="0" smtClean="0">
                <a:cs typeface="Times New Roman" pitchFamily="18" charset="0"/>
              </a:rPr>
              <a:t> </a:t>
            </a:r>
            <a:r>
              <a:rPr lang="hu-HU" dirty="0" err="1" smtClean="0">
                <a:cs typeface="Times New Roman" pitchFamily="18" charset="0"/>
              </a:rPr>
              <a:t>matrix</a:t>
            </a:r>
            <a:r>
              <a:rPr lang="hu-HU" dirty="0" smtClean="0">
                <a:cs typeface="Times New Roman" pitchFamily="18" charset="0"/>
              </a:rPr>
              <a:t>)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763713" y="115889"/>
            <a:ext cx="8724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rgbClr val="CCFF33"/>
              </a:buClr>
              <a:buFont typeface="Wingdings" pitchFamily="2" charset="2"/>
              <a:buNone/>
              <a:defRPr/>
            </a:pPr>
            <a:r>
              <a:rPr lang="hu-HU" sz="4000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Tervezési fázis</a:t>
            </a:r>
          </a:p>
        </p:txBody>
      </p:sp>
    </p:spTree>
    <p:extLst>
      <p:ext uri="{BB962C8B-B14F-4D97-AF65-F5344CB8AC3E}">
        <p14:creationId xmlns:p14="http://schemas.microsoft.com/office/powerpoint/2010/main" val="10121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u-HU" b="1" i="1" dirty="0">
                <a:solidFill>
                  <a:schemeClr val="hlink"/>
                </a:solidFill>
              </a:rPr>
              <a:t>T</a:t>
            </a:r>
            <a:r>
              <a:rPr lang="hu-HU" b="1" i="1" dirty="0" smtClean="0">
                <a:solidFill>
                  <a:schemeClr val="hlink"/>
                </a:solidFill>
              </a:rPr>
              <a:t>ervezés </a:t>
            </a:r>
            <a:r>
              <a:rPr lang="hu-HU" b="1" i="1" dirty="0" smtClean="0">
                <a:solidFill>
                  <a:schemeClr val="hlink"/>
                </a:solidFill>
              </a:rPr>
              <a:t>lépésről-lépésre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19288" y="1417638"/>
            <a:ext cx="3429000" cy="4243387"/>
          </a:xfr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hu-HU" b="1" i="1" u="sng" dirty="0" smtClean="0"/>
              <a:t>ELEMZÉSI FÁZIS</a:t>
            </a:r>
          </a:p>
          <a:p>
            <a:pPr eaLnBrk="1" hangingPunct="1">
              <a:buFontTx/>
              <a:buNone/>
              <a:defRPr/>
            </a:pPr>
            <a:endParaRPr lang="hu-HU" sz="2400" dirty="0"/>
          </a:p>
          <a:p>
            <a:pPr eaLnBrk="1" hangingPunct="1">
              <a:buFont typeface="Wingdings" pitchFamily="2" charset="2"/>
              <a:buChar char="þ"/>
              <a:defRPr/>
            </a:pPr>
            <a:r>
              <a:rPr lang="hu-HU" sz="2400" b="1" i="1" dirty="0">
                <a:cs typeface="Times New Roman" pitchFamily="18" charset="0"/>
              </a:rPr>
              <a:t>1. lépés: érintett</a:t>
            </a:r>
            <a:r>
              <a:rPr lang="en-US" sz="2400" b="1" i="1" dirty="0">
                <a:cs typeface="Times New Roman" pitchFamily="18" charset="0"/>
              </a:rPr>
              <a:t> </a:t>
            </a:r>
            <a:r>
              <a:rPr lang="hu-HU" sz="2400" b="1" i="1" dirty="0"/>
              <a:t>é</a:t>
            </a:r>
            <a:r>
              <a:rPr lang="en-US" sz="2400" b="1" i="1" dirty="0" err="1">
                <a:cs typeface="Times New Roman" pitchFamily="18" charset="0"/>
              </a:rPr>
              <a:t>rdekcsoporto</a:t>
            </a:r>
            <a:r>
              <a:rPr lang="hu-HU" sz="2400" b="1" i="1" dirty="0">
                <a:cs typeface="Times New Roman" pitchFamily="18" charset="0"/>
              </a:rPr>
              <a:t>k elemzése </a:t>
            </a:r>
            <a:endParaRPr lang="hu-HU" sz="2400" i="1" dirty="0"/>
          </a:p>
          <a:p>
            <a:pPr eaLnBrk="1" hangingPunct="1">
              <a:buFont typeface="Wingdings" pitchFamily="2" charset="2"/>
              <a:buChar char="þ"/>
              <a:defRPr/>
            </a:pPr>
            <a:r>
              <a:rPr lang="hu-HU" sz="2400" b="1" i="1" dirty="0">
                <a:cs typeface="Times New Roman" pitchFamily="18" charset="0"/>
              </a:rPr>
              <a:t>2. lépés: problémaelemzés</a:t>
            </a:r>
            <a:r>
              <a:rPr lang="hu-HU" sz="2400" i="1" dirty="0"/>
              <a:t> </a:t>
            </a:r>
          </a:p>
          <a:p>
            <a:pPr eaLnBrk="1" hangingPunct="1">
              <a:buFont typeface="Wingdings" pitchFamily="2" charset="2"/>
              <a:buChar char="þ"/>
              <a:defRPr/>
            </a:pPr>
            <a:r>
              <a:rPr lang="hu-HU" sz="2400" b="1" i="1" dirty="0">
                <a:cs typeface="Times New Roman" pitchFamily="18" charset="0"/>
              </a:rPr>
              <a:t>3. lépés: célkitűzés-elemzés</a:t>
            </a:r>
            <a:r>
              <a:rPr lang="hu-HU" sz="2400" i="1" dirty="0"/>
              <a:t> </a:t>
            </a:r>
            <a:endParaRPr lang="hu-HU" dirty="0" smtClean="0"/>
          </a:p>
          <a:p>
            <a:pPr eaLnBrk="1" hangingPunct="1">
              <a:buFontTx/>
              <a:buNone/>
              <a:defRPr/>
            </a:pPr>
            <a:r>
              <a:rPr lang="hu-HU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hu-HU" dirty="0" smtClean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11814" y="1417638"/>
            <a:ext cx="4276725" cy="46021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hu-HU" b="1" i="1" u="sng" dirty="0" smtClean="0"/>
              <a:t>TERVEZÉSI FÁZIS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hu-HU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þ"/>
              <a:defRPr/>
            </a:pPr>
            <a:r>
              <a:rPr lang="hu-HU" sz="2400" b="1" i="1" dirty="0">
                <a:cs typeface="Times New Roman" pitchFamily="18" charset="0"/>
              </a:rPr>
              <a:t>4. lépés: a beavatkozási logika meghatározása </a:t>
            </a:r>
            <a:endParaRPr lang="hu-HU" sz="24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þ"/>
              <a:defRPr/>
            </a:pPr>
            <a:r>
              <a:rPr lang="hu-HU" sz="2400" b="1" i="1" dirty="0">
                <a:cs typeface="Times New Roman" pitchFamily="18" charset="0"/>
              </a:rPr>
              <a:t>5. lépés: az előfeltevések meghatározása </a:t>
            </a:r>
            <a:endParaRPr lang="hu-HU" sz="24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þ"/>
              <a:defRPr/>
            </a:pPr>
            <a:r>
              <a:rPr lang="hu-HU" sz="2400" b="1" i="1" dirty="0">
                <a:cs typeface="Times New Roman" pitchFamily="18" charset="0"/>
              </a:rPr>
              <a:t>6. lépés: az indikátorok azonosítása</a:t>
            </a:r>
            <a:r>
              <a:rPr lang="hu-HU" sz="2400" i="1" dirty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þ"/>
              <a:defRPr/>
            </a:pPr>
            <a:r>
              <a:rPr lang="hu-HU" sz="2400" b="1" i="1" dirty="0">
                <a:cs typeface="Times New Roman" pitchFamily="18" charset="0"/>
              </a:rPr>
              <a:t>7. lépés: tevékenységütemezés</a:t>
            </a:r>
            <a:endParaRPr lang="hu-HU" sz="24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þ"/>
              <a:defRPr/>
            </a:pPr>
            <a:r>
              <a:rPr lang="hu-HU" sz="2400" b="1" i="1" dirty="0">
                <a:cs typeface="Times New Roman" pitchFamily="18" charset="0"/>
              </a:rPr>
              <a:t>8. lépés: költségvetés készítése </a:t>
            </a:r>
            <a:endParaRPr lang="hu-HU" sz="2400" dirty="0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4382711" y="4747486"/>
            <a:ext cx="1511300" cy="889000"/>
          </a:xfrm>
          <a:prstGeom prst="rightArrow">
            <a:avLst>
              <a:gd name="adj1" fmla="val 50000"/>
              <a:gd name="adj2" fmla="val 85071"/>
            </a:avLst>
          </a:prstGeom>
          <a:solidFill>
            <a:schemeClr val="accent2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61542494"/>
      </p:ext>
    </p:extLst>
  </p:cSld>
  <p:clrMapOvr>
    <a:masterClrMapping/>
  </p:clrMapOvr>
  <p:transition>
    <p:cover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5334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>
                <a:solidFill>
                  <a:schemeClr val="hlink"/>
                </a:solidFill>
              </a:rPr>
              <a:t>Logikai Keretmátrix</a:t>
            </a:r>
          </a:p>
        </p:txBody>
      </p:sp>
      <p:sp>
        <p:nvSpPr>
          <p:cNvPr id="12292" name="Rectangle 29"/>
          <p:cNvSpPr>
            <a:spLocks noChangeArrowheads="1"/>
          </p:cNvSpPr>
          <p:nvPr/>
        </p:nvSpPr>
        <p:spPr bwMode="auto">
          <a:xfrm>
            <a:off x="2271444" y="2211388"/>
            <a:ext cx="17526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hu-HU" altLang="hu-HU" sz="2000">
                <a:solidFill>
                  <a:schemeClr val="bg1"/>
                </a:solidFill>
              </a:rPr>
              <a:t>Átfogó</a:t>
            </a:r>
            <a:r>
              <a:rPr lang="hu-HU" altLang="hu-HU" sz="2000">
                <a:solidFill>
                  <a:schemeClr val="bg1"/>
                </a:solidFill>
                <a:cs typeface="Times New Roman" panose="02020603050405020304" pitchFamily="18" charset="0"/>
              </a:rPr>
              <a:t> célok</a:t>
            </a:r>
          </a:p>
        </p:txBody>
      </p:sp>
      <p:sp>
        <p:nvSpPr>
          <p:cNvPr id="12293" name="Rectangle 30"/>
          <p:cNvSpPr>
            <a:spLocks noChangeArrowheads="1"/>
          </p:cNvSpPr>
          <p:nvPr/>
        </p:nvSpPr>
        <p:spPr bwMode="auto">
          <a:xfrm>
            <a:off x="2271444" y="3049588"/>
            <a:ext cx="1752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hu-HU" altLang="hu-H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A projekt célja</a:t>
            </a:r>
          </a:p>
        </p:txBody>
      </p:sp>
      <p:sp>
        <p:nvSpPr>
          <p:cNvPr id="12294" name="Rectangle 31"/>
          <p:cNvSpPr>
            <a:spLocks noChangeArrowheads="1"/>
          </p:cNvSpPr>
          <p:nvPr/>
        </p:nvSpPr>
        <p:spPr bwMode="auto">
          <a:xfrm>
            <a:off x="4100244" y="2211388"/>
            <a:ext cx="17526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2295" name="Rectangle 32"/>
          <p:cNvSpPr>
            <a:spLocks noChangeArrowheads="1"/>
          </p:cNvSpPr>
          <p:nvPr/>
        </p:nvSpPr>
        <p:spPr bwMode="auto">
          <a:xfrm>
            <a:off x="2271444" y="3887788"/>
            <a:ext cx="17526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hu-HU" altLang="hu-HU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Outputok</a:t>
            </a:r>
            <a:endParaRPr lang="hu-HU" altLang="hu-HU" sz="2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2296" name="Rectangle 33"/>
          <p:cNvSpPr>
            <a:spLocks noChangeArrowheads="1"/>
          </p:cNvSpPr>
          <p:nvPr/>
        </p:nvSpPr>
        <p:spPr bwMode="auto">
          <a:xfrm>
            <a:off x="2271444" y="4725988"/>
            <a:ext cx="1752600" cy="762000"/>
          </a:xfrm>
          <a:prstGeom prst="rect">
            <a:avLst/>
          </a:prstGeom>
          <a:solidFill>
            <a:srgbClr val="A7A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hu-HU" altLang="hu-HU" sz="2000" dirty="0">
                <a:solidFill>
                  <a:schemeClr val="bg1"/>
                </a:solidFill>
              </a:rPr>
              <a:t>Tevékenységek</a:t>
            </a:r>
          </a:p>
        </p:txBody>
      </p:sp>
      <p:sp>
        <p:nvSpPr>
          <p:cNvPr id="12297" name="Rectangle 34"/>
          <p:cNvSpPr>
            <a:spLocks noChangeArrowheads="1"/>
          </p:cNvSpPr>
          <p:nvPr/>
        </p:nvSpPr>
        <p:spPr bwMode="auto">
          <a:xfrm>
            <a:off x="4100244" y="3049588"/>
            <a:ext cx="1752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2298" name="Rectangle 35"/>
          <p:cNvSpPr>
            <a:spLocks noChangeArrowheads="1"/>
          </p:cNvSpPr>
          <p:nvPr/>
        </p:nvSpPr>
        <p:spPr bwMode="auto">
          <a:xfrm>
            <a:off x="4100244" y="3887788"/>
            <a:ext cx="17526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2299" name="Rectangle 36"/>
          <p:cNvSpPr>
            <a:spLocks noChangeArrowheads="1"/>
          </p:cNvSpPr>
          <p:nvPr/>
        </p:nvSpPr>
        <p:spPr bwMode="auto">
          <a:xfrm>
            <a:off x="4100244" y="4725988"/>
            <a:ext cx="1752600" cy="762000"/>
          </a:xfrm>
          <a:prstGeom prst="rect">
            <a:avLst/>
          </a:prstGeom>
          <a:solidFill>
            <a:srgbClr val="A7A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hu-HU" altLang="hu-HU" sz="2400" dirty="0">
                <a:solidFill>
                  <a:schemeClr val="bg1"/>
                </a:solidFill>
                <a:cs typeface="Times New Roman" panose="02020603050405020304" pitchFamily="18" charset="0"/>
              </a:rPr>
              <a:t>Eszközök</a:t>
            </a:r>
            <a:r>
              <a:rPr lang="hu-HU" altLang="hu-HU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300" name="Rectangle 37"/>
          <p:cNvSpPr>
            <a:spLocks noChangeArrowheads="1"/>
          </p:cNvSpPr>
          <p:nvPr/>
        </p:nvSpPr>
        <p:spPr bwMode="auto">
          <a:xfrm>
            <a:off x="5929044" y="4725988"/>
            <a:ext cx="1752600" cy="762000"/>
          </a:xfrm>
          <a:prstGeom prst="rect">
            <a:avLst/>
          </a:prstGeom>
          <a:solidFill>
            <a:srgbClr val="A7A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hu-HU" altLang="hu-HU" sz="2000">
                <a:solidFill>
                  <a:schemeClr val="bg1"/>
                </a:solidFill>
                <a:cs typeface="Times New Roman" panose="02020603050405020304" pitchFamily="18" charset="0"/>
              </a:rPr>
              <a:t>Költségek</a:t>
            </a:r>
            <a:r>
              <a:rPr lang="hu-HU" altLang="hu-HU" sz="20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301" name="Rectangle 38"/>
          <p:cNvSpPr>
            <a:spLocks noChangeArrowheads="1"/>
          </p:cNvSpPr>
          <p:nvPr/>
        </p:nvSpPr>
        <p:spPr bwMode="auto">
          <a:xfrm>
            <a:off x="5929044" y="3887788"/>
            <a:ext cx="17526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2302" name="Rectangle 39"/>
          <p:cNvSpPr>
            <a:spLocks noChangeArrowheads="1"/>
          </p:cNvSpPr>
          <p:nvPr/>
        </p:nvSpPr>
        <p:spPr bwMode="auto">
          <a:xfrm>
            <a:off x="5929044" y="3049588"/>
            <a:ext cx="1752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2303" name="Rectangle 40"/>
          <p:cNvSpPr>
            <a:spLocks noChangeArrowheads="1"/>
          </p:cNvSpPr>
          <p:nvPr/>
        </p:nvSpPr>
        <p:spPr bwMode="auto">
          <a:xfrm>
            <a:off x="5929044" y="2211388"/>
            <a:ext cx="17526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GB" altLang="hu-HU" sz="320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4" name="Rectangle 41"/>
          <p:cNvSpPr>
            <a:spLocks noChangeArrowheads="1"/>
          </p:cNvSpPr>
          <p:nvPr/>
        </p:nvSpPr>
        <p:spPr bwMode="auto">
          <a:xfrm>
            <a:off x="7757844" y="3049588"/>
            <a:ext cx="1752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2305" name="Rectangle 42"/>
          <p:cNvSpPr>
            <a:spLocks noChangeArrowheads="1"/>
          </p:cNvSpPr>
          <p:nvPr/>
        </p:nvSpPr>
        <p:spPr bwMode="auto">
          <a:xfrm>
            <a:off x="7757844" y="3887788"/>
            <a:ext cx="17526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2306" name="Rectangle 43"/>
          <p:cNvSpPr>
            <a:spLocks noChangeArrowheads="1"/>
          </p:cNvSpPr>
          <p:nvPr/>
        </p:nvSpPr>
        <p:spPr bwMode="auto">
          <a:xfrm>
            <a:off x="7757844" y="5564188"/>
            <a:ext cx="17526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hu-HU" altLang="hu-HU" sz="2000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El</a:t>
            </a:r>
            <a:r>
              <a:rPr lang="hu-HU" altLang="hu-HU" sz="2000" dirty="0">
                <a:solidFill>
                  <a:schemeClr val="accent2">
                    <a:lumMod val="50000"/>
                  </a:schemeClr>
                </a:solidFill>
              </a:rPr>
              <a:t>ő</a:t>
            </a:r>
            <a:r>
              <a:rPr lang="hu-HU" altLang="hu-HU" sz="2000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feltételek</a:t>
            </a:r>
          </a:p>
        </p:txBody>
      </p:sp>
      <p:sp>
        <p:nvSpPr>
          <p:cNvPr id="12307" name="Rectangle 44"/>
          <p:cNvSpPr>
            <a:spLocks noChangeArrowheads="1"/>
          </p:cNvSpPr>
          <p:nvPr/>
        </p:nvSpPr>
        <p:spPr bwMode="auto">
          <a:xfrm>
            <a:off x="7757844" y="4725988"/>
            <a:ext cx="1752600" cy="762000"/>
          </a:xfrm>
          <a:prstGeom prst="rect">
            <a:avLst/>
          </a:prstGeom>
          <a:solidFill>
            <a:srgbClr val="A7A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2308" name="Rectangle 45"/>
          <p:cNvSpPr>
            <a:spLocks noChangeArrowheads="1"/>
          </p:cNvSpPr>
          <p:nvPr/>
        </p:nvSpPr>
        <p:spPr bwMode="auto">
          <a:xfrm>
            <a:off x="2271444" y="1417638"/>
            <a:ext cx="17526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hu-HU" altLang="hu-H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A beavatkozási</a:t>
            </a:r>
            <a:endParaRPr lang="hu-HU" altLang="hu-HU" sz="2000" dirty="0">
              <a:solidFill>
                <a:schemeClr val="bg1"/>
              </a:solidFill>
            </a:endParaRPr>
          </a:p>
          <a:p>
            <a:pPr algn="ctr"/>
            <a:r>
              <a:rPr lang="hu-HU" altLang="hu-H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 logika</a:t>
            </a:r>
            <a:endParaRPr lang="hu-HU" altLang="hu-HU" sz="2000" dirty="0">
              <a:solidFill>
                <a:schemeClr val="bg1"/>
              </a:solidFill>
            </a:endParaRPr>
          </a:p>
        </p:txBody>
      </p:sp>
      <p:sp>
        <p:nvSpPr>
          <p:cNvPr id="12309" name="Rectangle 46"/>
          <p:cNvSpPr>
            <a:spLocks noChangeArrowheads="1"/>
          </p:cNvSpPr>
          <p:nvPr/>
        </p:nvSpPr>
        <p:spPr bwMode="auto">
          <a:xfrm>
            <a:off x="7757844" y="1384194"/>
            <a:ext cx="17526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hu-HU" altLang="hu-HU" sz="2000">
                <a:solidFill>
                  <a:schemeClr val="bg1"/>
                </a:solidFill>
                <a:cs typeface="Times New Roman" panose="02020603050405020304" pitchFamily="18" charset="0"/>
              </a:rPr>
              <a:t>Feltételezések</a:t>
            </a:r>
          </a:p>
        </p:txBody>
      </p:sp>
      <p:sp>
        <p:nvSpPr>
          <p:cNvPr id="12310" name="Line 47"/>
          <p:cNvSpPr>
            <a:spLocks noChangeShapeType="1"/>
          </p:cNvSpPr>
          <p:nvPr/>
        </p:nvSpPr>
        <p:spPr bwMode="auto">
          <a:xfrm flipV="1">
            <a:off x="3947844" y="5259388"/>
            <a:ext cx="4495800" cy="381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2311" name="Line 48"/>
          <p:cNvSpPr>
            <a:spLocks noChangeShapeType="1"/>
          </p:cNvSpPr>
          <p:nvPr/>
        </p:nvSpPr>
        <p:spPr bwMode="auto">
          <a:xfrm flipV="1">
            <a:off x="3795444" y="4344988"/>
            <a:ext cx="45720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2312" name="Line 49"/>
          <p:cNvSpPr>
            <a:spLocks noChangeShapeType="1"/>
          </p:cNvSpPr>
          <p:nvPr/>
        </p:nvSpPr>
        <p:spPr bwMode="auto">
          <a:xfrm>
            <a:off x="3947844" y="3553875"/>
            <a:ext cx="4572000" cy="29113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2313" name="Line 50"/>
          <p:cNvSpPr>
            <a:spLocks noChangeShapeType="1"/>
          </p:cNvSpPr>
          <p:nvPr/>
        </p:nvSpPr>
        <p:spPr bwMode="auto">
          <a:xfrm flipH="1" flipV="1">
            <a:off x="3821100" y="5335588"/>
            <a:ext cx="4063488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2314" name="Line 51"/>
          <p:cNvSpPr>
            <a:spLocks noChangeShapeType="1"/>
          </p:cNvSpPr>
          <p:nvPr/>
        </p:nvSpPr>
        <p:spPr bwMode="auto">
          <a:xfrm flipH="1" flipV="1">
            <a:off x="3795444" y="4468275"/>
            <a:ext cx="4572000" cy="714912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2315" name="Line 52"/>
          <p:cNvSpPr>
            <a:spLocks noChangeShapeType="1"/>
          </p:cNvSpPr>
          <p:nvPr/>
        </p:nvSpPr>
        <p:spPr bwMode="auto">
          <a:xfrm flipH="1" flipV="1">
            <a:off x="3947844" y="3659188"/>
            <a:ext cx="43434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2316" name="Line 53"/>
          <p:cNvSpPr>
            <a:spLocks noChangeShapeType="1"/>
          </p:cNvSpPr>
          <p:nvPr/>
        </p:nvSpPr>
        <p:spPr bwMode="auto">
          <a:xfrm flipH="1" flipV="1">
            <a:off x="3871644" y="2820988"/>
            <a:ext cx="45720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167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>
                <a:solidFill>
                  <a:schemeClr val="hlink"/>
                </a:solidFill>
              </a:rPr>
              <a:t>„Az első oszlop”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Tevékenységek és eszközök meghatározása (tevékenységfa!)</a:t>
            </a:r>
          </a:p>
          <a:p>
            <a:pPr eaLnBrk="1" hangingPunct="1">
              <a:defRPr/>
            </a:pPr>
            <a:r>
              <a:rPr lang="hu-HU" smtClean="0"/>
              <a:t>Eredmények meghatározása</a:t>
            </a:r>
          </a:p>
          <a:p>
            <a:pPr eaLnBrk="1" hangingPunct="1">
              <a:defRPr/>
            </a:pPr>
            <a:r>
              <a:rPr lang="hu-HU" smtClean="0"/>
              <a:t>Közvetlen célok (kulcsproblémára vonatkozzon!)</a:t>
            </a:r>
          </a:p>
          <a:p>
            <a:pPr eaLnBrk="1" hangingPunct="1">
              <a:defRPr/>
            </a:pPr>
            <a:r>
              <a:rPr lang="hu-HU" smtClean="0"/>
              <a:t>Tágabb célok (magasabb szintű elvárás, illeszkedés valamilyen politikához)</a:t>
            </a:r>
          </a:p>
        </p:txBody>
      </p:sp>
    </p:spTree>
    <p:extLst>
      <p:ext uri="{BB962C8B-B14F-4D97-AF65-F5344CB8AC3E}">
        <p14:creationId xmlns:p14="http://schemas.microsoft.com/office/powerpoint/2010/main" val="129631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hlink"/>
                </a:solidFill>
              </a:rPr>
              <a:t>A fejezet leckéi</a:t>
            </a:r>
            <a:endParaRPr lang="hu-HU" dirty="0">
              <a:solidFill>
                <a:schemeClr val="hlink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i="1" dirty="0"/>
              <a:t>1. </a:t>
            </a:r>
            <a:r>
              <a:rPr lang="hu-HU" i="1" dirty="0" smtClean="0"/>
              <a:t>lecke –  </a:t>
            </a:r>
            <a:r>
              <a:rPr lang="hu-HU" i="1" dirty="0"/>
              <a:t>donorfinanszírozott projektek </a:t>
            </a:r>
            <a:r>
              <a:rPr lang="hu-HU" i="1" dirty="0" err="1" smtClean="0"/>
              <a:t>stakeholderei</a:t>
            </a:r>
            <a:r>
              <a:rPr lang="hu-HU" dirty="0" smtClean="0"/>
              <a:t>: a </a:t>
            </a:r>
            <a:r>
              <a:rPr lang="hu-HU" dirty="0"/>
              <a:t>modul keretein belül megismerkedünk a </a:t>
            </a:r>
            <a:r>
              <a:rPr lang="hu-HU" dirty="0" err="1"/>
              <a:t>stakeholderek</a:t>
            </a:r>
            <a:r>
              <a:rPr lang="hu-HU" dirty="0"/>
              <a:t> releváns tulajdonságaival, illetve legfontosabb elemzési módszereikkel.</a:t>
            </a:r>
            <a:r>
              <a:rPr lang="hu-HU" dirty="0" smtClean="0"/>
              <a:t>.</a:t>
            </a:r>
            <a:endParaRPr lang="hu-HU" dirty="0"/>
          </a:p>
          <a:p>
            <a:r>
              <a:rPr lang="hu-HU" i="1" dirty="0"/>
              <a:t>2. </a:t>
            </a:r>
            <a:r>
              <a:rPr lang="hu-HU" i="1" dirty="0" smtClean="0"/>
              <a:t>lecke –  fastruktúrák</a:t>
            </a:r>
            <a:r>
              <a:rPr lang="hu-HU" dirty="0" smtClean="0"/>
              <a:t>: a </a:t>
            </a:r>
            <a:r>
              <a:rPr lang="hu-HU" dirty="0"/>
              <a:t>leckében áttekintjük a különböző fastruktúrák alkalmazási lehetőségeit donorfinanszírozott projektek megalapozása esetén</a:t>
            </a:r>
            <a:r>
              <a:rPr lang="hu-HU" dirty="0" smtClean="0"/>
              <a:t>.</a:t>
            </a:r>
          </a:p>
          <a:p>
            <a:r>
              <a:rPr lang="hu-HU" i="1" dirty="0" smtClean="0"/>
              <a:t>3</a:t>
            </a:r>
            <a:r>
              <a:rPr lang="hu-HU" i="1" dirty="0"/>
              <a:t>. </a:t>
            </a:r>
            <a:r>
              <a:rPr lang="hu-HU" i="1" dirty="0" smtClean="0"/>
              <a:t>lecke – </a:t>
            </a:r>
            <a:r>
              <a:rPr lang="hu-HU" i="1" dirty="0"/>
              <a:t>logikai </a:t>
            </a:r>
            <a:r>
              <a:rPr lang="hu-HU" i="1" dirty="0" smtClean="0"/>
              <a:t>keretmátrix</a:t>
            </a:r>
            <a:r>
              <a:rPr lang="hu-HU" dirty="0" smtClean="0"/>
              <a:t>: a </a:t>
            </a:r>
            <a:r>
              <a:rPr lang="hu-HU" dirty="0"/>
              <a:t>modulban ismertetésre kerül a logikai keretmátrix lényege, </a:t>
            </a:r>
            <a:r>
              <a:rPr lang="hu-HU" dirty="0" smtClean="0"/>
              <a:t>jelentősége.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3510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>
                <a:solidFill>
                  <a:schemeClr val="hlink"/>
                </a:solidFill>
              </a:rPr>
              <a:t>„A második oszlop”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800"/>
              <a:t>SMART indikátorok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/>
              <a:t>Tevékenységek esetén nem indikátorok, hanem fizikai és nem fizikai ráfordítások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/>
              <a:t>Eredmények szintjén a tevékenységek következményeit jelző mutatók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/>
              <a:t>Közvetlen célok: lehetőség szerint mennyiségi változások, ilyen volt, ilyen lesz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/>
              <a:t>Tágabb célok: gyakran meghatározások, milyen társadalmi célkitűzéshez hogyan járulunk hozzá </a:t>
            </a:r>
          </a:p>
        </p:txBody>
      </p:sp>
    </p:spTree>
    <p:extLst>
      <p:ext uri="{BB962C8B-B14F-4D97-AF65-F5344CB8AC3E}">
        <p14:creationId xmlns:p14="http://schemas.microsoft.com/office/powerpoint/2010/main" val="279639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>
                <a:solidFill>
                  <a:schemeClr val="hlink"/>
                </a:solidFill>
              </a:rPr>
              <a:t>„A harmadik oszlop”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Tevékenységek sorban a költségek szerepelnek!</a:t>
            </a:r>
          </a:p>
          <a:p>
            <a:pPr eaLnBrk="1" hangingPunct="1">
              <a:defRPr/>
            </a:pPr>
            <a:r>
              <a:rPr lang="hu-HU" smtClean="0"/>
              <a:t>Hiteles források feltüntetése, ahonnan az információ származik</a:t>
            </a:r>
          </a:p>
          <a:p>
            <a:pPr eaLnBrk="1" hangingPunct="1">
              <a:defRPr/>
            </a:pPr>
            <a:r>
              <a:rPr lang="hu-HU" smtClean="0"/>
              <a:t>Forrásmegjelölés</a:t>
            </a:r>
            <a:r>
              <a:rPr lang="hu-HU" sz="2800"/>
              <a:t>: 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 sz="2000"/>
              <a:t> </a:t>
            </a:r>
            <a:r>
              <a:rPr lang="hu-HU" smtClean="0"/>
              <a:t>a forma (jelentés, statisztika, stb.)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 smtClean="0"/>
              <a:t> az információkat szolgáltató személy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 smtClean="0"/>
              <a:t> a rendszeresség</a:t>
            </a:r>
          </a:p>
        </p:txBody>
      </p:sp>
    </p:spTree>
    <p:extLst>
      <p:ext uri="{BB962C8B-B14F-4D97-AF65-F5344CB8AC3E}">
        <p14:creationId xmlns:p14="http://schemas.microsoft.com/office/powerpoint/2010/main" val="274441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>
                <a:solidFill>
                  <a:schemeClr val="hlink"/>
                </a:solidFill>
              </a:rPr>
              <a:t>„A negyedik oszlop”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A projekt eredményességére ható feltételek</a:t>
            </a:r>
          </a:p>
          <a:p>
            <a:pPr eaLnBrk="1" hangingPunct="1">
              <a:defRPr/>
            </a:pPr>
            <a:r>
              <a:rPr lang="hu-HU" smtClean="0"/>
              <a:t>Ezekre nem tudunk hatni, külső adottságok</a:t>
            </a:r>
          </a:p>
          <a:p>
            <a:pPr eaLnBrk="1" hangingPunct="1">
              <a:defRPr/>
            </a:pPr>
            <a:r>
              <a:rPr lang="hu-HU" smtClean="0"/>
              <a:t>„Illik megemlíteni” a legfontosabb kockázati tényezőket</a:t>
            </a:r>
          </a:p>
        </p:txBody>
      </p:sp>
    </p:spTree>
    <p:extLst>
      <p:ext uri="{BB962C8B-B14F-4D97-AF65-F5344CB8AC3E}">
        <p14:creationId xmlns:p14="http://schemas.microsoft.com/office/powerpoint/2010/main" val="379796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>
                <a:solidFill>
                  <a:schemeClr val="hlink"/>
                </a:solidFill>
              </a:rPr>
              <a:t>A Logikai Keretmátrix „olvasása”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400"/>
              <a:t>Ha egyszer az előfeltételek teljesülnek, akkor el lehet kezdeni a projekt végrehajtását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/>
              <a:t>Ha a tevékenységeket már teljesítették, és a feltételek ebben a sorban igaznak bizonyultak, akkor előállítjuk az outputokat.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/>
              <a:t>Ha ezeket az outputokat előállítottuk és feltételezéseket ezen a szinten kielégítettük, akkor  a projekt közvetlen célja teljesül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/>
              <a:t>Ha már teljesítettük a projekt célját, és az ebben a sorban szereplő feltételek is teljesülnek, akkor a projekt átfogó célkitűzéséhez hozzájárul projektünk is.</a:t>
            </a:r>
          </a:p>
        </p:txBody>
      </p:sp>
    </p:spTree>
    <p:extLst>
      <p:ext uri="{BB962C8B-B14F-4D97-AF65-F5344CB8AC3E}">
        <p14:creationId xmlns:p14="http://schemas.microsoft.com/office/powerpoint/2010/main" val="252269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=""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hu-HU" sz="2000" kern="0" dirty="0"/>
          </a:p>
          <a:p>
            <a:pPr algn="ctr"/>
            <a:r>
              <a:rPr lang="hu-HU" sz="2000" kern="0" dirty="0"/>
              <a:t>Szegedi Tudományegyetem</a:t>
            </a:r>
          </a:p>
          <a:p>
            <a:pPr algn="ctr"/>
            <a:r>
              <a:rPr lang="hu-HU" sz="2000" kern="0" dirty="0" err="1"/>
              <a:t>GazdaságtUDOMÁNYI</a:t>
            </a:r>
            <a:r>
              <a:rPr lang="hu-HU" sz="2000" kern="0" dirty="0"/>
              <a:t> KAR</a:t>
            </a:r>
          </a:p>
          <a:p>
            <a:pPr algn="ctr"/>
            <a:r>
              <a:rPr lang="hu-HU" sz="2000" kern="0" dirty="0"/>
              <a:t>Közgazdász  KÉPZÉS</a:t>
            </a:r>
          </a:p>
          <a:p>
            <a:pPr algn="ctr"/>
            <a:r>
              <a:rPr lang="hu-HU" sz="2000" kern="0" dirty="0"/>
              <a:t>Távoktatási TAGOZAT</a:t>
            </a:r>
          </a:p>
          <a:p>
            <a:pPr algn="ctr"/>
            <a:r>
              <a:rPr lang="hu-HU" sz="2000" kern="0" dirty="0"/>
              <a:t>LECKESOROZAT</a:t>
            </a:r>
          </a:p>
          <a:p>
            <a:pPr algn="ctr"/>
            <a:r>
              <a:rPr lang="hu-HU" sz="2000" kern="0" dirty="0"/>
              <a:t>Copyright ©  SZTE GTK 2017/2018</a:t>
            </a:r>
          </a:p>
          <a:p>
            <a:pPr algn="ctr"/>
            <a:endParaRPr lang="hu-HU" sz="2000" kern="0" dirty="0"/>
          </a:p>
          <a:p>
            <a:pPr algn="ctr"/>
            <a:r>
              <a:rPr lang="hu-HU" sz="2000" kern="0" dirty="0"/>
              <a:t>A LECKE tartalma, illetve alkotó </a:t>
            </a:r>
            <a:r>
              <a:rPr lang="hu-HU" sz="2000" kern="0" dirty="0" err="1"/>
              <a:t>elemeI</a:t>
            </a:r>
            <a:r>
              <a:rPr lang="hu-HU" sz="2000" kern="0" dirty="0"/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56491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dirty="0" err="1">
                <a:solidFill>
                  <a:schemeClr val="hlink"/>
                </a:solidFill>
              </a:rPr>
              <a:t>Stakeholderek</a:t>
            </a:r>
            <a:endParaRPr lang="hu-HU" altLang="hu-HU" dirty="0">
              <a:solidFill>
                <a:schemeClr val="hlink"/>
              </a:solidFill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dirty="0"/>
              <a:t>Rendkívül fontos a projektek társadalmi beágyazottsága</a:t>
            </a:r>
          </a:p>
          <a:p>
            <a:r>
              <a:rPr lang="hu-HU" altLang="hu-HU" dirty="0"/>
              <a:t>Nyilván társadalmilag hasznos fejlesztési beavatkozásokat nem tanácsos társadalmi szembenállással megvalósítani</a:t>
            </a:r>
          </a:p>
          <a:p>
            <a:r>
              <a:rPr lang="hu-HU" altLang="hu-HU" dirty="0"/>
              <a:t>Következmény: magában a projektek menedzselésében is </a:t>
            </a:r>
          </a:p>
        </p:txBody>
      </p:sp>
    </p:spTree>
    <p:extLst>
      <p:ext uri="{BB962C8B-B14F-4D97-AF65-F5344CB8AC3E}">
        <p14:creationId xmlns:p14="http://schemas.microsoft.com/office/powerpoint/2010/main" val="3840449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2310647" y="306389"/>
            <a:ext cx="8153400" cy="746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4775" tIns="52388" rIns="104775" bIns="52388" anchor="ctr"/>
          <a:lstStyle/>
          <a:p>
            <a:pPr algn="l">
              <a:defRPr/>
            </a:pPr>
            <a:r>
              <a:rPr lang="hu-HU" sz="36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ÉRINTETT (Stakeholder)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14400" y="1472340"/>
            <a:ext cx="11034793" cy="447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3513" indent="-163513" defTabSz="52387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392113" indent="-128588" defTabSz="52387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52387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52387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52387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523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523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523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523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hu-HU" altLang="hu-HU" sz="3200" b="1" dirty="0">
                <a:latin typeface="+mn-lt"/>
              </a:rPr>
              <a:t>Azon szervezetek, személyek</a:t>
            </a:r>
          </a:p>
          <a:p>
            <a:pPr algn="l"/>
            <a:endParaRPr lang="hu-HU" altLang="hu-HU" sz="1600" dirty="0">
              <a:latin typeface="+mn-lt"/>
            </a:endParaRPr>
          </a:p>
          <a:p>
            <a:pPr marL="720725" lvl="1" indent="-457200" algn="l">
              <a:buFont typeface="Arial" panose="020B0604020202020204" pitchFamily="34" charset="0"/>
              <a:buChar char="•"/>
            </a:pPr>
            <a:r>
              <a:rPr lang="hu-HU" altLang="hu-HU" sz="3200" dirty="0" smtClean="0">
                <a:latin typeface="+mn-lt"/>
              </a:rPr>
              <a:t>akik </a:t>
            </a:r>
            <a:r>
              <a:rPr lang="hu-HU" altLang="hu-HU" sz="3200" dirty="0">
                <a:latin typeface="+mn-lt"/>
              </a:rPr>
              <a:t>közvetve befolyásolhatják a projekt megvalósítását, </a:t>
            </a:r>
          </a:p>
          <a:p>
            <a:pPr marL="720725" lvl="1" indent="-457200" algn="l">
              <a:buFont typeface="Arial" panose="020B0604020202020204" pitchFamily="34" charset="0"/>
              <a:buChar char="•"/>
            </a:pPr>
            <a:r>
              <a:rPr lang="hu-HU" altLang="hu-HU" sz="3200" dirty="0">
                <a:latin typeface="+mn-lt"/>
              </a:rPr>
              <a:t>akik közvetlenül érdekeltek  a célok elérésében, </a:t>
            </a:r>
          </a:p>
          <a:p>
            <a:pPr marL="720725" lvl="1" indent="-457200" algn="l">
              <a:buFont typeface="Arial" panose="020B0604020202020204" pitchFamily="34" charset="0"/>
              <a:buChar char="•"/>
            </a:pPr>
            <a:r>
              <a:rPr lang="hu-HU" altLang="hu-HU" sz="3200" dirty="0">
                <a:latin typeface="+mn-lt"/>
              </a:rPr>
              <a:t>akik döntöttek a beavatkozásról és finanszírozzák azt,</a:t>
            </a:r>
          </a:p>
          <a:p>
            <a:pPr marL="720725" lvl="1" indent="-457200" algn="l">
              <a:buFont typeface="Arial" panose="020B0604020202020204" pitchFamily="34" charset="0"/>
              <a:buChar char="•"/>
            </a:pPr>
            <a:r>
              <a:rPr lang="hu-HU" altLang="hu-HU" sz="3200" dirty="0">
                <a:latin typeface="+mn-lt"/>
              </a:rPr>
              <a:t>akik részt vesznek a projektben,</a:t>
            </a:r>
          </a:p>
          <a:p>
            <a:pPr marL="720725" lvl="1" indent="-457200" algn="l">
              <a:buFont typeface="Arial" panose="020B0604020202020204" pitchFamily="34" charset="0"/>
              <a:buChar char="•"/>
            </a:pPr>
            <a:r>
              <a:rPr lang="hu-HU" altLang="hu-HU" sz="3200" dirty="0" smtClean="0">
                <a:latin typeface="+mn-lt"/>
              </a:rPr>
              <a:t>a </a:t>
            </a:r>
            <a:r>
              <a:rPr lang="hu-HU" altLang="hu-HU" sz="3200" dirty="0">
                <a:latin typeface="+mn-lt"/>
              </a:rPr>
              <a:t>közszférában dolgozó érintett végrehajtók,</a:t>
            </a:r>
          </a:p>
          <a:p>
            <a:pPr marL="720725" lvl="1" indent="-457200" algn="l">
              <a:buFont typeface="Arial" panose="020B0604020202020204" pitchFamily="34" charset="0"/>
              <a:buChar char="•"/>
            </a:pPr>
            <a:r>
              <a:rPr lang="hu-HU" altLang="hu-HU" sz="3200" dirty="0" smtClean="0">
                <a:latin typeface="+mn-lt"/>
              </a:rPr>
              <a:t>a </a:t>
            </a:r>
            <a:r>
              <a:rPr lang="hu-HU" altLang="hu-HU" sz="3200" dirty="0">
                <a:latin typeface="+mn-lt"/>
              </a:rPr>
              <a:t>projekt végső kedvezményezettjei </a:t>
            </a:r>
          </a:p>
          <a:p>
            <a:pPr marL="720725" lvl="1" indent="-457200" algn="l">
              <a:buFont typeface="Arial" panose="020B0604020202020204" pitchFamily="34" charset="0"/>
              <a:buChar char="•"/>
            </a:pPr>
            <a:r>
              <a:rPr lang="hu-HU" altLang="hu-HU" sz="3200" dirty="0" smtClean="0">
                <a:latin typeface="+mn-lt"/>
              </a:rPr>
              <a:t>a </a:t>
            </a:r>
            <a:r>
              <a:rPr lang="hu-HU" altLang="hu-HU" sz="3200" dirty="0">
                <a:latin typeface="+mn-lt"/>
              </a:rPr>
              <a:t>célcsoport   pl.  az érintett lakosság, stb.</a:t>
            </a:r>
          </a:p>
          <a:p>
            <a:pPr marL="606425" lvl="1" indent="-342900" algn="l">
              <a:buFont typeface="Arial" panose="020B0604020202020204" pitchFamily="34" charset="0"/>
              <a:buChar char="•"/>
            </a:pPr>
            <a:endParaRPr lang="hu-HU" altLang="hu-HU" sz="2800" dirty="0">
              <a:latin typeface="H-Times New Roman" pitchFamily="18" charset="0"/>
            </a:endParaRPr>
          </a:p>
          <a:p>
            <a:pPr lvl="1" algn="l" eaLnBrk="1" hangingPunct="1">
              <a:lnSpc>
                <a:spcPct val="105000"/>
              </a:lnSpc>
              <a:buSzPct val="55000"/>
              <a:buFont typeface="Wingdings" panose="05000000000000000000" pitchFamily="2" charset="2"/>
              <a:buChar char="l"/>
            </a:pPr>
            <a:endParaRPr lang="en-GB" altLang="hu-HU" sz="3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43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u-HU" smtClean="0">
                <a:solidFill>
                  <a:schemeClr val="hlink"/>
                </a:solidFill>
              </a:rPr>
              <a:t>Stakeholderek fontossága</a:t>
            </a:r>
          </a:p>
        </p:txBody>
      </p:sp>
      <p:graphicFrame>
        <p:nvGraphicFramePr>
          <p:cNvPr id="16486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38870954"/>
              </p:ext>
            </p:extLst>
          </p:nvPr>
        </p:nvGraphicFramePr>
        <p:xfrm>
          <a:off x="1981200" y="1548539"/>
          <a:ext cx="8229600" cy="4370572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42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Érdekeltségük: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Hatalmuk: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Gyenge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Erős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6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Nagy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„Szürke eminenciás”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„Kulcsfigura”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Kevés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„Kibic”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„Statiszta”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86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2263775" y="260350"/>
            <a:ext cx="815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775" tIns="52388" rIns="104775" bIns="52388" anchor="ctr"/>
          <a:lstStyle>
            <a:lvl1pPr algn="l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l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l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l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l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hu-HU" altLang="hu-HU" sz="3600">
                <a:solidFill>
                  <a:schemeClr val="hlink"/>
                </a:solidFill>
                <a:latin typeface="Comic Sans MS" panose="030F0702030302020204" pitchFamily="66" charset="0"/>
              </a:rPr>
              <a:t>Az érintettek elemzésének lépései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1270861" y="1472339"/>
            <a:ext cx="10430358" cy="425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63513" indent="-163513" algn="l" defTabSz="523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2113" indent="-128588" algn="l" defTabSz="523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55638" indent="-131763" algn="l" defTabSz="523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885825" indent="-98425" algn="l" defTabSz="523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49350" indent="-101600" algn="l" defTabSz="523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606550" indent="-101600" defTabSz="523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063750" indent="-101600" defTabSz="523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20950" indent="-101600" defTabSz="523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78150" indent="-101600" defTabSz="523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0" hangingPunct="0">
              <a:lnSpc>
                <a:spcPct val="80000"/>
              </a:lnSpc>
              <a:spcBef>
                <a:spcPct val="60000"/>
              </a:spcBef>
              <a:buSzPct val="100000"/>
              <a:buFont typeface="Arial" panose="020B0604020202020204" pitchFamily="34" charset="0"/>
              <a:buChar char="•"/>
            </a:pPr>
            <a:r>
              <a:rPr lang="hu-HU" altLang="hu-HU" sz="2800" dirty="0">
                <a:latin typeface="+mn-lt"/>
              </a:rPr>
              <a:t>Az érintettek azonosítása</a:t>
            </a:r>
          </a:p>
          <a:p>
            <a:pPr marL="457200" indent="-457200" eaLnBrk="0" hangingPunct="0">
              <a:lnSpc>
                <a:spcPct val="80000"/>
              </a:lnSpc>
              <a:spcBef>
                <a:spcPct val="60000"/>
              </a:spcBef>
              <a:buSzPct val="100000"/>
              <a:buFont typeface="Arial" panose="020B0604020202020204" pitchFamily="34" charset="0"/>
              <a:buChar char="•"/>
            </a:pPr>
            <a:r>
              <a:rPr lang="hu-HU" altLang="hu-HU" sz="2800" dirty="0">
                <a:latin typeface="+mn-lt"/>
              </a:rPr>
              <a:t>Információgyűjtés az érintettekről</a:t>
            </a:r>
          </a:p>
          <a:p>
            <a:pPr marL="457200" indent="-457200" eaLnBrk="0" hangingPunct="0">
              <a:lnSpc>
                <a:spcPct val="80000"/>
              </a:lnSpc>
              <a:spcBef>
                <a:spcPct val="60000"/>
              </a:spcBef>
              <a:buSzPct val="100000"/>
              <a:buFont typeface="Arial" panose="020B0604020202020204" pitchFamily="34" charset="0"/>
              <a:buChar char="•"/>
            </a:pPr>
            <a:r>
              <a:rPr lang="hu-HU" altLang="hu-HU" sz="2800" dirty="0">
                <a:latin typeface="+mn-lt"/>
              </a:rPr>
              <a:t>Az érintettek céljainak azonosítása</a:t>
            </a:r>
          </a:p>
          <a:p>
            <a:pPr marL="457200" indent="-457200" eaLnBrk="0" hangingPunct="0">
              <a:lnSpc>
                <a:spcPct val="80000"/>
              </a:lnSpc>
              <a:spcBef>
                <a:spcPct val="60000"/>
              </a:spcBef>
              <a:buSzPct val="100000"/>
              <a:buFont typeface="Arial" panose="020B0604020202020204" pitchFamily="34" charset="0"/>
              <a:buChar char="•"/>
            </a:pPr>
            <a:r>
              <a:rPr lang="hu-HU" altLang="hu-HU" sz="2800" dirty="0">
                <a:latin typeface="+mn-lt"/>
              </a:rPr>
              <a:t>Az érintettek erős és gyenge pontjainak elemzése</a:t>
            </a:r>
          </a:p>
          <a:p>
            <a:pPr marL="457200" indent="-457200" eaLnBrk="0" hangingPunct="0">
              <a:lnSpc>
                <a:spcPct val="80000"/>
              </a:lnSpc>
              <a:spcBef>
                <a:spcPct val="60000"/>
              </a:spcBef>
              <a:buSzPct val="100000"/>
              <a:buFont typeface="Arial" panose="020B0604020202020204" pitchFamily="34" charset="0"/>
              <a:buChar char="•"/>
            </a:pPr>
            <a:r>
              <a:rPr lang="hu-HU" altLang="hu-HU" sz="2800" dirty="0">
                <a:latin typeface="+mn-lt"/>
              </a:rPr>
              <a:t>Az érintettek stratégiájának meghatározása</a:t>
            </a:r>
          </a:p>
          <a:p>
            <a:pPr marL="457200" indent="-457200" eaLnBrk="0" hangingPunct="0">
              <a:lnSpc>
                <a:spcPct val="80000"/>
              </a:lnSpc>
              <a:spcBef>
                <a:spcPct val="60000"/>
              </a:spcBef>
              <a:buSzPct val="100000"/>
              <a:buFont typeface="Arial" panose="020B0604020202020204" pitchFamily="34" charset="0"/>
              <a:buChar char="•"/>
            </a:pPr>
            <a:r>
              <a:rPr lang="hu-HU" altLang="hu-HU" sz="2800" dirty="0">
                <a:latin typeface="+mn-lt"/>
              </a:rPr>
              <a:t>Az érintettek viselkedésének elemzése</a:t>
            </a:r>
          </a:p>
          <a:p>
            <a:pPr marL="457200" indent="-457200" eaLnBrk="0" hangingPunct="0">
              <a:lnSpc>
                <a:spcPct val="80000"/>
              </a:lnSpc>
              <a:spcBef>
                <a:spcPct val="60000"/>
              </a:spcBef>
              <a:buSzPct val="100000"/>
              <a:buFont typeface="Arial" panose="020B0604020202020204" pitchFamily="34" charset="0"/>
              <a:buChar char="•"/>
            </a:pPr>
            <a:r>
              <a:rPr lang="hu-HU" altLang="hu-HU" sz="2800" dirty="0">
                <a:latin typeface="+mn-lt"/>
              </a:rPr>
              <a:t>Az érintettek rangsorolása</a:t>
            </a:r>
          </a:p>
          <a:p>
            <a:pPr marL="457200" indent="-457200" eaLnBrk="0" hangingPunct="0">
              <a:lnSpc>
                <a:spcPct val="80000"/>
              </a:lnSpc>
              <a:spcBef>
                <a:spcPct val="60000"/>
              </a:spcBef>
              <a:buSzPct val="100000"/>
              <a:buFont typeface="Arial" panose="020B0604020202020204" pitchFamily="34" charset="0"/>
              <a:buChar char="•"/>
            </a:pPr>
            <a:r>
              <a:rPr lang="hu-HU" altLang="hu-HU" sz="2800" dirty="0">
                <a:latin typeface="+mn-lt"/>
              </a:rPr>
              <a:t>Cselekvési terv kidolgozása</a:t>
            </a:r>
          </a:p>
        </p:txBody>
      </p:sp>
    </p:spTree>
    <p:extLst>
      <p:ext uri="{BB962C8B-B14F-4D97-AF65-F5344CB8AC3E}">
        <p14:creationId xmlns:p14="http://schemas.microsoft.com/office/powerpoint/2010/main" val="4099269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>
                <a:solidFill>
                  <a:schemeClr val="hlink"/>
                </a:solidFill>
              </a:rPr>
              <a:t>Stakeholderek informálása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„Mindenkinek érdeke”</a:t>
            </a:r>
          </a:p>
          <a:p>
            <a:r>
              <a:rPr lang="hu-HU" altLang="hu-HU" b="1" i="1"/>
              <a:t>Fontos:</a:t>
            </a:r>
            <a:r>
              <a:rPr lang="hu-HU" altLang="hu-HU"/>
              <a:t> a stakeholderek felé csak a számukra releváns információkat közöljük (a stakeholder-analízis alapján)</a:t>
            </a:r>
          </a:p>
          <a:p>
            <a:r>
              <a:rPr lang="hu-HU" altLang="hu-HU"/>
              <a:t>Legyen lehetőségük vélemény-nyilvánításra</a:t>
            </a:r>
          </a:p>
          <a:p>
            <a:r>
              <a:rPr lang="hu-HU" altLang="hu-HU"/>
              <a:t>Az egyeztetések módszerét illetően igazodjunk a stakeholderekhez</a:t>
            </a:r>
          </a:p>
        </p:txBody>
      </p:sp>
    </p:spTree>
    <p:extLst>
      <p:ext uri="{BB962C8B-B14F-4D97-AF65-F5344CB8AC3E}">
        <p14:creationId xmlns:p14="http://schemas.microsoft.com/office/powerpoint/2010/main" val="284800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u-HU" smtClean="0">
                <a:solidFill>
                  <a:schemeClr val="hlink"/>
                </a:solidFill>
              </a:rPr>
              <a:t>Problémafa I.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A létező helyzet negatív tényezőiről ad áttekintő képet</a:t>
            </a:r>
          </a:p>
          <a:p>
            <a:pPr eaLnBrk="1" hangingPunct="1">
              <a:defRPr/>
            </a:pPr>
            <a:r>
              <a:rPr lang="hu-HU"/>
              <a:t>Lépései: 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/>
              <a:t> Fő probléma meghatározása az adott helyzetben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/>
              <a:t> Kiinduló pont keresése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/>
              <a:t>Okok és következmények hierarchiájának meghatározása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/>
              <a:t> Alulra a direkt okok, felülre a direkt következmények</a:t>
            </a:r>
          </a:p>
          <a:p>
            <a:pPr lvl="2" eaLnBrk="1" hangingPunct="1">
              <a:buFont typeface="Monotype Sorts" pitchFamily="2" charset="2"/>
              <a:buAutoNum type="arabicPeriod"/>
              <a:defRPr/>
            </a:pPr>
            <a:r>
              <a:rPr lang="hu-HU"/>
              <a:t> Oksági láncolatok végigvezetése</a:t>
            </a:r>
          </a:p>
        </p:txBody>
      </p:sp>
    </p:spTree>
    <p:extLst>
      <p:ext uri="{BB962C8B-B14F-4D97-AF65-F5344CB8AC3E}">
        <p14:creationId xmlns:p14="http://schemas.microsoft.com/office/powerpoint/2010/main" val="374675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u-HU" smtClean="0">
                <a:solidFill>
                  <a:schemeClr val="hlink"/>
                </a:solidFill>
              </a:rPr>
              <a:t>Problémafa II.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A problémák negatív szituációt jelentenek.</a:t>
            </a:r>
          </a:p>
          <a:p>
            <a:pPr eaLnBrk="1" hangingPunct="1">
              <a:defRPr/>
            </a:pPr>
            <a:r>
              <a:rPr lang="hu-HU" smtClean="0"/>
              <a:t>A problémák legyenek létezők, nem jövőbeliek vagy elképzeltek.</a:t>
            </a:r>
          </a:p>
          <a:p>
            <a:pPr eaLnBrk="1" hangingPunct="1">
              <a:defRPr/>
            </a:pPr>
            <a:r>
              <a:rPr lang="hu-HU" smtClean="0"/>
              <a:t>A pozíció nem a fontosságukat jelenti.</a:t>
            </a:r>
          </a:p>
          <a:p>
            <a:pPr eaLnBrk="1" hangingPunct="1">
              <a:defRPr/>
            </a:pPr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30959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  <p:bldP spid="151555" grpId="0" build="p"/>
    </p:bldLst>
  </p:timing>
</p:sld>
</file>

<file path=ppt/theme/theme1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</TotalTime>
  <Words>924</Words>
  <Application>Microsoft Office PowerPoint</Application>
  <PresentationFormat>Szélesvásznú</PresentationFormat>
  <Paragraphs>181</Paragraphs>
  <Slides>24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33" baseType="lpstr">
      <vt:lpstr>Arial</vt:lpstr>
      <vt:lpstr>Calibri</vt:lpstr>
      <vt:lpstr>Comic Sans MS</vt:lpstr>
      <vt:lpstr>H-Times New Roman</vt:lpstr>
      <vt:lpstr>Monotype Sorts</vt:lpstr>
      <vt:lpstr>Tahoma</vt:lpstr>
      <vt:lpstr>Times New Roman</vt:lpstr>
      <vt:lpstr>Wingdings</vt:lpstr>
      <vt:lpstr>1_SZTE</vt:lpstr>
      <vt:lpstr>3. fejezet: Módszertani háttér</vt:lpstr>
      <vt:lpstr>A fejezet leckéi</vt:lpstr>
      <vt:lpstr>Stakeholderek</vt:lpstr>
      <vt:lpstr>PowerPoint bemutató</vt:lpstr>
      <vt:lpstr>Stakeholderek fontossága</vt:lpstr>
      <vt:lpstr>PowerPoint bemutató</vt:lpstr>
      <vt:lpstr>Stakeholderek informálása</vt:lpstr>
      <vt:lpstr>Problémafa I.</vt:lpstr>
      <vt:lpstr>Problémafa II.</vt:lpstr>
      <vt:lpstr>Célfa</vt:lpstr>
      <vt:lpstr>Elméleti áttekintés (Az indikátorok tulajdonságai II.)</vt:lpstr>
      <vt:lpstr>Elméleti áttekintés (Az indikátorok tulajdonságai III.)</vt:lpstr>
      <vt:lpstr>A beavatkozások „szintjei”</vt:lpstr>
      <vt:lpstr>Az indikátorok típusai I.</vt:lpstr>
      <vt:lpstr>Az indikátorok típusai II.</vt:lpstr>
      <vt:lpstr>PowerPoint bemutató</vt:lpstr>
      <vt:lpstr>Tervezés lépésről-lépésre</vt:lpstr>
      <vt:lpstr>Logikai Keretmátrix</vt:lpstr>
      <vt:lpstr>„Az első oszlop”</vt:lpstr>
      <vt:lpstr>„A második oszlop”</vt:lpstr>
      <vt:lpstr>„A harmadik oszlop”</vt:lpstr>
      <vt:lpstr>„A negyedik oszlop”</vt:lpstr>
      <vt:lpstr>A Logikai Keretmátrix „olvasása”</vt:lpstr>
      <vt:lpstr>Jelen tananyag  a Szegedi Tudományegyetemen készült az Európai Unió támogatásával.  Projekt azonosító: EFOP-3.4.3-16-2016-00014</vt:lpstr>
    </vt:vector>
  </TitlesOfParts>
  <Company>MZ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 MPZ</dc:creator>
  <cp:lastModifiedBy>Mónika Dr. Imreh-Tóth</cp:lastModifiedBy>
  <cp:revision>87</cp:revision>
  <dcterms:created xsi:type="dcterms:W3CDTF">2016-02-28T20:05:27Z</dcterms:created>
  <dcterms:modified xsi:type="dcterms:W3CDTF">2018-12-19T06:28:06Z</dcterms:modified>
</cp:coreProperties>
</file>