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5"/>
  </p:notesMasterIdLst>
  <p:sldIdLst>
    <p:sldId id="310" r:id="rId2"/>
    <p:sldId id="306" r:id="rId3"/>
    <p:sldId id="307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273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3483" autoAdjust="0"/>
  </p:normalViewPr>
  <p:slideViewPr>
    <p:cSldViewPr snapToGrid="0">
      <p:cViewPr>
        <p:scale>
          <a:sx n="67" d="100"/>
          <a:sy n="67" d="100"/>
        </p:scale>
        <p:origin x="-86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E4AC8-80CB-4FD9-980F-F1F53B33B8A1}" type="datetimeFigureOut">
              <a:rPr lang="hu-HU" smtClean="0"/>
              <a:t>2019.01.30.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8227E-2D1F-4CFE-8BC5-31FC2D2626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5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8227E-2D1F-4CFE-8BC5-31FC2D2626B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961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13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6446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8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64233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5645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33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87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4925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7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7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7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7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2019.01.30.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41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9</a:t>
            </a:r>
            <a:r>
              <a:rPr lang="hu-HU" b="1" dirty="0" smtClean="0"/>
              <a:t>. fejezet: </a:t>
            </a:r>
            <a:r>
              <a:rPr lang="hu-HU" b="1" dirty="0"/>
              <a:t>A projekt megvalósítása: </a:t>
            </a:r>
            <a:r>
              <a:rPr lang="hu-HU" b="1" dirty="0" err="1"/>
              <a:t>disszemináció</a:t>
            </a:r>
            <a:r>
              <a:rPr lang="hu-HU" b="1" dirty="0"/>
              <a:t> és kötelező nyilvánosság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275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085850" y="1371600"/>
            <a:ext cx="105981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</a:rPr>
              <a:t>A 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Projekt előkészítési szakasza (ekkor arról szól mit és miért fogunk csinálni)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A projekt megvalósítási szakasza (mik történnek, mérföldkövek, időközi tájékoztatási tevékenységek)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A projekt lezárása után (elvégeztük a munkát, eredmények, </a:t>
            </a:r>
            <a:r>
              <a:rPr lang="hu-HU" altLang="hu-HU" sz="3200" dirty="0" err="1">
                <a:latin typeface="Verdana" pitchFamily="34" charset="0"/>
                <a:cs typeface="Times New Roman" pitchFamily="18" charset="0"/>
              </a:rPr>
              <a:t>disszemináció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)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hu-HU" altLang="hu-HU" sz="3200" dirty="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en-GB" altLang="hu-HU" sz="3200" dirty="0">
              <a:latin typeface="Verdana" pitchFamily="34" charset="0"/>
            </a:endParaRP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274233" y="26035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/>
            <a:r>
              <a:rPr lang="hu-HU" altLang="hu-HU" sz="32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 kommunikáció </a:t>
            </a:r>
            <a:r>
              <a:rPr lang="hu-HU" altLang="hu-HU" sz="3200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 megvalósítás </a:t>
            </a:r>
            <a:r>
              <a:rPr lang="hu-HU" altLang="hu-HU" sz="32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különböző szakaszaiban</a:t>
            </a:r>
          </a:p>
        </p:txBody>
      </p:sp>
    </p:spTree>
    <p:extLst>
      <p:ext uri="{BB962C8B-B14F-4D97-AF65-F5344CB8AC3E}">
        <p14:creationId xmlns:p14="http://schemas.microsoft.com/office/powerpoint/2010/main" val="27724493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274233" y="26035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 eaLnBrk="1" hangingPunct="1"/>
            <a:r>
              <a:rPr lang="hu-HU" altLang="hu-HU" sz="3200" i="1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EU-s </a:t>
            </a:r>
            <a:r>
              <a:rPr lang="hu-HU" altLang="hu-HU" sz="3200" i="1" dirty="0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nyilvánosság biztosítása</a:t>
            </a:r>
            <a:endParaRPr lang="hu-HU" altLang="hu-HU" i="1" dirty="0">
              <a:solidFill>
                <a:srgbClr val="CC3300"/>
              </a:solidFill>
            </a:endParaRPr>
          </a:p>
        </p:txBody>
      </p:sp>
      <p:sp>
        <p:nvSpPr>
          <p:cNvPr id="1199107" name="Rectangle 3"/>
          <p:cNvSpPr>
            <a:spLocks noChangeArrowheads="1"/>
          </p:cNvSpPr>
          <p:nvPr/>
        </p:nvSpPr>
        <p:spPr bwMode="auto">
          <a:xfrm>
            <a:off x="914400" y="1143000"/>
            <a:ext cx="10566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63513" indent="-163513" defTabSz="5238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2113" indent="-128588" defTabSz="5238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655638" indent="-131763" defTabSz="523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885825" indent="-98425" defTabSz="5238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149350" indent="-101600" defTabSz="5238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606550" indent="-101600" defTabSz="523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063750" indent="-101600" defTabSz="523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20950" indent="-101600" defTabSz="523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78150" indent="-101600" defTabSz="523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  <a:defRPr/>
            </a:pPr>
            <a:endParaRPr lang="hu-HU" altLang="hu-HU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  <a:defRPr/>
            </a:pPr>
            <a:r>
              <a:rPr lang="hu-HU" altLang="hu-H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Feltétlenül szükséges valamilyen formában tájékoztatni a külvilágot a projekt létéről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  <a:defRPr/>
            </a:pPr>
            <a:r>
              <a:rPr lang="hu-HU" altLang="hu-H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Általában egy lehetséges készletből válogatja ki a projektgazda a konkrét akciókat, amelyek között lehetnek kötelező jelleggel megvalósítandó elemek.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Tx/>
              <a:buNone/>
              <a:defRPr/>
            </a:pPr>
            <a:r>
              <a:rPr lang="hu-HU" altLang="hu-HU" sz="2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Költségvetési következmények!!!</a:t>
            </a:r>
          </a:p>
        </p:txBody>
      </p:sp>
    </p:spTree>
    <p:extLst>
      <p:ext uri="{BB962C8B-B14F-4D97-AF65-F5344CB8AC3E}">
        <p14:creationId xmlns:p14="http://schemas.microsoft.com/office/powerpoint/2010/main" val="33903093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1071562" y="1371601"/>
            <a:ext cx="10648421" cy="46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9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A hazai gyakorlatban a projekt jellegétől függően vannak ún. kötelező jelleggel megvalósítandó tevékenységek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Ezek az utóbbi időszakban a maximálisan elszámolható költség irányába is mozognak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„Kedvezményezettek Tájékoztatási Kötelezettségei Az Európai Uniós támogatásból megvalósuló projektekhez” c. dokumentum.</a:t>
            </a: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</a:pPr>
            <a:endParaRPr lang="hu-HU" altLang="hu-HU" sz="3200" dirty="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</a:pPr>
            <a:endParaRPr lang="en-GB" altLang="hu-HU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1274233" y="22860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/>
            <a:r>
              <a:rPr lang="hu-HU" altLang="hu-HU" sz="36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 kötelező nyilvánosság</a:t>
            </a:r>
          </a:p>
        </p:txBody>
      </p:sp>
    </p:spTree>
    <p:extLst>
      <p:ext uri="{BB962C8B-B14F-4D97-AF65-F5344CB8AC3E}">
        <p14:creationId xmlns:p14="http://schemas.microsoft.com/office/powerpoint/2010/main" val="6103833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=""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hu-HU" sz="2000" kern="0" dirty="0"/>
          </a:p>
          <a:p>
            <a:pPr algn="ctr"/>
            <a:r>
              <a:rPr lang="hu-HU" sz="2000" kern="0" dirty="0"/>
              <a:t>Szegedi Tudományegyetem</a:t>
            </a:r>
          </a:p>
          <a:p>
            <a:pPr algn="ctr"/>
            <a:r>
              <a:rPr lang="hu-HU" sz="2000" kern="0" dirty="0" err="1"/>
              <a:t>GazdaságtUDOMÁNYI</a:t>
            </a:r>
            <a:r>
              <a:rPr lang="hu-HU" sz="2000" kern="0" dirty="0"/>
              <a:t> KAR</a:t>
            </a:r>
          </a:p>
          <a:p>
            <a:pPr algn="ctr"/>
            <a:r>
              <a:rPr lang="hu-HU" sz="2000" kern="0" dirty="0"/>
              <a:t>Közgazdász  KÉPZÉS</a:t>
            </a:r>
          </a:p>
          <a:p>
            <a:pPr algn="ctr"/>
            <a:r>
              <a:rPr lang="hu-HU" sz="2000" kern="0" dirty="0"/>
              <a:t>Távoktatási TAGOZAT</a:t>
            </a:r>
          </a:p>
          <a:p>
            <a:pPr algn="ctr"/>
            <a:r>
              <a:rPr lang="hu-HU" sz="2000" kern="0" dirty="0"/>
              <a:t>LECKESOROZAT</a:t>
            </a:r>
          </a:p>
          <a:p>
            <a:pPr algn="ctr"/>
            <a:r>
              <a:rPr lang="hu-HU" sz="2000" kern="0" dirty="0"/>
              <a:t>Copyright ©  SZTE GTK 2017/2018</a:t>
            </a:r>
          </a:p>
          <a:p>
            <a:pPr algn="ctr"/>
            <a:endParaRPr lang="hu-HU" sz="2000" kern="0" dirty="0"/>
          </a:p>
          <a:p>
            <a:pPr algn="ctr"/>
            <a:r>
              <a:rPr lang="hu-HU" sz="2000" kern="0" dirty="0"/>
              <a:t>A LECKE tartalma, illetve alkotó </a:t>
            </a:r>
            <a:r>
              <a:rPr lang="hu-HU" sz="2000" kern="0" dirty="0" err="1"/>
              <a:t>elemeI</a:t>
            </a:r>
            <a:r>
              <a:rPr lang="hu-HU" sz="2000" kern="0" dirty="0"/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>
                <a:solidFill>
                  <a:schemeClr val="hlink"/>
                </a:solidFill>
              </a:rPr>
              <a:t>A fejezet leckéi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i="1" dirty="0"/>
              <a:t>1 lecke: </a:t>
            </a:r>
            <a:r>
              <a:rPr lang="hu-HU" i="1" dirty="0" err="1" smtClean="0"/>
              <a:t>disszemináció</a:t>
            </a:r>
            <a:r>
              <a:rPr lang="hu-HU" dirty="0"/>
              <a:t> </a:t>
            </a:r>
            <a:r>
              <a:rPr lang="hu-HU" dirty="0" smtClean="0"/>
              <a:t>– a leckében </a:t>
            </a:r>
            <a:r>
              <a:rPr lang="hu-HU" dirty="0"/>
              <a:t>megismerkedhetünk a projekt eredményeinek terjesztésével (</a:t>
            </a:r>
            <a:r>
              <a:rPr lang="hu-HU" dirty="0" err="1"/>
              <a:t>disszeminációval</a:t>
            </a:r>
            <a:r>
              <a:rPr lang="hu-HU" dirty="0"/>
              <a:t>) és annak fontosságával, valamint a források leghatékonyabb elkötési módjával való összefüggésével.  </a:t>
            </a:r>
          </a:p>
          <a:p>
            <a:pPr algn="just"/>
            <a:r>
              <a:rPr lang="hu-HU" i="1" dirty="0"/>
              <a:t>2 lecke: kötelező </a:t>
            </a:r>
            <a:r>
              <a:rPr lang="hu-HU" i="1" dirty="0" smtClean="0"/>
              <a:t>nyilvánosság</a:t>
            </a:r>
            <a:r>
              <a:rPr lang="hu-HU" dirty="0"/>
              <a:t> </a:t>
            </a:r>
            <a:r>
              <a:rPr lang="hu-HU" dirty="0" smtClean="0"/>
              <a:t>– a </a:t>
            </a:r>
            <a:r>
              <a:rPr lang="hu-HU" dirty="0"/>
              <a:t>leckében tárgyalásra kerül a kötelező nyilvánosság biztosítása, az arculati kézikönyvben szereplő elvárások, lehetséges kommunikációs tevékenységek.</a:t>
            </a:r>
          </a:p>
        </p:txBody>
      </p:sp>
    </p:spTree>
    <p:extLst>
      <p:ext uri="{BB962C8B-B14F-4D97-AF65-F5344CB8AC3E}">
        <p14:creationId xmlns:p14="http://schemas.microsoft.com/office/powerpoint/2010/main" val="52439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hu-HU" dirty="0" err="1" smtClean="0">
                <a:solidFill>
                  <a:schemeClr val="hlink"/>
                </a:solidFill>
              </a:rPr>
              <a:t>Disszemináció</a:t>
            </a:r>
            <a:endParaRPr lang="hu-HU" dirty="0" smtClean="0">
              <a:solidFill>
                <a:schemeClr val="hlink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73238"/>
            <a:ext cx="8229600" cy="4691062"/>
          </a:xfrm>
        </p:spPr>
        <p:txBody>
          <a:bodyPr/>
          <a:lstStyle/>
          <a:p>
            <a:pPr lvl="0" algn="just"/>
            <a:r>
              <a:rPr lang="hu-HU" dirty="0"/>
              <a:t>A </a:t>
            </a:r>
            <a:r>
              <a:rPr lang="hu-HU" dirty="0" err="1"/>
              <a:t>disszemináció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projektek eredményeinek </a:t>
            </a:r>
            <a:r>
              <a:rPr lang="hu-HU" i="1" dirty="0" smtClean="0"/>
              <a:t>terjesztése</a:t>
            </a:r>
          </a:p>
          <a:p>
            <a:pPr lvl="0" algn="just"/>
            <a:r>
              <a:rPr lang="hu-HU" i="1" dirty="0"/>
              <a:t>A</a:t>
            </a:r>
            <a:r>
              <a:rPr lang="hu-HU" dirty="0" smtClean="0"/>
              <a:t>nnak </a:t>
            </a:r>
            <a:r>
              <a:rPr lang="hu-HU" dirty="0"/>
              <a:t>érdekében, hogy a projekt által kiváltott hatás és ezáltal a projekt megvalósítására fordított források hasznosulása a lehető legnagyobb lehessen.</a:t>
            </a:r>
          </a:p>
        </p:txBody>
      </p:sp>
    </p:spTree>
    <p:extLst>
      <p:ext uri="{BB962C8B-B14F-4D97-AF65-F5344CB8AC3E}">
        <p14:creationId xmlns:p14="http://schemas.microsoft.com/office/powerpoint/2010/main" val="15457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>
                <a:solidFill>
                  <a:schemeClr val="hlink"/>
                </a:solidFill>
              </a:rPr>
              <a:t>Kérdések</a:t>
            </a:r>
            <a:endParaRPr lang="hu-HU" dirty="0">
              <a:solidFill>
                <a:schemeClr val="hlink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i="1" dirty="0"/>
              <a:t>Milyen </a:t>
            </a:r>
            <a:r>
              <a:rPr lang="hu-HU" i="1" dirty="0" smtClean="0"/>
              <a:t>szinten</a:t>
            </a:r>
            <a:r>
              <a:rPr lang="hu-HU" dirty="0" smtClean="0"/>
              <a:t>?</a:t>
            </a:r>
            <a:endParaRPr lang="hu-HU" dirty="0"/>
          </a:p>
          <a:p>
            <a:pPr lvl="0"/>
            <a:r>
              <a:rPr lang="hu-HU" i="1" dirty="0"/>
              <a:t>Miért </a:t>
            </a:r>
            <a:r>
              <a:rPr lang="hu-HU" dirty="0"/>
              <a:t>van szükség </a:t>
            </a:r>
            <a:r>
              <a:rPr lang="hu-HU" dirty="0" err="1" smtClean="0"/>
              <a:t>disszeminációra</a:t>
            </a:r>
            <a:r>
              <a:rPr lang="hu-HU" dirty="0" smtClean="0"/>
              <a:t>?</a:t>
            </a:r>
          </a:p>
          <a:p>
            <a:pPr lvl="0"/>
            <a:r>
              <a:rPr lang="hu-HU" i="1" dirty="0" smtClean="0"/>
              <a:t>Kiknek</a:t>
            </a:r>
            <a:r>
              <a:rPr lang="hu-HU" i="1" dirty="0"/>
              <a:t>, milyen </a:t>
            </a:r>
            <a:r>
              <a:rPr lang="hu-HU" i="1" dirty="0" smtClean="0"/>
              <a:t>célcsoportoknak? </a:t>
            </a:r>
          </a:p>
          <a:p>
            <a:pPr lvl="0"/>
            <a:r>
              <a:rPr lang="hu-HU" i="1" dirty="0" smtClean="0"/>
              <a:t>Mit</a:t>
            </a:r>
            <a:r>
              <a:rPr lang="hu-HU" dirty="0"/>
              <a:t>, milyen jellegű információkat akarnak terjeszteni? </a:t>
            </a:r>
          </a:p>
          <a:p>
            <a:pPr lvl="0"/>
            <a:r>
              <a:rPr lang="hu-HU" i="1" dirty="0"/>
              <a:t>Hogyan</a:t>
            </a:r>
            <a:r>
              <a:rPr lang="hu-HU" dirty="0"/>
              <a:t>, milyen </a:t>
            </a:r>
            <a:r>
              <a:rPr lang="hu-HU" dirty="0" smtClean="0"/>
              <a:t>eszközökkel?</a:t>
            </a:r>
            <a:endParaRPr lang="hu-HU" dirty="0"/>
          </a:p>
          <a:p>
            <a:pPr lvl="0"/>
            <a:r>
              <a:rPr lang="hu-HU" i="1" dirty="0"/>
              <a:t>Mikor </a:t>
            </a:r>
            <a:r>
              <a:rPr lang="hu-HU" dirty="0"/>
              <a:t>kerüljön sor az egyes </a:t>
            </a:r>
            <a:r>
              <a:rPr lang="hu-HU" dirty="0" err="1"/>
              <a:t>disszeminációs</a:t>
            </a:r>
            <a:r>
              <a:rPr lang="hu-HU" dirty="0"/>
              <a:t> lépésekre?</a:t>
            </a:r>
          </a:p>
          <a:p>
            <a:pPr lvl="0"/>
            <a:r>
              <a:rPr lang="hu-HU" i="1" dirty="0"/>
              <a:t>Ki </a:t>
            </a:r>
            <a:r>
              <a:rPr lang="hu-HU" dirty="0"/>
              <a:t>vegyen részt </a:t>
            </a:r>
            <a:r>
              <a:rPr lang="hu-HU" dirty="0" smtClean="0"/>
              <a:t>benne?</a:t>
            </a:r>
            <a:endParaRPr lang="hu-HU" dirty="0"/>
          </a:p>
          <a:p>
            <a:pPr lvl="0"/>
            <a:r>
              <a:rPr lang="hu-HU" i="1" dirty="0"/>
              <a:t>Mennyibe </a:t>
            </a:r>
            <a:r>
              <a:rPr lang="hu-HU" dirty="0"/>
              <a:t>kerül?</a:t>
            </a:r>
          </a:p>
        </p:txBody>
      </p:sp>
    </p:spTree>
    <p:extLst>
      <p:ext uri="{BB962C8B-B14F-4D97-AF65-F5344CB8AC3E}">
        <p14:creationId xmlns:p14="http://schemas.microsoft.com/office/powerpoint/2010/main" val="264758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176867" y="26035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Fogalmi lehatárolás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176866" y="1447800"/>
            <a:ext cx="10811933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110000"/>
              </a:lnSpc>
              <a:spcBef>
                <a:spcPct val="30000"/>
              </a:spcBef>
            </a:pPr>
            <a:r>
              <a:rPr lang="hu-HU" altLang="hu-HU" sz="2800" i="1" dirty="0" err="1">
                <a:latin typeface="Verdana" pitchFamily="34" charset="0"/>
                <a:cs typeface="Times New Roman" pitchFamily="18" charset="0"/>
              </a:rPr>
              <a:t>Disszemináció</a:t>
            </a:r>
            <a:r>
              <a:rPr lang="hu-HU" altLang="hu-HU" sz="2800" i="1" dirty="0">
                <a:latin typeface="Verdana" pitchFamily="34" charset="0"/>
              </a:rPr>
              <a:t> nem azonos a (kötelező) nyilvánosság biztosításával </a:t>
            </a:r>
            <a:r>
              <a:rPr lang="hu-HU" altLang="hu-HU" sz="2800" dirty="0">
                <a:latin typeface="Verdana" pitchFamily="34" charset="0"/>
              </a:rPr>
              <a:t>(sajnos gyakran keveredik)</a:t>
            </a:r>
            <a:endParaRPr lang="hu-HU" altLang="hu-HU" sz="2800" i="1" dirty="0">
              <a:latin typeface="Verdana" pitchFamily="34" charset="0"/>
            </a:endParaRPr>
          </a:p>
          <a:p>
            <a:pPr marL="163513" indent="-163513" defTabSz="523875">
              <a:lnSpc>
                <a:spcPct val="110000"/>
              </a:lnSpc>
              <a:spcBef>
                <a:spcPct val="30000"/>
              </a:spcBef>
            </a:pPr>
            <a:r>
              <a:rPr lang="hu-HU" altLang="hu-HU" sz="2800" dirty="0">
                <a:latin typeface="Verdana" pitchFamily="34" charset="0"/>
              </a:rPr>
              <a:t>	</a:t>
            </a:r>
            <a:r>
              <a:rPr lang="hu-HU" altLang="hu-HU" sz="2800" dirty="0">
                <a:latin typeface="Verdana" pitchFamily="34" charset="0"/>
                <a:cs typeface="Times New Roman" pitchFamily="18" charset="0"/>
              </a:rPr>
              <a:t>A </a:t>
            </a:r>
            <a:r>
              <a:rPr lang="hu-HU" altLang="hu-HU" sz="2800" dirty="0" err="1">
                <a:latin typeface="Verdana" pitchFamily="34" charset="0"/>
                <a:cs typeface="Times New Roman" pitchFamily="18" charset="0"/>
              </a:rPr>
              <a:t>disszemináció</a:t>
            </a:r>
            <a:r>
              <a:rPr lang="hu-HU" altLang="hu-HU" sz="28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hu-HU" altLang="hu-HU" sz="2800" dirty="0" err="1">
                <a:latin typeface="Verdana" pitchFamily="34" charset="0"/>
                <a:cs typeface="Times New Roman" pitchFamily="18" charset="0"/>
              </a:rPr>
              <a:t>a</a:t>
            </a:r>
            <a:r>
              <a:rPr lang="hu-HU" altLang="hu-HU" sz="2800" dirty="0">
                <a:latin typeface="Verdana" pitchFamily="34" charset="0"/>
                <a:cs typeface="Times New Roman" pitchFamily="18" charset="0"/>
              </a:rPr>
              <a:t> projekt eredményeinek </a:t>
            </a:r>
            <a:r>
              <a:rPr lang="hu-HU" altLang="hu-HU" sz="2800" i="1" dirty="0">
                <a:latin typeface="Verdana" pitchFamily="34" charset="0"/>
                <a:cs typeface="Times New Roman" pitchFamily="18" charset="0"/>
              </a:rPr>
              <a:t>terjesztése, a tudás és tapasztalat tudatos megosztása </a:t>
            </a:r>
            <a:r>
              <a:rPr lang="hu-HU" altLang="hu-HU" sz="2800" dirty="0">
                <a:latin typeface="Verdana" pitchFamily="34" charset="0"/>
                <a:cs typeface="Times New Roman" pitchFamily="18" charset="0"/>
              </a:rPr>
              <a:t>annak érdekében, hogy a projekt hatásai még jobban multiplikálódjanak, ezzel is hozzájárulva a magasabb </a:t>
            </a:r>
            <a:r>
              <a:rPr lang="hu-HU" altLang="hu-HU" sz="2800" dirty="0" err="1">
                <a:latin typeface="Verdana" pitchFamily="34" charset="0"/>
                <a:cs typeface="Times New Roman" pitchFamily="18" charset="0"/>
              </a:rPr>
              <a:t>rendú</a:t>
            </a:r>
            <a:r>
              <a:rPr lang="hu-HU" altLang="hu-HU" sz="2800" dirty="0">
                <a:latin typeface="Verdana" pitchFamily="34" charset="0"/>
                <a:cs typeface="Times New Roman" pitchFamily="18" charset="0"/>
              </a:rPr>
              <a:t> társadalmi célokhoz.)</a:t>
            </a:r>
          </a:p>
          <a:p>
            <a:pPr marL="163513" indent="-163513" defTabSz="523875">
              <a:lnSpc>
                <a:spcPct val="110000"/>
              </a:lnSpc>
              <a:spcBef>
                <a:spcPct val="30000"/>
              </a:spcBef>
            </a:pPr>
            <a:r>
              <a:rPr lang="hu-HU" altLang="hu-HU" sz="2800" dirty="0">
                <a:latin typeface="Verdana" pitchFamily="34" charset="0"/>
              </a:rPr>
              <a:t>A (kötelező) nyilvánosság biztosítása, amit tudatni akarunk (kell) a projekttel kapcsolatban a külvilággal</a:t>
            </a:r>
            <a:endParaRPr lang="hu-HU" altLang="hu-HU" sz="2800" dirty="0"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96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176867" y="26035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altLang="hu-HU" sz="4400" dirty="0" err="1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disszemináció</a:t>
            </a:r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fogalma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609600" y="1447800"/>
            <a:ext cx="11379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110000"/>
              </a:lnSpc>
              <a:spcBef>
                <a:spcPct val="30000"/>
              </a:spcBef>
            </a:pPr>
            <a:r>
              <a:rPr lang="hu-HU" altLang="hu-HU" i="1">
                <a:latin typeface="Verdana" pitchFamily="34" charset="0"/>
                <a:cs typeface="Times New Roman" pitchFamily="18" charset="0"/>
              </a:rPr>
              <a:t>Disszemináció</a:t>
            </a:r>
            <a:r>
              <a:rPr lang="hu-HU" altLang="hu-HU" i="1">
                <a:latin typeface="Verdana" pitchFamily="34" charset="0"/>
              </a:rPr>
              <a:t> = szétterjedés</a:t>
            </a:r>
          </a:p>
          <a:p>
            <a:pPr marL="163513" indent="-163513" defTabSz="523875">
              <a:lnSpc>
                <a:spcPct val="110000"/>
              </a:lnSpc>
              <a:spcBef>
                <a:spcPct val="30000"/>
              </a:spcBef>
            </a:pPr>
            <a:r>
              <a:rPr lang="hu-HU" altLang="hu-HU">
                <a:latin typeface="Verdana" pitchFamily="34" charset="0"/>
              </a:rPr>
              <a:t>	</a:t>
            </a:r>
            <a:r>
              <a:rPr lang="hu-HU" altLang="hu-HU">
                <a:latin typeface="Verdana" pitchFamily="34" charset="0"/>
                <a:cs typeface="Times New Roman" pitchFamily="18" charset="0"/>
              </a:rPr>
              <a:t>A projekt eredményeinek </a:t>
            </a:r>
            <a:r>
              <a:rPr lang="hu-HU" altLang="hu-HU" i="1">
                <a:latin typeface="Verdana" pitchFamily="34" charset="0"/>
                <a:cs typeface="Times New Roman" pitchFamily="18" charset="0"/>
              </a:rPr>
              <a:t>terjesztése </a:t>
            </a:r>
            <a:r>
              <a:rPr lang="hu-HU" altLang="hu-HU">
                <a:latin typeface="Verdana" pitchFamily="34" charset="0"/>
                <a:cs typeface="Times New Roman" pitchFamily="18" charset="0"/>
              </a:rPr>
              <a:t>annak érdekében, hogy a projekt által kiváltott hatás és ezáltal a projekt megvalósítására fordított források </a:t>
            </a:r>
            <a:r>
              <a:rPr lang="hu-HU" altLang="hu-HU" i="1">
                <a:latin typeface="Verdana" pitchFamily="34" charset="0"/>
                <a:cs typeface="Times New Roman" pitchFamily="18" charset="0"/>
              </a:rPr>
              <a:t>hasznosulása</a:t>
            </a:r>
            <a:r>
              <a:rPr lang="hu-HU" altLang="hu-HU">
                <a:latin typeface="Verdana" pitchFamily="34" charset="0"/>
                <a:cs typeface="Times New Roman" pitchFamily="18" charset="0"/>
              </a:rPr>
              <a:t> a lehet</a:t>
            </a:r>
            <a:r>
              <a:rPr lang="hu-HU" altLang="hu-HU">
                <a:latin typeface="Verdana" pitchFamily="34" charset="0"/>
              </a:rPr>
              <a:t>ő</a:t>
            </a:r>
            <a:r>
              <a:rPr lang="hu-HU" altLang="hu-HU">
                <a:latin typeface="Verdana" pitchFamily="34" charset="0"/>
                <a:cs typeface="Times New Roman" pitchFamily="18" charset="0"/>
              </a:rPr>
              <a:t> legnagyobb lehessen. </a:t>
            </a:r>
            <a:endParaRPr lang="hu-HU" altLang="hu-HU">
              <a:latin typeface="Verdana" pitchFamily="34" charset="0"/>
            </a:endParaRPr>
          </a:p>
          <a:p>
            <a:pPr marL="163513" indent="-163513" defTabSz="523875">
              <a:lnSpc>
                <a:spcPct val="90000"/>
              </a:lnSpc>
              <a:spcBef>
                <a:spcPct val="30000"/>
              </a:spcBef>
            </a:pPr>
            <a:r>
              <a:rPr lang="hu-HU" altLang="hu-HU">
                <a:latin typeface="Verdana" pitchFamily="34" charset="0"/>
              </a:rPr>
              <a:t>	</a:t>
            </a:r>
            <a:r>
              <a:rPr lang="hu-HU" altLang="hu-HU">
                <a:latin typeface="Verdana" pitchFamily="34" charset="0"/>
                <a:cs typeface="Times New Roman" pitchFamily="18" charset="0"/>
              </a:rPr>
              <a:t>Magában foglalja:</a:t>
            </a:r>
          </a:p>
          <a:p>
            <a:pPr marL="392113" lvl="1" indent="-128588" defTabSz="523875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hu-HU" altLang="hu-HU">
                <a:latin typeface="Verdana" pitchFamily="34" charset="0"/>
                <a:cs typeface="Times New Roman" pitchFamily="18" charset="0"/>
              </a:rPr>
              <a:t>a projektek során megszületett termékek, szolgáltatások EREMÉNYEINEK bemutatását,</a:t>
            </a:r>
          </a:p>
          <a:p>
            <a:pPr marL="392113" lvl="1" indent="-128588" defTabSz="523875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hu-HU" altLang="hu-HU">
                <a:latin typeface="Verdana" pitchFamily="34" charset="0"/>
                <a:cs typeface="Times New Roman" pitchFamily="18" charset="0"/>
              </a:rPr>
              <a:t>a projektmegvalósítás tapasztalatainak átadását (projektmenedzsment, együttm</a:t>
            </a:r>
            <a:r>
              <a:rPr lang="hu-HU" altLang="hu-HU">
                <a:latin typeface="Verdana" pitchFamily="34" charset="0"/>
              </a:rPr>
              <a:t>ű</a:t>
            </a:r>
            <a:r>
              <a:rPr lang="hu-HU" altLang="hu-HU">
                <a:latin typeface="Verdana" pitchFamily="34" charset="0"/>
                <a:cs typeface="Times New Roman" pitchFamily="18" charset="0"/>
              </a:rPr>
              <a:t>ködés, problémák,…)</a:t>
            </a:r>
          </a:p>
        </p:txBody>
      </p:sp>
    </p:spTree>
    <p:extLst>
      <p:ext uri="{BB962C8B-B14F-4D97-AF65-F5344CB8AC3E}">
        <p14:creationId xmlns:p14="http://schemas.microsoft.com/office/powerpoint/2010/main" val="9107743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050"/>
          <p:cNvSpPr>
            <a:spLocks noChangeArrowheads="1"/>
          </p:cNvSpPr>
          <p:nvPr/>
        </p:nvSpPr>
        <p:spPr bwMode="auto">
          <a:xfrm>
            <a:off x="1000124" y="1295400"/>
            <a:ext cx="783907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A </a:t>
            </a:r>
            <a:r>
              <a:rPr lang="hu-HU" altLang="hu-HU" sz="2000" i="1" dirty="0">
                <a:latin typeface="Verdana" pitchFamily="34" charset="0"/>
                <a:cs typeface="Times New Roman" pitchFamily="18" charset="0"/>
              </a:rPr>
              <a:t>kézzelfogható eredmények</a:t>
            </a: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 mellett </a:t>
            </a:r>
            <a:r>
              <a:rPr lang="hu-HU" altLang="hu-HU" sz="2000" i="1" dirty="0">
                <a:latin typeface="Verdana" pitchFamily="34" charset="0"/>
                <a:cs typeface="Times New Roman" pitchFamily="18" charset="0"/>
              </a:rPr>
              <a:t>be kell(</a:t>
            </a:r>
            <a:r>
              <a:rPr lang="hu-HU" altLang="hu-HU" sz="2000" i="1" dirty="0" err="1">
                <a:latin typeface="Verdana" pitchFamily="34" charset="0"/>
                <a:cs typeface="Times New Roman" pitchFamily="18" charset="0"/>
              </a:rPr>
              <a:t>ene</a:t>
            </a:r>
            <a:r>
              <a:rPr lang="hu-HU" altLang="hu-HU" sz="2000" i="1" dirty="0">
                <a:latin typeface="Verdana" pitchFamily="34" charset="0"/>
                <a:cs typeface="Times New Roman" pitchFamily="18" charset="0"/>
              </a:rPr>
              <a:t>)</a:t>
            </a:r>
            <a:r>
              <a:rPr lang="hu-HU" altLang="hu-HU" sz="2000" i="1" dirty="0">
                <a:latin typeface="Verdana" pitchFamily="34" charset="0"/>
              </a:rPr>
              <a:t> </a:t>
            </a:r>
            <a:r>
              <a:rPr lang="hu-HU" altLang="hu-HU" sz="2000" i="1" dirty="0">
                <a:latin typeface="Verdana" pitchFamily="34" charset="0"/>
                <a:cs typeface="Times New Roman" pitchFamily="18" charset="0"/>
              </a:rPr>
              <a:t>mutatni: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a nehezebben mérhető hatásait a projektnek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A tovagyűrűző hatásokat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Megvalósítás során felmerült kockázatokat és azok kezelését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hu-HU" altLang="hu-HU" sz="2000" dirty="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FONTOS – lenne - a  tapasztalatok megosztása</a:t>
            </a:r>
            <a:r>
              <a:rPr lang="hu-HU" altLang="hu-HU" sz="2000" dirty="0">
                <a:latin typeface="Verdana" pitchFamily="34" charset="0"/>
              </a:rPr>
              <a:t> számos területen: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  A partnerséggel kapcsolatos tapasztalatok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 Célcsoporttal kapcsolatos ismeretek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 Min</a:t>
            </a:r>
            <a:r>
              <a:rPr lang="hu-HU" altLang="hu-HU" sz="2000" dirty="0">
                <a:latin typeface="Verdana" pitchFamily="34" charset="0"/>
              </a:rPr>
              <a:t>ő</a:t>
            </a: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ségbiztosítás</a:t>
            </a:r>
          </a:p>
          <a:p>
            <a:pPr marL="392113" lvl="1" indent="-128588" defTabSz="523875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hu-HU" altLang="hu-HU" sz="2000" dirty="0">
                <a:latin typeface="Verdana" pitchFamily="34" charset="0"/>
                <a:cs typeface="Times New Roman" pitchFamily="18" charset="0"/>
              </a:rPr>
              <a:t>Hatások mérése</a:t>
            </a:r>
            <a:endParaRPr lang="en-GB" altLang="hu-HU" sz="2000" dirty="0">
              <a:latin typeface="Verdana" pitchFamily="34" charset="0"/>
            </a:endParaRPr>
          </a:p>
        </p:txBody>
      </p:sp>
      <p:sp>
        <p:nvSpPr>
          <p:cNvPr id="72707" name="Rectangle 2051"/>
          <p:cNvSpPr>
            <a:spLocks noChangeArrowheads="1"/>
          </p:cNvSpPr>
          <p:nvPr/>
        </p:nvSpPr>
        <p:spPr bwMode="auto">
          <a:xfrm>
            <a:off x="1274233" y="188913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 eaLnBrk="1" hangingPunct="1"/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Miért kell a </a:t>
            </a:r>
            <a:r>
              <a:rPr lang="hu-HU" altLang="hu-HU" sz="4400" dirty="0" err="1" smtClean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disszemináció</a:t>
            </a:r>
            <a:endParaRPr lang="hu-HU" altLang="hu-HU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31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057274" y="1371600"/>
            <a:ext cx="106267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dirty="0">
                <a:latin typeface="Verdana" pitchFamily="34" charset="0"/>
              </a:rPr>
              <a:t>	</a:t>
            </a:r>
            <a:r>
              <a:rPr lang="hu-HU" altLang="hu-HU" sz="3200" dirty="0">
                <a:latin typeface="Verdana" pitchFamily="34" charset="0"/>
              </a:rPr>
              <a:t>A 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Projekt hozhat értékes, terjesztésre érdemes </a:t>
            </a:r>
            <a:r>
              <a:rPr lang="hu-HU" altLang="hu-HU" sz="3200" i="1" dirty="0">
                <a:latin typeface="Verdana" pitchFamily="34" charset="0"/>
                <a:cs typeface="Times New Roman" pitchFamily="18" charset="0"/>
              </a:rPr>
              <a:t>részeredményeket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 is, ezért felmerülhet a megvalósítás szakaszában történő </a:t>
            </a:r>
            <a:r>
              <a:rPr lang="hu-HU" altLang="hu-HU" sz="3200" dirty="0" err="1">
                <a:latin typeface="Verdana" pitchFamily="34" charset="0"/>
                <a:cs typeface="Times New Roman" pitchFamily="18" charset="0"/>
              </a:rPr>
              <a:t>disszemináció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 szükségessége is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hu-HU" altLang="hu-HU" sz="3200" dirty="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De általában a </a:t>
            </a:r>
            <a:r>
              <a:rPr lang="hu-HU" altLang="hu-HU" sz="3200" i="1" dirty="0">
                <a:latin typeface="Verdana" pitchFamily="34" charset="0"/>
                <a:cs typeface="Times New Roman" pitchFamily="18" charset="0"/>
              </a:rPr>
              <a:t>projekt befejeztével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 (vége körül) kerül sor valamennyi fontos valamennyi eredmény és tapasztalat rendszerezett </a:t>
            </a:r>
            <a:r>
              <a:rPr lang="hu-HU" altLang="hu-HU" sz="3200" dirty="0" smtClean="0">
                <a:latin typeface="Verdana" pitchFamily="34" charset="0"/>
                <a:cs typeface="Times New Roman" pitchFamily="18" charset="0"/>
              </a:rPr>
              <a:t>megfogalmazására</a:t>
            </a:r>
            <a:r>
              <a:rPr lang="hu-HU" altLang="hu-HU" sz="3200" dirty="0">
                <a:latin typeface="Verdana" pitchFamily="34" charset="0"/>
                <a:cs typeface="Times New Roman" pitchFamily="18" charset="0"/>
              </a:rPr>
              <a:t>.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hu-HU" altLang="hu-HU" sz="3200" dirty="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en-GB" altLang="hu-HU" sz="2000" dirty="0">
              <a:latin typeface="Verdana" pitchFamily="34" charset="0"/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274233" y="26035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/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 </a:t>
            </a:r>
            <a:r>
              <a:rPr lang="hu-HU" altLang="hu-HU" sz="4400" dirty="0" err="1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disszemináció</a:t>
            </a:r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altLang="hu-HU" sz="4400" dirty="0" err="1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</a:t>
            </a:r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 projekt szakaszaiban</a:t>
            </a:r>
          </a:p>
        </p:txBody>
      </p:sp>
    </p:spTree>
    <p:extLst>
      <p:ext uri="{BB962C8B-B14F-4D97-AF65-F5344CB8AC3E}">
        <p14:creationId xmlns:p14="http://schemas.microsoft.com/office/powerpoint/2010/main" val="9285962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828674" y="1371600"/>
            <a:ext cx="108553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>
                <a:latin typeface="Verdana" pitchFamily="34" charset="0"/>
              </a:rPr>
              <a:t>	A </a:t>
            </a:r>
            <a:r>
              <a:rPr lang="hu-HU" altLang="hu-HU" sz="2000">
                <a:latin typeface="Verdana" pitchFamily="34" charset="0"/>
                <a:cs typeface="Times New Roman" pitchFamily="18" charset="0"/>
              </a:rPr>
              <a:t>Projekttel kapcsolatban a kommunikáció „Több mint kötelezettség, lehetőség”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>
                <a:latin typeface="Verdana" pitchFamily="34" charset="0"/>
                <a:cs typeface="Times New Roman" pitchFamily="18" charset="0"/>
              </a:rPr>
              <a:t>A jól megtervezett és megvalósított kommunikáció számos további lehetőséget és előnyt hozhat (nem elfelejtkezve a társadalmi hasznokról)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>
                <a:latin typeface="Verdana" pitchFamily="34" charset="0"/>
                <a:cs typeface="Times New Roman" pitchFamily="18" charset="0"/>
              </a:rPr>
              <a:t>Célcsoport világos meghatározása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>
                <a:latin typeface="Verdana" pitchFamily="34" charset="0"/>
                <a:cs typeface="Times New Roman" pitchFamily="18" charset="0"/>
              </a:rPr>
              <a:t>Kommunikáció céljainak világos meghatározása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>
                <a:latin typeface="Verdana" pitchFamily="34" charset="0"/>
                <a:cs typeface="Times New Roman" pitchFamily="18" charset="0"/>
              </a:rPr>
              <a:t>Csatornák világos meghatározása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>
                <a:latin typeface="Verdana" pitchFamily="34" charset="0"/>
                <a:cs typeface="Times New Roman" pitchFamily="18" charset="0"/>
              </a:rPr>
              <a:t>A Kommunikációs tervvel kapcsolatos minimális tartalmi elvárás: - a kommunikációs csomagban felsorolt eszközökhöz költségek rendelése,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r>
              <a:rPr lang="hu-HU" altLang="hu-HU" sz="2000">
                <a:latin typeface="Verdana" pitchFamily="34" charset="0"/>
                <a:cs typeface="Times New Roman" pitchFamily="18" charset="0"/>
              </a:rPr>
              <a:t>- az egyes eszközök használatának tervezett ütemezése (az ütemezés a projekt alakulásának megfelelően módosítható, melyről a Közreműködő Szervezet kommunikációs szervezeti egységét tájékoztatni szükséges)</a:t>
            </a: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hu-HU" altLang="hu-HU" sz="200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hu-HU" altLang="hu-HU" sz="2000">
              <a:latin typeface="Verdana" pitchFamily="34" charset="0"/>
              <a:cs typeface="Times New Roman" pitchFamily="18" charset="0"/>
            </a:endParaRPr>
          </a:p>
          <a:p>
            <a:pPr marL="163513" indent="-163513" defTabSz="523875">
              <a:lnSpc>
                <a:spcPct val="80000"/>
              </a:lnSpc>
              <a:spcBef>
                <a:spcPct val="30000"/>
              </a:spcBef>
            </a:pPr>
            <a:endParaRPr lang="en-GB" altLang="hu-HU" sz="2000">
              <a:latin typeface="Verdana" pitchFamily="34" charset="0"/>
            </a:endParaRP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274233" y="260350"/>
            <a:ext cx="10871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775" tIns="52388" rIns="104775" bIns="52388" anchor="ctr"/>
          <a:lstStyle/>
          <a:p>
            <a:pPr algn="ctr"/>
            <a:r>
              <a:rPr lang="hu-HU" altLang="hu-HU" sz="4400" dirty="0">
                <a:solidFill>
                  <a:schemeClr val="hlink"/>
                </a:solidFill>
                <a:latin typeface="+mj-lt"/>
                <a:ea typeface="+mj-ea"/>
                <a:cs typeface="+mj-cs"/>
              </a:rPr>
              <a:t>A kommunikáció</a:t>
            </a:r>
          </a:p>
        </p:txBody>
      </p:sp>
    </p:spTree>
    <p:extLst>
      <p:ext uri="{BB962C8B-B14F-4D97-AF65-F5344CB8AC3E}">
        <p14:creationId xmlns:p14="http://schemas.microsoft.com/office/powerpoint/2010/main" val="502553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Alapértelmezett terv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355</Words>
  <Application>Microsoft Office PowerPoint</Application>
  <PresentationFormat>Egyéni</PresentationFormat>
  <Paragraphs>75</Paragraphs>
  <Slides>13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1_SZTE</vt:lpstr>
      <vt:lpstr>9. fejezet: A projekt megvalósítása: disszemináció és kötelező nyilvánosság</vt:lpstr>
      <vt:lpstr>A fejezet leckéi</vt:lpstr>
      <vt:lpstr>Disszemináció</vt:lpstr>
      <vt:lpstr>Kérdések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Jelen tananyag  a Szegedi Tudományegyetemen készült az Európai Unió támogatásával.  Projekt azonosító: EFOP-3.4.3-16-2016-00014</vt:lpstr>
    </vt:vector>
  </TitlesOfParts>
  <Company>MZ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 MPZ</dc:creator>
  <cp:lastModifiedBy>Imreh Szabolcs</cp:lastModifiedBy>
  <cp:revision>101</cp:revision>
  <dcterms:created xsi:type="dcterms:W3CDTF">2016-02-28T20:05:27Z</dcterms:created>
  <dcterms:modified xsi:type="dcterms:W3CDTF">2019-01-30T08:18:52Z</dcterms:modified>
</cp:coreProperties>
</file>