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0" r:id="rId3"/>
  </p:sldMasterIdLst>
  <p:notesMasterIdLst>
    <p:notesMasterId r:id="rId34"/>
  </p:notesMasterIdLst>
  <p:sldIdLst>
    <p:sldId id="256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25" r:id="rId32"/>
    <p:sldId id="292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83" autoAdjust="0"/>
  </p:normalViewPr>
  <p:slideViewPr>
    <p:cSldViewPr snapToGrid="0">
      <p:cViewPr>
        <p:scale>
          <a:sx n="70" d="100"/>
          <a:sy n="70" d="100"/>
        </p:scale>
        <p:origin x="-7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30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29062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03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97940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98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7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44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28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9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02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92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67581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1443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5087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10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9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SZTE GTK</a:t>
            </a:r>
          </a:p>
          <a:p>
            <a:r>
              <a:rPr lang="hu-HU" dirty="0"/>
              <a:t>3</a:t>
            </a:r>
            <a:r>
              <a:rPr lang="hu-HU" dirty="0" smtClean="0"/>
              <a:t>. </a:t>
            </a:r>
            <a:r>
              <a:rPr lang="hu-HU" dirty="0" smtClean="0"/>
              <a:t>Lecke</a:t>
            </a:r>
          </a:p>
          <a:p>
            <a:r>
              <a:rPr lang="hu-HU" dirty="0" smtClean="0"/>
              <a:t>Feldolgozási idő:  30 perc 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915128" y="5649612"/>
            <a:ext cx="255693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 smtClean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90978"/>
            <a:ext cx="10972800" cy="866360"/>
          </a:xfrm>
        </p:spPr>
        <p:txBody>
          <a:bodyPr/>
          <a:lstStyle/>
          <a:p>
            <a:pPr eaLnBrk="1" hangingPunct="1"/>
            <a:r>
              <a:rPr lang="hu-HU" dirty="0" smtClean="0"/>
              <a:t>AEE ÉS AE KAPCSOLATA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  </a:t>
            </a:r>
          </a:p>
        </p:txBody>
      </p:sp>
      <p:sp>
        <p:nvSpPr>
          <p:cNvPr id="4102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1139017-11A3-47FB-A907-984A60AA483A}" type="slidenum">
              <a:rPr lang="hu-HU" smtClean="0">
                <a:latin typeface="Arial" charset="0"/>
              </a:rPr>
              <a:pPr eaLnBrk="1" hangingPunct="1"/>
              <a:t>10</a:t>
            </a:fld>
            <a:endParaRPr lang="hu-HU" smtClean="0">
              <a:latin typeface="Arial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262285" y="2405063"/>
            <a:ext cx="1879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800">
                <a:solidFill>
                  <a:srgbClr val="FF3300"/>
                </a:solidFill>
                <a:latin typeface="Arial" charset="0"/>
              </a:rPr>
              <a:t>ADÓALAP</a:t>
            </a: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1488018" y="1720851"/>
            <a:ext cx="92204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800" b="1">
                <a:solidFill>
                  <a:srgbClr val="FF9900"/>
                </a:solidFill>
                <a:latin typeface="Arial" charset="0"/>
              </a:rPr>
              <a:t>AEE</a:t>
            </a:r>
          </a:p>
        </p:txBody>
      </p:sp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1390651" y="2540000"/>
            <a:ext cx="9097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800">
                <a:latin typeface="Arial" charset="0"/>
              </a:rPr>
              <a:t>– TA</a:t>
            </a:r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1583267" y="3332164"/>
            <a:ext cx="66236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800">
                <a:latin typeface="Arial" charset="0"/>
              </a:rPr>
              <a:t>AE</a:t>
            </a:r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>
            <a:off x="2734734" y="1916113"/>
            <a:ext cx="57615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8496300" y="19161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09" name="Text Box 11"/>
          <p:cNvSpPr txBox="1">
            <a:spLocks noChangeArrowheads="1"/>
          </p:cNvSpPr>
          <p:nvPr/>
        </p:nvSpPr>
        <p:spPr bwMode="auto">
          <a:xfrm>
            <a:off x="2927352" y="1557338"/>
            <a:ext cx="40991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+/- ADÓALAP-MÓDOSÍTÓ TÉTELEK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7535333" y="3390900"/>
            <a:ext cx="1447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400"/>
              <a:t> ∙ adókulcs</a:t>
            </a:r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8496300" y="28527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7152218" y="4214813"/>
            <a:ext cx="2273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= SZÁMÍTOTT ADÓ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8496300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8496300" y="4581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576485" y="5045076"/>
            <a:ext cx="28866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– ADÓKEDVEZMÉNYEK </a:t>
            </a:r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 flipH="1">
            <a:off x="4847168" y="5876925"/>
            <a:ext cx="12488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7" name="Line 22"/>
          <p:cNvSpPr>
            <a:spLocks noChangeShapeType="1"/>
          </p:cNvSpPr>
          <p:nvPr/>
        </p:nvSpPr>
        <p:spPr bwMode="auto">
          <a:xfrm flipV="1">
            <a:off x="4847167" y="2781301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 flipH="1">
            <a:off x="2639484" y="2781300"/>
            <a:ext cx="22076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2063751" y="22764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0" name="Line 26"/>
          <p:cNvSpPr>
            <a:spLocks noChangeShapeType="1"/>
          </p:cNvSpPr>
          <p:nvPr/>
        </p:nvSpPr>
        <p:spPr bwMode="auto">
          <a:xfrm>
            <a:off x="2063751" y="306863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1" name="Text Box 27"/>
          <p:cNvSpPr txBox="1">
            <a:spLocks noChangeArrowheads="1"/>
          </p:cNvSpPr>
          <p:nvPr/>
        </p:nvSpPr>
        <p:spPr bwMode="auto">
          <a:xfrm>
            <a:off x="6072718" y="5734051"/>
            <a:ext cx="3715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ADÓFIZETÉSI KÖTELEZETTSÉG</a:t>
            </a:r>
          </a:p>
        </p:txBody>
      </p:sp>
      <p:sp>
        <p:nvSpPr>
          <p:cNvPr id="4122" name="Line 28"/>
          <p:cNvSpPr>
            <a:spLocks noChangeShapeType="1"/>
          </p:cNvSpPr>
          <p:nvPr/>
        </p:nvSpPr>
        <p:spPr bwMode="auto">
          <a:xfrm>
            <a:off x="8496300" y="5373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2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3339" y="704088"/>
            <a:ext cx="11905323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dirty="0" smtClean="0"/>
              <a:t>ADÓALAP-MÓDOSÍTÓ TÉTELEK RENDSZEREZÉSE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hu-HU" smtClean="0"/>
              <a:t>Társasági adóról szóló törvény szabályozása</a:t>
            </a:r>
          </a:p>
          <a:p>
            <a:pPr eaLnBrk="1" hangingPunct="1"/>
            <a:r>
              <a:rPr lang="hu-HU" smtClean="0"/>
              <a:t>Jövőbeli kihatásukat tekintve</a:t>
            </a:r>
          </a:p>
          <a:p>
            <a:pPr lvl="1" eaLnBrk="1" hangingPunct="1"/>
            <a:r>
              <a:rPr lang="hu-HU" smtClean="0"/>
              <a:t>Végleges (egyszeri) módosítások</a:t>
            </a:r>
          </a:p>
          <a:p>
            <a:pPr lvl="2" eaLnBrk="1" hangingPunct="1"/>
            <a:r>
              <a:rPr lang="hu-HU" smtClean="0"/>
              <a:t>Vissza nem forduló különbözetek</a:t>
            </a:r>
          </a:p>
          <a:p>
            <a:pPr lvl="2" eaLnBrk="1" hangingPunct="1"/>
            <a:r>
              <a:rPr lang="hu-HU" smtClean="0"/>
              <a:t>A társasági adó többlet vagy megtakarítás végleges</a:t>
            </a:r>
          </a:p>
          <a:p>
            <a:pPr lvl="1" eaLnBrk="1" hangingPunct="1"/>
            <a:r>
              <a:rPr lang="hu-HU" smtClean="0"/>
              <a:t>Átmeneti (folyamatos) módosítások</a:t>
            </a:r>
          </a:p>
          <a:p>
            <a:pPr lvl="2" eaLnBrk="1" hangingPunct="1"/>
            <a:r>
              <a:rPr lang="hu-HU" smtClean="0"/>
              <a:t>Visszaforduló különbözetek</a:t>
            </a:r>
          </a:p>
          <a:p>
            <a:pPr lvl="2" eaLnBrk="1" hangingPunct="1"/>
            <a:r>
              <a:rPr lang="hu-HU" smtClean="0"/>
              <a:t>A társasági adó többlet vagy megtakarítás idővel ellenkező előjelűvé válik</a:t>
            </a:r>
          </a:p>
        </p:txBody>
      </p:sp>
      <p:sp>
        <p:nvSpPr>
          <p:cNvPr id="9222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7C872CCC-E891-4BF6-B6C3-C568807FBD35}" type="slidenum">
              <a:rPr lang="hu-HU" smtClean="0">
                <a:latin typeface="Arial" charset="0"/>
              </a:rPr>
              <a:pPr eaLnBrk="1" hangingPunct="1"/>
              <a:t>11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371" y="836713"/>
            <a:ext cx="10972800" cy="561975"/>
          </a:xfrm>
        </p:spPr>
        <p:txBody>
          <a:bodyPr/>
          <a:lstStyle/>
          <a:p>
            <a:pPr eaLnBrk="1" hangingPunct="1"/>
            <a:r>
              <a:rPr lang="hu-HU" sz="2800" dirty="0" smtClean="0"/>
              <a:t>VISSZA NEM FORDULÓ KÜLÖNBÖZETEK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84784"/>
            <a:ext cx="10972800" cy="49684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(+) Számvitelben elszámolt, de adózásban el nem ismert ráfordítások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 200 </a:t>
            </a:r>
            <a:r>
              <a:rPr lang="hu-HU" sz="2000" dirty="0" err="1" smtClean="0"/>
              <a:t>eFt-ot</a:t>
            </a:r>
            <a:r>
              <a:rPr lang="hu-HU" sz="2000" dirty="0" smtClean="0"/>
              <a:t> meghaladó szolgáltatások, ha …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Adott támogatás, ha …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Jogkövetkezmények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(-) Adózásban elismert ráfordítás, de számvitelben el nem számolható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Ösztönzés, támogatás jellegű [Például számvitelben egyszeresen elszámolt, de adózásnál többszörösen is figyelembe vehető ráfordítások (munkahely teremtés, K+F)]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adomány 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(-) Számvitelben elszámolt, de adózás alá nem vont bevételek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kapott osztalék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(+) Számvitelben el nem számolt, de adózásban figyelembe vett bevételek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dirty="0" smtClean="0"/>
              <a:t>Például transzferárak miatti korrekció</a:t>
            </a:r>
          </a:p>
        </p:txBody>
      </p:sp>
      <p:sp>
        <p:nvSpPr>
          <p:cNvPr id="10246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602D0828-D386-4025-96D6-408AA87AA9A4}" type="slidenum">
              <a:rPr lang="hu-HU" smtClean="0">
                <a:latin typeface="Arial" charset="0"/>
              </a:rPr>
              <a:pPr eaLnBrk="1" hangingPunct="1"/>
              <a:t>12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VISSZAFORDULÓ KÜLÖNBÖZETEK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Számvitelben elszámolt és adózásban is érvényesített ráfordítások/bevételek, de nem ugyanabban az időszakban, tipikus esetei: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Értékcsökkenés</a:t>
            </a:r>
          </a:p>
          <a:p>
            <a:pPr lvl="3">
              <a:defRPr/>
            </a:pPr>
            <a:r>
              <a:rPr lang="hu-HU" sz="1800" dirty="0"/>
              <a:t>Számviteli </a:t>
            </a:r>
            <a:r>
              <a:rPr lang="hu-HU" sz="1800" dirty="0" err="1" smtClean="0"/>
              <a:t>écs</a:t>
            </a:r>
            <a:r>
              <a:rPr lang="hu-HU" sz="1800" dirty="0"/>
              <a:t> </a:t>
            </a:r>
            <a:r>
              <a:rPr lang="hu-HU" sz="1800" dirty="0" smtClean="0"/>
              <a:t>(AA+)</a:t>
            </a:r>
            <a:endParaRPr lang="hu-HU" sz="1800" dirty="0"/>
          </a:p>
          <a:p>
            <a:pPr lvl="3">
              <a:defRPr/>
            </a:pPr>
            <a:r>
              <a:rPr lang="hu-HU" sz="1800" dirty="0" err="1" smtClean="0"/>
              <a:t>Adótv</a:t>
            </a:r>
            <a:r>
              <a:rPr lang="hu-HU" sz="1800" dirty="0"/>
              <a:t>. szerinti </a:t>
            </a:r>
            <a:r>
              <a:rPr lang="hu-HU" sz="1800" dirty="0" err="1" smtClean="0"/>
              <a:t>écs</a:t>
            </a:r>
            <a:r>
              <a:rPr lang="hu-HU" sz="1800" dirty="0" smtClean="0"/>
              <a:t> (AA-)</a:t>
            </a:r>
            <a:endParaRPr lang="hu-HU" dirty="0" smtClean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követelések értékvesztése (AA+), visszaírása (AA-)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céltartalék képzés (AA+), felhasználás (AA-)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És a negatív adóalap továbbvitele (a későbbi évek pozitív adóalapjával szemben)</a:t>
            </a:r>
          </a:p>
        </p:txBody>
      </p:sp>
      <p:sp>
        <p:nvSpPr>
          <p:cNvPr id="11270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EB0D0B4-31F4-47AC-9E7E-2AB19D9C41E5}" type="slidenum">
              <a:rPr lang="hu-HU" smtClean="0">
                <a:latin typeface="Arial" charset="0"/>
              </a:rPr>
              <a:pPr eaLnBrk="1" hangingPunct="1"/>
              <a:t>13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HALASZTOTT ADÓ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84314"/>
            <a:ext cx="10972800" cy="5184775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MEGNYILVÁNULÁSA: az adókötelezettség (az adózási szabályok szerint meghatározott adókötelezettség) és az adóráfordítás (a számviteli eredmény szerint indokolt adókötelezettség) rövid távú eltérései hosszabb távon kiegyenlítődnek (visszafordulnak).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Lényegében az adózás előtti eredmény és a (visszaforduló különbözetekkel korrigált) társasági adóalap különbségére jutó társasági adó</a:t>
            </a:r>
          </a:p>
        </p:txBody>
      </p:sp>
      <p:sp>
        <p:nvSpPr>
          <p:cNvPr id="12294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DC913F2-6B8B-41D1-B93E-7686605BFB79}" type="slidenum">
              <a:rPr lang="hu-HU" smtClean="0">
                <a:latin typeface="Arial" charset="0"/>
              </a:rPr>
              <a:pPr eaLnBrk="1" hangingPunct="1"/>
              <a:t>14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3392" y="692697"/>
            <a:ext cx="109728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dirty="0" smtClean="0"/>
              <a:t>HALASZTOTT ADÓ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84784"/>
            <a:ext cx="10972800" cy="5039841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FAJTÁI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3200" i="1" dirty="0" smtClean="0"/>
              <a:t>KÖVETELÉS:</a:t>
            </a:r>
            <a:r>
              <a:rPr lang="hu-HU" sz="3200" dirty="0" smtClean="0"/>
              <a:t> a számviteli eredmény által (most) nem indokolt, de az adózási szabályok alapján (most) esedékes (többlet)adófizetési kötelezettség a jövőben visszatérül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TA ALAP &gt; AEE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3200" i="1" dirty="0" smtClean="0"/>
              <a:t>TARTOZÁS:</a:t>
            </a:r>
            <a:r>
              <a:rPr lang="hu-HU" sz="3200" dirty="0" smtClean="0"/>
              <a:t> a számviteli eredmény által (most) indokolt, de az adózási szabályok alapján (most) nem esedékes adómegtakarítás a későbbiek során válik adókötelezettséggé.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TA ALAP &lt; AEE</a:t>
            </a:r>
          </a:p>
        </p:txBody>
      </p:sp>
      <p:sp>
        <p:nvSpPr>
          <p:cNvPr id="13318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76368FF7-D2B9-464E-BFDF-39C0509B8E14}" type="slidenum">
              <a:rPr lang="hu-HU" smtClean="0">
                <a:latin typeface="Arial" charset="0"/>
              </a:rPr>
              <a:pPr eaLnBrk="1" hangingPunct="1"/>
              <a:t>15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VETÍTÉSI ALAPOK</a:t>
            </a:r>
            <a:endParaRPr lang="hu-H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Nettó </a:t>
            </a:r>
            <a:r>
              <a:rPr lang="hu-HU" sz="2400" dirty="0" smtClean="0"/>
              <a:t>árbevétel</a:t>
            </a:r>
            <a:endParaRPr lang="hu-HU" sz="2400" dirty="0"/>
          </a:p>
          <a:p>
            <a:r>
              <a:rPr lang="hu-HU" sz="2400" dirty="0" smtClean="0"/>
              <a:t>Árbevétel </a:t>
            </a:r>
            <a:r>
              <a:rPr lang="hu-HU" sz="2400" dirty="0"/>
              <a:t>kiegészítve a többi </a:t>
            </a:r>
            <a:r>
              <a:rPr lang="hu-HU" sz="2400" dirty="0" smtClean="0"/>
              <a:t>bevétellel</a:t>
            </a:r>
          </a:p>
          <a:p>
            <a:r>
              <a:rPr lang="hu-HU" sz="2400" dirty="0" smtClean="0"/>
              <a:t>Saját tőke</a:t>
            </a:r>
          </a:p>
          <a:p>
            <a:r>
              <a:rPr lang="hu-HU" sz="2400" dirty="0" smtClean="0"/>
              <a:t>Jegyzett tőke</a:t>
            </a:r>
          </a:p>
          <a:p>
            <a:r>
              <a:rPr lang="hu-HU" sz="2400" dirty="0" smtClean="0"/>
              <a:t>Befektetett (működő) tőke</a:t>
            </a:r>
          </a:p>
          <a:p>
            <a:r>
              <a:rPr lang="hu-HU" sz="2400" dirty="0" smtClean="0"/>
              <a:t>Befektetett eszközök</a:t>
            </a:r>
          </a:p>
          <a:p>
            <a:r>
              <a:rPr lang="hu-HU" sz="2400" dirty="0" smtClean="0"/>
              <a:t>Összes eszköz</a:t>
            </a:r>
          </a:p>
          <a:p>
            <a:r>
              <a:rPr lang="hu-HU" sz="2400" dirty="0" smtClean="0"/>
              <a:t>Forgóeszközök</a:t>
            </a:r>
            <a:endParaRPr lang="hu-HU" sz="2400" dirty="0"/>
          </a:p>
          <a:p>
            <a:r>
              <a:rPr lang="hu-HU" sz="2400" dirty="0" smtClean="0"/>
              <a:t>Bérköltség</a:t>
            </a:r>
            <a:endParaRPr lang="hu-HU" sz="2400" dirty="0"/>
          </a:p>
          <a:p>
            <a:r>
              <a:rPr lang="hu-HU" sz="2400" dirty="0" smtClean="0"/>
              <a:t>Létszám</a:t>
            </a:r>
            <a:endParaRPr lang="hu-HU" sz="2400" dirty="0"/>
          </a:p>
          <a:p>
            <a:r>
              <a:rPr lang="hu-HU" sz="2400" dirty="0" smtClean="0"/>
              <a:t>Stb</a:t>
            </a:r>
            <a:r>
              <a:rPr lang="hu-HU" sz="2400" dirty="0"/>
              <a:t>.</a:t>
            </a:r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0ABA-F6F0-468E-A86F-ABEE1BA4A56E}" type="slidenum">
              <a:rPr lang="hu-HU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9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>FONTOSABB JÖVEDELMEZŐSÉGI MUTATÓK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2876"/>
            <a:ext cx="10972800" cy="4968875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hu-HU" dirty="0" smtClean="0"/>
              <a:t>Eredményhányad: (rész)eredmény/NÁB (a működés eredményességét vizsgáljuk, függetlenül attól, hogy mekkora volt a befektetett vagyon értéke)</a:t>
            </a:r>
            <a:endParaRPr lang="hu-HU" dirty="0"/>
          </a:p>
          <a:p>
            <a:pPr lvl="1">
              <a:lnSpc>
                <a:spcPct val="80000"/>
              </a:lnSpc>
            </a:pPr>
            <a:r>
              <a:rPr lang="hu-HU" dirty="0" smtClean="0"/>
              <a:t>ÜTE/NÁB, AEE/NÁB</a:t>
            </a:r>
            <a:r>
              <a:rPr lang="hu-HU" dirty="0"/>
              <a:t>, </a:t>
            </a:r>
            <a:endParaRPr lang="hu-HU" dirty="0" smtClean="0"/>
          </a:p>
          <a:p>
            <a:pPr lvl="1">
              <a:lnSpc>
                <a:spcPct val="80000"/>
              </a:lnSpc>
            </a:pPr>
            <a:r>
              <a:rPr lang="hu-HU" dirty="0" smtClean="0"/>
              <a:t>ROS (</a:t>
            </a:r>
            <a:r>
              <a:rPr lang="hu-HU" dirty="0" err="1" smtClean="0"/>
              <a:t>Return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Sales</a:t>
            </a:r>
            <a:r>
              <a:rPr lang="hu-HU" dirty="0" smtClean="0"/>
              <a:t>) = AE/NÁB</a:t>
            </a:r>
          </a:p>
          <a:p>
            <a:pPr lvl="1">
              <a:lnSpc>
                <a:spcPct val="80000"/>
              </a:lnSpc>
            </a:pPr>
            <a:r>
              <a:rPr lang="hu-HU" dirty="0" smtClean="0"/>
              <a:t>MSZE nem jó!  (Miért?)</a:t>
            </a:r>
            <a:endParaRPr lang="hu-HU" dirty="0"/>
          </a:p>
          <a:p>
            <a:pPr>
              <a:lnSpc>
                <a:spcPct val="80000"/>
              </a:lnSpc>
            </a:pPr>
            <a:r>
              <a:rPr lang="hu-HU" dirty="0"/>
              <a:t>Globális fedezeti hányad </a:t>
            </a:r>
          </a:p>
          <a:p>
            <a:pPr lvl="1">
              <a:lnSpc>
                <a:spcPct val="80000"/>
              </a:lnSpc>
            </a:pPr>
            <a:r>
              <a:rPr lang="hu-HU" dirty="0"/>
              <a:t>fedezeti összeg </a:t>
            </a:r>
            <a:r>
              <a:rPr lang="hu-HU" dirty="0" smtClean="0"/>
              <a:t>= NÁB – Értékesítés közvetlen költsége</a:t>
            </a:r>
          </a:p>
          <a:p>
            <a:pPr lvl="1">
              <a:lnSpc>
                <a:spcPct val="80000"/>
              </a:lnSpc>
            </a:pPr>
            <a:r>
              <a:rPr lang="hu-HU" dirty="0" smtClean="0"/>
              <a:t>Fedezeti hányad = Fedezeti összeg/NÁB</a:t>
            </a:r>
            <a:endParaRPr lang="hu-H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E3BA-FD0B-4108-A52C-93F64667C2E5}" type="slidenum">
              <a:rPr lang="hu-HU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4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6211" y="1000108"/>
            <a:ext cx="10972800" cy="650336"/>
          </a:xfrm>
        </p:spPr>
        <p:txBody>
          <a:bodyPr/>
          <a:lstStyle/>
          <a:p>
            <a:r>
              <a:rPr lang="hu-HU" sz="3600" dirty="0"/>
              <a:t>FONTOSABB JÖVEDELMEZŐSÉGI MUTATÓK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72816"/>
            <a:ext cx="10972800" cy="46089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 smtClean="0"/>
              <a:t>Megtérülési </a:t>
            </a:r>
            <a:r>
              <a:rPr lang="hu-HU" dirty="0"/>
              <a:t>ráták</a:t>
            </a:r>
          </a:p>
          <a:p>
            <a:pPr lvl="1">
              <a:lnSpc>
                <a:spcPct val="80000"/>
              </a:lnSpc>
            </a:pPr>
            <a:r>
              <a:rPr lang="hu-HU" dirty="0"/>
              <a:t>tőkearányos adózott eredmény: </a:t>
            </a: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		ROE (</a:t>
            </a:r>
            <a:r>
              <a:rPr lang="hu-HU" dirty="0" err="1" smtClean="0"/>
              <a:t>Return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Equity) </a:t>
            </a:r>
            <a:r>
              <a:rPr lang="hu-HU" dirty="0"/>
              <a:t>= AE/ST</a:t>
            </a:r>
          </a:p>
          <a:p>
            <a:pPr lvl="2">
              <a:lnSpc>
                <a:spcPct val="80000"/>
              </a:lnSpc>
            </a:pPr>
            <a:r>
              <a:rPr lang="hu-HU" sz="2800" dirty="0"/>
              <a:t>Befektetés értékelés egyik alapvető </a:t>
            </a:r>
            <a:r>
              <a:rPr lang="hu-HU" sz="2800" dirty="0" smtClean="0"/>
              <a:t>mutatója</a:t>
            </a:r>
          </a:p>
          <a:p>
            <a:pPr lvl="3">
              <a:lnSpc>
                <a:spcPct val="80000"/>
              </a:lnSpc>
            </a:pPr>
            <a:r>
              <a:rPr lang="hu-HU" dirty="0" smtClean="0"/>
              <a:t>Alternatív befektetésekkel való összehasonlításra</a:t>
            </a:r>
          </a:p>
          <a:p>
            <a:pPr lvl="1">
              <a:lnSpc>
                <a:spcPct val="80000"/>
              </a:lnSpc>
            </a:pPr>
            <a:r>
              <a:rPr lang="hu-HU" dirty="0" smtClean="0"/>
              <a:t>eszközarányos eredmény (jövedelmezőség): </a:t>
            </a:r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		ROA (</a:t>
            </a:r>
            <a:r>
              <a:rPr lang="en-US" dirty="0"/>
              <a:t>Return on </a:t>
            </a:r>
            <a:r>
              <a:rPr lang="en-US" dirty="0" smtClean="0"/>
              <a:t>Assets</a:t>
            </a:r>
            <a:r>
              <a:rPr lang="hu-HU" dirty="0" smtClean="0"/>
              <a:t>) </a:t>
            </a:r>
            <a:r>
              <a:rPr lang="hu-HU" dirty="0"/>
              <a:t>= AEE </a:t>
            </a:r>
            <a:r>
              <a:rPr lang="hu-HU" dirty="0" smtClean="0"/>
              <a:t>(vagy AE)/</a:t>
            </a:r>
            <a:r>
              <a:rPr lang="hu-HU" dirty="0"/>
              <a:t>Eszközök </a:t>
            </a:r>
            <a:r>
              <a:rPr lang="hu-HU" dirty="0" smtClean="0"/>
              <a:t>	(vagy Befektetett </a:t>
            </a:r>
            <a:r>
              <a:rPr lang="hu-HU" dirty="0"/>
              <a:t>eszközök vagy működő </a:t>
            </a:r>
            <a:r>
              <a:rPr lang="hu-HU" dirty="0" smtClean="0"/>
              <a:t>tőke)</a:t>
            </a:r>
            <a:endParaRPr lang="hu-HU" dirty="0"/>
          </a:p>
          <a:p>
            <a:pPr>
              <a:lnSpc>
                <a:spcPct val="80000"/>
              </a:lnSpc>
            </a:pPr>
            <a:r>
              <a:rPr lang="hu-HU" dirty="0"/>
              <a:t>befektetett tőke hozama: </a:t>
            </a:r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		ROIC  (</a:t>
            </a:r>
            <a:r>
              <a:rPr lang="en-US" dirty="0"/>
              <a:t>Return of </a:t>
            </a:r>
            <a:r>
              <a:rPr lang="en-US" dirty="0" err="1"/>
              <a:t>Inves</a:t>
            </a:r>
            <a:r>
              <a:rPr lang="hu-HU" dirty="0" err="1"/>
              <a:t>ted</a:t>
            </a:r>
            <a:r>
              <a:rPr lang="en-US" dirty="0"/>
              <a:t> </a:t>
            </a:r>
            <a:r>
              <a:rPr lang="en-US" dirty="0" smtClean="0"/>
              <a:t>Capital</a:t>
            </a:r>
            <a:r>
              <a:rPr lang="hu-HU" dirty="0" smtClean="0"/>
              <a:t>) = 	NOPLAT/Működő tőke</a:t>
            </a:r>
            <a:endParaRPr lang="hu-H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E3BA-FD0B-4108-A52C-93F64667C2E5}" type="slidenum">
              <a:rPr lang="hu-HU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0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61" y="857232"/>
            <a:ext cx="10972800" cy="632666"/>
          </a:xfrm>
        </p:spPr>
        <p:txBody>
          <a:bodyPr>
            <a:noAutofit/>
          </a:bodyPr>
          <a:lstStyle/>
          <a:p>
            <a:r>
              <a:rPr lang="hu-HU" sz="3600" dirty="0" smtClean="0"/>
              <a:t>FONTOSABB JÖVEDELMEZŐSÉGI MUTATÓK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571612"/>
            <a:ext cx="10972800" cy="4752988"/>
          </a:xfrm>
        </p:spPr>
        <p:txBody>
          <a:bodyPr/>
          <a:lstStyle/>
          <a:p>
            <a:r>
              <a:rPr lang="hu-HU" dirty="0" smtClean="0"/>
              <a:t>Tőkearányos korrigált adózás előtti eredmény:</a:t>
            </a:r>
          </a:p>
          <a:p>
            <a:pPr lvl="1"/>
            <a:r>
              <a:rPr lang="hu-HU" dirty="0" smtClean="0"/>
              <a:t>EBIT/ST</a:t>
            </a:r>
          </a:p>
          <a:p>
            <a:r>
              <a:rPr lang="hu-HU" dirty="0" smtClean="0"/>
              <a:t>Tőkearányos korrigált ÉCS nélküli eredmény:</a:t>
            </a:r>
          </a:p>
          <a:p>
            <a:pPr lvl="1"/>
            <a:r>
              <a:rPr lang="hu-HU" dirty="0" smtClean="0"/>
              <a:t>EBITDA/ST</a:t>
            </a:r>
          </a:p>
          <a:p>
            <a:r>
              <a:rPr lang="hu-HU" dirty="0" smtClean="0"/>
              <a:t>Egy részvényre jutó nyereség (EPS):</a:t>
            </a:r>
          </a:p>
          <a:p>
            <a:pPr lvl="1"/>
            <a:r>
              <a:rPr lang="hu-HU" dirty="0" smtClean="0"/>
              <a:t>AE/Összes részvény száma</a:t>
            </a:r>
          </a:p>
          <a:p>
            <a:r>
              <a:rPr lang="hu-HU" dirty="0" smtClean="0"/>
              <a:t>Árfolyam/nyereség arány (P/E):</a:t>
            </a:r>
          </a:p>
          <a:p>
            <a:pPr lvl="1"/>
            <a:r>
              <a:rPr lang="hu-HU" dirty="0" smtClean="0"/>
              <a:t>Részvény árfolyam/Egy részvényre jutó nyereség (EPS)</a:t>
            </a:r>
          </a:p>
          <a:p>
            <a:r>
              <a:rPr lang="hu-HU" dirty="0" smtClean="0"/>
              <a:t>Osztalékhozam:</a:t>
            </a:r>
          </a:p>
          <a:p>
            <a:pPr lvl="1"/>
            <a:r>
              <a:rPr lang="hu-HU" dirty="0" smtClean="0"/>
              <a:t>Egy részvényre jutó osztalék/Részvény árfolyama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130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Jövedelmi helyzet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eredményesség megítélésének az egyik legfontosabb mutatója a társaságok által az adott időszakban elért jövedelem</a:t>
            </a:r>
          </a:p>
          <a:p>
            <a:r>
              <a:rPr lang="hu-HU" dirty="0" smtClean="0"/>
              <a:t>Eredményelemzés célja: feltárni azokat a tényezőket, amelyek befolyásolták a gazdasági tevékenységet</a:t>
            </a:r>
          </a:p>
          <a:p>
            <a:r>
              <a:rPr lang="hu-HU" dirty="0" smtClean="0"/>
              <a:t>Eredményelemzés módszerei:</a:t>
            </a:r>
          </a:p>
          <a:p>
            <a:pPr lvl="1"/>
            <a:r>
              <a:rPr lang="hu-HU" dirty="0" smtClean="0"/>
              <a:t>Mutatószámok képzése és összehasonlítása időben és térben</a:t>
            </a:r>
          </a:p>
          <a:p>
            <a:pPr lvl="1"/>
            <a:r>
              <a:rPr lang="hu-HU" dirty="0" smtClean="0"/>
              <a:t>Fedezeti összeg elemzés</a:t>
            </a:r>
          </a:p>
          <a:p>
            <a:pPr>
              <a:buFont typeface="Wingdings" pitchFamily="2" charset="2"/>
              <a:buNone/>
            </a:pPr>
            <a:r>
              <a:rPr lang="hu-HU" dirty="0" smtClean="0"/>
              <a:t>Eredményelemzés területei:</a:t>
            </a:r>
          </a:p>
          <a:p>
            <a:r>
              <a:rPr lang="hu-HU" dirty="0" smtClean="0"/>
              <a:t>Előretekintő elemzés</a:t>
            </a:r>
          </a:p>
          <a:p>
            <a:r>
              <a:rPr lang="hu-HU" dirty="0" smtClean="0"/>
              <a:t>Tevékenység során végzett elemzés</a:t>
            </a:r>
          </a:p>
          <a:p>
            <a:r>
              <a:rPr lang="hu-HU" dirty="0" smtClean="0"/>
              <a:t>Visszatekintő elemzés</a:t>
            </a:r>
          </a:p>
          <a:p>
            <a:pPr lvl="1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9033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1963" y="764704"/>
            <a:ext cx="10834229" cy="66403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Nota Bene!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484785"/>
            <a:ext cx="10972800" cy="464137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Ne elégedjünk meg egy-egy számított mutatóval, hanem keressünk mögöttes tényezőket (tényezőkre bontás)</a:t>
            </a:r>
          </a:p>
          <a:p>
            <a:r>
              <a:rPr lang="hu-HU" dirty="0" smtClean="0"/>
              <a:t>Adott mutató alakulására milyen mögöttes tartalmak, összefüggések hatnak</a:t>
            </a:r>
          </a:p>
          <a:p>
            <a:r>
              <a:rPr lang="hu-HU" dirty="0" smtClean="0"/>
              <a:t>Például</a:t>
            </a:r>
          </a:p>
          <a:p>
            <a:pPr lvl="1"/>
            <a:r>
              <a:rPr lang="hu-HU" dirty="0"/>
              <a:t>ROA = AE/Eszközök</a:t>
            </a:r>
          </a:p>
          <a:p>
            <a:pPr lvl="1"/>
            <a:r>
              <a:rPr lang="hu-HU" dirty="0"/>
              <a:t>Ennek tényezői lehetnek</a:t>
            </a:r>
          </a:p>
          <a:p>
            <a:pPr lvl="2"/>
            <a:r>
              <a:rPr lang="hu-HU" dirty="0"/>
              <a:t>ROS *Eszközarányos árbevétel</a:t>
            </a:r>
          </a:p>
          <a:p>
            <a:pPr lvl="2"/>
            <a:r>
              <a:rPr lang="hu-HU" dirty="0"/>
              <a:t>AE/NÁB * </a:t>
            </a:r>
            <a:r>
              <a:rPr lang="hu-HU" dirty="0" err="1"/>
              <a:t>NÁB</a:t>
            </a:r>
            <a:r>
              <a:rPr lang="hu-HU" dirty="0"/>
              <a:t>/Eszközök</a:t>
            </a:r>
          </a:p>
          <a:p>
            <a:pPr lvl="1"/>
            <a:r>
              <a:rPr lang="hu-HU" dirty="0" smtClean="0"/>
              <a:t>ROE = ROA * tőkemultiplikátor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3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7435" y="548680"/>
            <a:ext cx="10574965" cy="864096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82800"/>
              </p:ext>
            </p:extLst>
          </p:nvPr>
        </p:nvGraphicFramePr>
        <p:xfrm>
          <a:off x="609600" y="1484784"/>
          <a:ext cx="10972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400" dirty="0" smtClean="0"/>
                        <a:t>2014.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400" dirty="0" smtClean="0"/>
                        <a:t>2015.</a:t>
                      </a:r>
                      <a:endParaRPr lang="hu-HU" sz="44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4400" dirty="0" smtClean="0"/>
                        <a:t>NÁB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700.000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630.000</a:t>
                      </a:r>
                      <a:endParaRPr lang="hu-HU" sz="44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4400" dirty="0" smtClean="0"/>
                        <a:t>AE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7.000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9.000</a:t>
                      </a:r>
                      <a:endParaRPr lang="hu-HU" sz="44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4400" dirty="0" smtClean="0"/>
                        <a:t>Saját tőke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72.000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75.000</a:t>
                      </a:r>
                      <a:endParaRPr lang="hu-HU" sz="44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4400" dirty="0" smtClean="0"/>
                        <a:t>Eszközök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230.000</a:t>
                      </a:r>
                      <a:endParaRPr lang="hu-H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4400" dirty="0" smtClean="0"/>
                        <a:t>180.000</a:t>
                      </a:r>
                      <a:endParaRPr lang="hu-HU" sz="44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9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ROE (2014): 9,72 %</a:t>
            </a:r>
          </a:p>
          <a:p>
            <a:r>
              <a:rPr lang="hu-HU" dirty="0" smtClean="0"/>
              <a:t>ROE (2015): 12 %</a:t>
            </a:r>
          </a:p>
          <a:p>
            <a:r>
              <a:rPr lang="hu-HU" dirty="0" smtClean="0"/>
              <a:t>ROE (2014) = 0,01*3,04348*3,1944 </a:t>
            </a:r>
            <a:r>
              <a:rPr lang="hu-HU" sz="2800" dirty="0" smtClean="0"/>
              <a:t>(7000/700000)*(</a:t>
            </a:r>
            <a:r>
              <a:rPr lang="hu-HU" sz="2800" dirty="0" err="1" smtClean="0"/>
              <a:t>700000</a:t>
            </a:r>
            <a:r>
              <a:rPr lang="hu-HU" sz="2800" dirty="0" smtClean="0"/>
              <a:t>/230000)*(</a:t>
            </a:r>
            <a:r>
              <a:rPr lang="hu-HU" sz="2800" dirty="0" err="1" smtClean="0"/>
              <a:t>230000</a:t>
            </a:r>
            <a:r>
              <a:rPr lang="hu-HU" sz="2800" dirty="0" smtClean="0"/>
              <a:t>/72000)</a:t>
            </a:r>
          </a:p>
          <a:p>
            <a:r>
              <a:rPr lang="hu-HU" sz="2800" dirty="0" smtClean="0"/>
              <a:t>ROE (2015) = 0,01428*3,5*2,4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76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Tényező hatások számszerűsítése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704603"/>
              </p:ext>
            </p:extLst>
          </p:nvPr>
        </p:nvGraphicFramePr>
        <p:xfrm>
          <a:off x="609600" y="1508343"/>
          <a:ext cx="10972800" cy="443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7221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AE/NÁB</a:t>
                      </a:r>
                    </a:p>
                    <a:p>
                      <a:pPr algn="ctr"/>
                      <a:r>
                        <a:rPr lang="hu-HU" dirty="0" smtClean="0"/>
                        <a:t>hatása</a:t>
                      </a:r>
                      <a:endParaRPr lang="hu-HU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NÁB/Eszköz</a:t>
                      </a:r>
                    </a:p>
                    <a:p>
                      <a:pPr algn="ctr"/>
                      <a:r>
                        <a:rPr lang="hu-HU" dirty="0" smtClean="0"/>
                        <a:t>hatása</a:t>
                      </a:r>
                      <a:endParaRPr lang="hu-HU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Eszköz/ST</a:t>
                      </a:r>
                    </a:p>
                    <a:p>
                      <a:pPr algn="ctr"/>
                      <a:r>
                        <a:rPr lang="hu-HU" dirty="0" smtClean="0"/>
                        <a:t>Hatása</a:t>
                      </a:r>
                      <a:endParaRPr lang="hu-HU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2015</a:t>
                      </a:r>
                      <a:endParaRPr lang="hu-HU" dirty="0"/>
                    </a:p>
                  </a:txBody>
                  <a:tcPr marL="121920" marR="121920" anchor="ctr"/>
                </a:tc>
              </a:tr>
              <a:tr h="653374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AE/NÁB</a:t>
                      </a:r>
                      <a:endParaRPr lang="hu-HU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0,01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0,01428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0,01428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0,01428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0,01428</a:t>
                      </a:r>
                      <a:endParaRPr lang="hu-HU" sz="2400" dirty="0"/>
                    </a:p>
                  </a:txBody>
                  <a:tcPr marL="121920" marR="121920" anchor="ctr"/>
                </a:tc>
              </a:tr>
              <a:tr h="653374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NÁB/Eszköz</a:t>
                      </a:r>
                      <a:endParaRPr lang="hu-HU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3,04348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3,04348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3,5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3,5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3.5</a:t>
                      </a:r>
                      <a:endParaRPr lang="hu-HU" sz="2400" dirty="0"/>
                    </a:p>
                  </a:txBody>
                  <a:tcPr marL="121920" marR="121920" anchor="ctr"/>
                </a:tc>
              </a:tr>
              <a:tr h="653374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Eszköz/ST</a:t>
                      </a:r>
                      <a:endParaRPr lang="hu-HU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3,1944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3,1944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3,1944</a:t>
                      </a:r>
                      <a:endParaRPr lang="hu-HU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2,4</a:t>
                      </a:r>
                      <a:endParaRPr lang="hu-HU" sz="2400" dirty="0"/>
                    </a:p>
                  </a:txBody>
                  <a:tcPr marL="121920" marR="121920" anchor="ctr"/>
                </a:tc>
              </a:tr>
              <a:tr h="653374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ROE</a:t>
                      </a:r>
                      <a:endParaRPr lang="hu-HU" sz="18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0,0972</a:t>
                      </a:r>
                      <a:endParaRPr lang="hu-HU" sz="24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0,1388</a:t>
                      </a:r>
                      <a:endParaRPr lang="hu-HU" sz="24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0,1597</a:t>
                      </a:r>
                      <a:endParaRPr lang="hu-HU" sz="24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0,12</a:t>
                      </a:r>
                      <a:endParaRPr lang="hu-HU" sz="24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 smtClean="0"/>
                        <a:t>0,12</a:t>
                      </a:r>
                      <a:endParaRPr lang="hu-HU" sz="2400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43"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+0,0416</a:t>
                      </a:r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343"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+0,0209</a:t>
                      </a:r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343"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-0,0397</a:t>
                      </a:r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u-HU" sz="1800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5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GAZDASÁGOSSÁGI MUTATÓK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sz="2800" dirty="0"/>
              <a:t>Rugalmasság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1 %-os erőforrás változás hány %-os változást idéz elő a hozamban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1 %-os hozamnövekedéshez hány %-os erőforrás változás szükséges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Forgási sebesség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Számítható fordulatokban (árbevétel/erőforrás)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Napokban (időszak napjai/fordulatok)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Hatékonyság, termelékenység</a:t>
            </a:r>
            <a:endParaRPr lang="hu-HU" sz="28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Erőforrás felhasználás: Hozam/Erőforrás vagy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Erőforrás igényesség: Erőforrás/Hozam</a:t>
            </a:r>
            <a:endParaRPr lang="hu-HU" sz="3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1B2A-A0C1-43A5-AECE-BA7C867B991A}" type="slidenum">
              <a:rPr lang="hu-HU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5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Hozamfogalmak</a:t>
            </a:r>
            <a:endParaRPr lang="hu-H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hlink"/>
              </a:buClr>
              <a:buFont typeface="Arial" pitchFamily="34" charset="0"/>
              <a:buChar char="•"/>
            </a:pPr>
            <a:r>
              <a:rPr lang="hu-HU" sz="2800" dirty="0" smtClean="0"/>
              <a:t>Árbevétel</a:t>
            </a:r>
          </a:p>
          <a:p>
            <a:pPr lvl="1">
              <a:buClr>
                <a:schemeClr val="hlink"/>
              </a:buClr>
              <a:buFont typeface="Arial" pitchFamily="34" charset="0"/>
              <a:buChar char="•"/>
            </a:pPr>
            <a:r>
              <a:rPr lang="hu-HU" sz="2800" dirty="0" smtClean="0"/>
              <a:t>(vállalati</a:t>
            </a:r>
            <a:r>
              <a:rPr lang="hu-HU" sz="2800" dirty="0"/>
              <a:t>) Termelési érték </a:t>
            </a:r>
            <a:r>
              <a:rPr lang="hu-HU" dirty="0"/>
              <a:t>(csak ÖK EK-ból </a:t>
            </a:r>
            <a:r>
              <a:rPr lang="hu-HU" dirty="0" smtClean="0"/>
              <a:t>számítható közvetlenül)</a:t>
            </a:r>
            <a:endParaRPr lang="hu-HU" dirty="0"/>
          </a:p>
          <a:p>
            <a:pPr lvl="3"/>
            <a:r>
              <a:rPr lang="hu-HU" sz="2400" dirty="0"/>
              <a:t>Bruttó termelési érték (BTÉ) = árbevétel – ELÁBÉ – Közvetített szolgáltatások +/- AST</a:t>
            </a:r>
          </a:p>
          <a:p>
            <a:pPr lvl="3"/>
            <a:r>
              <a:rPr lang="hu-HU" sz="2400" dirty="0"/>
              <a:t>Hozzáadott érték (HÉ) = BTÉ – Anyagjellegű költségek</a:t>
            </a:r>
          </a:p>
          <a:p>
            <a:pPr lvl="3"/>
            <a:r>
              <a:rPr lang="hu-HU" sz="2400" dirty="0"/>
              <a:t>Nettó termelési érték = HÉ – Értékcsökkenés 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D3AC-8EAF-4525-8631-FF2C6389F69D}" type="slidenum">
              <a:rPr lang="hu-HU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1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52736"/>
            <a:ext cx="10972800" cy="5271864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hu-HU" sz="2400" dirty="0"/>
              <a:t>Figyelembe vehető erőforrás kategóriák: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Termelési költség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Létszám (termelékenység)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Bérköltség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Eszközök értéke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Eszközfajta értéke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Készletek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Saját tőke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stb.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Költségszint = termelési költségek/bruttó termelési érték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Költséghányadok = </a:t>
            </a:r>
            <a:r>
              <a:rPr lang="hu-HU" sz="2400" dirty="0" err="1"/>
              <a:t>költségnemek</a:t>
            </a:r>
            <a:r>
              <a:rPr lang="hu-HU" sz="2400" dirty="0"/>
              <a:t>/bruttó termelési érték</a:t>
            </a:r>
          </a:p>
          <a:p>
            <a:pPr lvl="1">
              <a:lnSpc>
                <a:spcPct val="90000"/>
              </a:lnSpc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∑ </a:t>
            </a:r>
            <a:r>
              <a:rPr lang="hu-HU" sz="2400" dirty="0"/>
              <a:t>Költséghányadok = költségszint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397C-C815-483B-8D0B-FBC4F5762C76}" type="slidenum">
              <a:rPr lang="hu-HU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61" y="714356"/>
            <a:ext cx="10972800" cy="704104"/>
          </a:xfrm>
        </p:spPr>
        <p:txBody>
          <a:bodyPr>
            <a:noAutofit/>
          </a:bodyPr>
          <a:lstStyle/>
          <a:p>
            <a:r>
              <a:rPr lang="hu-HU" sz="4000" dirty="0" smtClean="0"/>
              <a:t>FONTOSABB HATÉKONYSÁGI MUTATÓK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428736"/>
            <a:ext cx="10972800" cy="489586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Eszközarányos árbevétel (eszközök forgási sebessége):</a:t>
            </a:r>
          </a:p>
          <a:p>
            <a:pPr lvl="1"/>
            <a:r>
              <a:rPr lang="hu-HU" dirty="0" smtClean="0"/>
              <a:t>NÁB/Összes eszköz</a:t>
            </a:r>
          </a:p>
          <a:p>
            <a:r>
              <a:rPr lang="hu-HU" dirty="0" smtClean="0"/>
              <a:t>Forgóeszköz arányos árbevétel:</a:t>
            </a:r>
          </a:p>
          <a:p>
            <a:pPr lvl="1"/>
            <a:r>
              <a:rPr lang="hu-HU" dirty="0" smtClean="0"/>
              <a:t>NÁB/Forgóeszközök</a:t>
            </a:r>
          </a:p>
          <a:p>
            <a:r>
              <a:rPr lang="hu-HU" dirty="0" smtClean="0"/>
              <a:t>Nettó forgótőke-arányos árbevétel:</a:t>
            </a:r>
          </a:p>
          <a:p>
            <a:pPr lvl="1"/>
            <a:r>
              <a:rPr lang="hu-HU" dirty="0" smtClean="0"/>
              <a:t>NÁB/Átlagos nettó forgótőke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Készletek forgási sebessége: 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értékesített készletek költségei (</a:t>
            </a:r>
            <a:r>
              <a:rPr lang="hu-HU" dirty="0" err="1" smtClean="0"/>
              <a:t>szolg</a:t>
            </a:r>
            <a:r>
              <a:rPr lang="hu-HU" dirty="0" smtClean="0"/>
              <a:t>. nincs benne!)/átlagos készletállomány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Készletek forgási sebessége napokban: 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átlagos készletállomány/(értékesített készletek költsége/360)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729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24744"/>
            <a:ext cx="10972800" cy="5199856"/>
          </a:xfrm>
        </p:spPr>
        <p:txBody>
          <a:bodyPr>
            <a:normAutofit/>
          </a:bodyPr>
          <a:lstStyle/>
          <a:p>
            <a:r>
              <a:rPr lang="hu-HU" dirty="0"/>
              <a:t>Jövedelmezőség és gazdaságosság számításánál ügyelni kell:</a:t>
            </a:r>
          </a:p>
          <a:p>
            <a:pPr lvl="1"/>
            <a:r>
              <a:rPr lang="hu-HU" dirty="0"/>
              <a:t>számláló és nevező eltérő </a:t>
            </a:r>
            <a:r>
              <a:rPr lang="hu-HU" dirty="0" smtClean="0"/>
              <a:t>időintervalluma</a:t>
            </a:r>
          </a:p>
          <a:p>
            <a:pPr lvl="2"/>
            <a:r>
              <a:rPr lang="hu-HU" dirty="0" smtClean="0"/>
              <a:t>Időponti adatok vs. Időszaki adatok</a:t>
            </a:r>
          </a:p>
          <a:p>
            <a:pPr lvl="2"/>
            <a:r>
              <a:rPr lang="hu-HU" dirty="0" smtClean="0"/>
              <a:t>Pl. ROE esetében évközben változott a jegyzett tőke?</a:t>
            </a:r>
            <a:endParaRPr lang="hu-HU" dirty="0"/>
          </a:p>
          <a:p>
            <a:pPr lvl="1"/>
            <a:r>
              <a:rPr lang="hu-HU" dirty="0"/>
              <a:t>számláló és nevező eltérő tartalma (pl. vevők és árbevétel)</a:t>
            </a:r>
          </a:p>
          <a:p>
            <a:pPr lvl="1"/>
            <a:r>
              <a:rPr lang="hu-HU" dirty="0"/>
              <a:t>számláló és nevező közötti ok-okozati összefüggés biztosítására (bizonyítására)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9071-5AB5-4BB2-89E9-9BDDF127F813}" type="slidenum">
              <a:rPr lang="hu-HU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209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EK áttekintő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Bevételek, ráfordítások változása, megoszlása</a:t>
            </a:r>
          </a:p>
          <a:p>
            <a:r>
              <a:rPr lang="hu-HU" dirty="0" smtClean="0"/>
              <a:t>Belföldi és exportárbevétel</a:t>
            </a:r>
          </a:p>
          <a:p>
            <a:r>
              <a:rPr lang="hu-HU" dirty="0" smtClean="0"/>
              <a:t>Tevékenységenkénti tagolás (KM)</a:t>
            </a:r>
          </a:p>
          <a:p>
            <a:r>
              <a:rPr lang="hu-HU" dirty="0"/>
              <a:t>Eredménykategóriák súlya az </a:t>
            </a:r>
            <a:r>
              <a:rPr lang="hu-HU" dirty="0" err="1"/>
              <a:t>AEE-n</a:t>
            </a:r>
            <a:r>
              <a:rPr lang="hu-HU" dirty="0"/>
              <a:t> belül</a:t>
            </a:r>
          </a:p>
          <a:p>
            <a:r>
              <a:rPr lang="hu-HU" dirty="0" err="1" smtClean="0"/>
              <a:t>Szinkronitás</a:t>
            </a:r>
            <a:endParaRPr lang="hu-HU" dirty="0" smtClean="0"/>
          </a:p>
          <a:p>
            <a:pPr lvl="1"/>
            <a:r>
              <a:rPr lang="hu-HU" dirty="0" smtClean="0"/>
              <a:t>NÁB és a kapcsolódó ráfordítások (együtt)változása</a:t>
            </a:r>
          </a:p>
          <a:p>
            <a:r>
              <a:rPr lang="hu-HU" dirty="0" smtClean="0"/>
              <a:t>Egyéb bevétel/ráfordítás tartalma</a:t>
            </a:r>
          </a:p>
          <a:p>
            <a:pPr lvl="1"/>
            <a:r>
              <a:rPr lang="hu-HU" dirty="0" smtClean="0"/>
              <a:t>Jövedéki adó, </a:t>
            </a:r>
            <a:r>
              <a:rPr lang="hu-HU" dirty="0" err="1" smtClean="0"/>
              <a:t>neta</a:t>
            </a:r>
            <a:r>
              <a:rPr lang="hu-HU" dirty="0" smtClean="0"/>
              <a:t> stb.</a:t>
            </a:r>
          </a:p>
          <a:p>
            <a:pPr lvl="2"/>
            <a:r>
              <a:rPr lang="hu-HU" dirty="0" smtClean="0"/>
              <a:t>Vonjuk le az árbevételből az elemzés során!</a:t>
            </a:r>
          </a:p>
          <a:p>
            <a:r>
              <a:rPr lang="hu-HU" dirty="0" smtClean="0"/>
              <a:t>Rendkívüli eredmény kezelése</a:t>
            </a:r>
          </a:p>
          <a:p>
            <a:r>
              <a:rPr lang="hu-HU" dirty="0" smtClean="0"/>
              <a:t>Kiegészítő melléklet szerepe!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34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=""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/>
            <a:r>
              <a:rPr lang="hu-HU" sz="20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2000" kern="0" dirty="0">
                <a:solidFill>
                  <a:srgbClr val="FFFFFF"/>
                </a:solidFill>
              </a:rPr>
              <a:t> KAR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LECKESOROZAT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/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2000" kern="0" dirty="0" err="1">
                <a:solidFill>
                  <a:srgbClr val="FFFFFF"/>
                </a:solidFill>
              </a:rPr>
              <a:t>elemeI</a:t>
            </a:r>
            <a:r>
              <a:rPr lang="hu-HU" sz="20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4871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JÖVEDELMEZŐSÉG ÉS GAZDASÁGOSSÁG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u="sng" dirty="0"/>
              <a:t>Jövedelmezőség:</a:t>
            </a:r>
            <a:r>
              <a:rPr lang="hu-HU" dirty="0"/>
              <a:t> a gazdálkodók működésének eredményességét fejezi ki (abszolút kategória</a:t>
            </a:r>
            <a:r>
              <a:rPr lang="hu-HU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Akkor jövedelmező, ha az eredmény &gt; 0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lényege: eredményelemzés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eredményre ható </a:t>
            </a:r>
            <a:r>
              <a:rPr lang="hu-HU" dirty="0" smtClean="0"/>
              <a:t>tényezők (bevételek, költségek)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/>
              <a:t>eredményhányadok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eredmény hatása a működésre</a:t>
            </a:r>
            <a:endParaRPr lang="hu-HU" u="sng" dirty="0"/>
          </a:p>
          <a:p>
            <a:pPr>
              <a:lnSpc>
                <a:spcPct val="90000"/>
              </a:lnSpc>
            </a:pPr>
            <a:r>
              <a:rPr lang="hu-HU" u="sng" dirty="0"/>
              <a:t>Gazdaságosság (hatékonyság, termelékenység):</a:t>
            </a:r>
            <a:r>
              <a:rPr lang="hu-HU" dirty="0"/>
              <a:t> a gazdálkodók erőforrásainak hozamtermelő képességét fejezi ki (relatív kategória</a:t>
            </a:r>
            <a:r>
              <a:rPr lang="hu-HU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Akkor hatékony, ha (???)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749E-D7DC-4ECD-A580-C48B5D05119A}" type="slidenum">
              <a:rPr lang="hu-HU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27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Jövedelmezőségi mutatók</a:t>
            </a:r>
            <a:endParaRPr lang="hu-HU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hu-HU" sz="3600" dirty="0" smtClean="0"/>
              <a:t>Általános </a:t>
            </a:r>
            <a:r>
              <a:rPr lang="hu-HU" sz="3600" dirty="0"/>
              <a:t>képlete</a:t>
            </a:r>
            <a:r>
              <a:rPr lang="hu-HU" sz="3600" dirty="0" smtClean="0"/>
              <a:t>:</a:t>
            </a:r>
          </a:p>
          <a:p>
            <a:pPr>
              <a:lnSpc>
                <a:spcPct val="90000"/>
              </a:lnSpc>
            </a:pPr>
            <a:endParaRPr lang="hu-HU" sz="3600" dirty="0" smtClean="0"/>
          </a:p>
          <a:p>
            <a:pPr>
              <a:lnSpc>
                <a:spcPct val="90000"/>
              </a:lnSpc>
            </a:pP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Eredménykategória</a:t>
            </a:r>
          </a:p>
          <a:p>
            <a:pPr lvl="1">
              <a:lnSpc>
                <a:spcPct val="90000"/>
              </a:lnSpc>
            </a:pPr>
            <a:r>
              <a:rPr lang="hu-HU" dirty="0" err="1" smtClean="0"/>
              <a:t>Eredménykimutatás</a:t>
            </a:r>
            <a:r>
              <a:rPr lang="hu-HU" dirty="0" smtClean="0"/>
              <a:t> részeredményei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Számított (rész)eredmények</a:t>
            </a:r>
          </a:p>
          <a:p>
            <a:pPr>
              <a:lnSpc>
                <a:spcPct val="90000"/>
              </a:lnSpc>
            </a:pPr>
            <a:r>
              <a:rPr lang="hu-HU" sz="3600" dirty="0" smtClean="0"/>
              <a:t>Vetítési alap</a:t>
            </a:r>
          </a:p>
          <a:p>
            <a:pPr lvl="1">
              <a:lnSpc>
                <a:spcPct val="90000"/>
              </a:lnSpc>
            </a:pPr>
            <a:r>
              <a:rPr lang="hu-HU" dirty="0" err="1" smtClean="0"/>
              <a:t>Eredménykimutatás</a:t>
            </a:r>
            <a:endParaRPr lang="hu-HU" dirty="0" smtClean="0"/>
          </a:p>
          <a:p>
            <a:pPr lvl="1">
              <a:lnSpc>
                <a:spcPct val="90000"/>
              </a:lnSpc>
            </a:pPr>
            <a:r>
              <a:rPr lang="hu-HU" dirty="0" smtClean="0"/>
              <a:t>Mérleg  </a:t>
            </a:r>
          </a:p>
          <a:p>
            <a:pPr marL="0" indent="0">
              <a:lnSpc>
                <a:spcPct val="90000"/>
              </a:lnSpc>
              <a:buNone/>
            </a:pPr>
            <a:endParaRPr lang="hu-HU" sz="2400" b="0" dirty="0" smtClean="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DEF2-7F2E-46D7-92DB-44CAC1297D14}" type="slidenum">
              <a:rPr lang="hu-HU"/>
              <a:pPr/>
              <a:t>5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44140"/>
              </p:ext>
            </p:extLst>
          </p:nvPr>
        </p:nvGraphicFramePr>
        <p:xfrm>
          <a:off x="3503712" y="2492896"/>
          <a:ext cx="4608512" cy="95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</a:tblGrid>
              <a:tr h="478852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EREDMÉNYKATEGÓRIA</a:t>
                      </a:r>
                      <a:endParaRPr lang="hu-HU" sz="2000" dirty="0"/>
                    </a:p>
                  </a:txBody>
                  <a:tcPr marL="121920" marR="121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8852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VETÍTÉSI ALAP</a:t>
                      </a:r>
                      <a:endParaRPr lang="hu-HU" sz="2000" dirty="0"/>
                    </a:p>
                  </a:txBody>
                  <a:tcPr marL="121920" marR="121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3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9403" y="908720"/>
            <a:ext cx="10972800" cy="1224136"/>
          </a:xfrm>
        </p:spPr>
        <p:txBody>
          <a:bodyPr>
            <a:normAutofit/>
          </a:bodyPr>
          <a:lstStyle/>
          <a:p>
            <a:r>
              <a:rPr lang="hu-HU" dirty="0" smtClean="0"/>
              <a:t>Eredménykategóriák: közvetlen adatok</a:t>
            </a:r>
            <a:endParaRPr lang="hu-HU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24745"/>
            <a:ext cx="10972800" cy="50014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hu-HU" sz="3600" dirty="0" smtClean="0"/>
          </a:p>
          <a:p>
            <a:pPr>
              <a:lnSpc>
                <a:spcPct val="90000"/>
              </a:lnSpc>
            </a:pPr>
            <a:r>
              <a:rPr lang="hu-HU" sz="3600" dirty="0" smtClean="0"/>
              <a:t>ÜTE</a:t>
            </a: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SZVE</a:t>
            </a: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AEE</a:t>
            </a: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AE</a:t>
            </a: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MSZE</a:t>
            </a:r>
            <a:endParaRPr lang="hu-HU" sz="3600" dirty="0"/>
          </a:p>
          <a:p>
            <a:pPr>
              <a:lnSpc>
                <a:spcPct val="90000"/>
              </a:lnSpc>
            </a:pPr>
            <a:r>
              <a:rPr lang="hu-HU" sz="3600" dirty="0" smtClean="0"/>
              <a:t>Fedezeti </a:t>
            </a:r>
            <a:r>
              <a:rPr lang="hu-HU" sz="3600" dirty="0"/>
              <a:t>összeg (bruttó </a:t>
            </a:r>
            <a:r>
              <a:rPr lang="hu-HU" sz="3600" dirty="0" smtClean="0"/>
              <a:t>eredmény)</a:t>
            </a:r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DEF2-7F2E-46D7-92DB-44CAC1297D14}" type="slidenum">
              <a:rPr lang="hu-HU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5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1343051" cy="12241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Eredménykategóriák: </a:t>
            </a:r>
            <a:br>
              <a:rPr lang="hu-HU" dirty="0" smtClean="0"/>
            </a:br>
            <a:r>
              <a:rPr lang="hu-HU" dirty="0" smtClean="0"/>
              <a:t>számított (közvetett) adatok</a:t>
            </a:r>
            <a:endParaRPr lang="hu-HU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8840"/>
            <a:ext cx="10972800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hu-HU" sz="2000" dirty="0" smtClean="0"/>
              <a:t>Fedezeti </a:t>
            </a:r>
            <a:r>
              <a:rPr lang="hu-HU" sz="2000" dirty="0"/>
              <a:t>összeg (bruttó </a:t>
            </a:r>
            <a:r>
              <a:rPr lang="hu-HU" sz="2000" dirty="0" smtClean="0"/>
              <a:t>eredmény)</a:t>
            </a:r>
          </a:p>
          <a:p>
            <a:pPr>
              <a:lnSpc>
                <a:spcPct val="90000"/>
              </a:lnSpc>
            </a:pPr>
            <a:r>
              <a:rPr lang="hu-HU" sz="2000" dirty="0" smtClean="0"/>
              <a:t>EBIT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Earning Before Interest and Tax </a:t>
            </a:r>
            <a:endParaRPr lang="en-US" sz="1600" dirty="0">
              <a:hlinkClick r:id="" action="ppaction://noaction"/>
            </a:endParaRPr>
          </a:p>
          <a:p>
            <a:pPr lvl="1">
              <a:lnSpc>
                <a:spcPct val="90000"/>
              </a:lnSpc>
            </a:pPr>
            <a:r>
              <a:rPr lang="hu-HU" sz="1600" dirty="0" smtClean="0"/>
              <a:t>Adózás </a:t>
            </a:r>
            <a:r>
              <a:rPr lang="hu-HU" sz="1600" dirty="0"/>
              <a:t>és kamatfizetés előtti </a:t>
            </a:r>
            <a:r>
              <a:rPr lang="hu-HU" sz="1600" dirty="0" smtClean="0"/>
              <a:t>eredmény</a:t>
            </a:r>
          </a:p>
          <a:p>
            <a:pPr>
              <a:lnSpc>
                <a:spcPct val="90000"/>
              </a:lnSpc>
            </a:pPr>
            <a:r>
              <a:rPr lang="hu-HU" sz="2000" dirty="0" smtClean="0"/>
              <a:t>EBITDA (EBIT+Amortizáció)</a:t>
            </a:r>
          </a:p>
          <a:p>
            <a:pPr lvl="1">
              <a:lnSpc>
                <a:spcPct val="90000"/>
              </a:lnSpc>
            </a:pPr>
            <a:r>
              <a:rPr lang="hu-HU" sz="1600" dirty="0" err="1"/>
              <a:t>earnings</a:t>
            </a:r>
            <a:r>
              <a:rPr lang="hu-HU" sz="1600" dirty="0"/>
              <a:t> </a:t>
            </a:r>
            <a:r>
              <a:rPr lang="hu-HU" sz="1600" dirty="0" err="1"/>
              <a:t>before</a:t>
            </a:r>
            <a:r>
              <a:rPr lang="hu-HU" sz="1600" dirty="0"/>
              <a:t> interest, </a:t>
            </a:r>
            <a:r>
              <a:rPr lang="hu-HU" sz="1600" dirty="0" err="1"/>
              <a:t>taxes</a:t>
            </a:r>
            <a:r>
              <a:rPr lang="hu-HU" sz="1600" dirty="0"/>
              <a:t>, </a:t>
            </a:r>
            <a:r>
              <a:rPr lang="hu-HU" sz="1600" dirty="0" err="1"/>
              <a:t>depreciation</a:t>
            </a:r>
            <a:r>
              <a:rPr lang="hu-HU" sz="1600" dirty="0"/>
              <a:t> and </a:t>
            </a:r>
            <a:r>
              <a:rPr lang="hu-HU" sz="1600" dirty="0" err="1" smtClean="0"/>
              <a:t>amortization</a:t>
            </a:r>
            <a:endParaRPr lang="hu-HU" sz="1600" dirty="0" smtClean="0"/>
          </a:p>
          <a:p>
            <a:pPr lvl="1">
              <a:lnSpc>
                <a:spcPct val="90000"/>
              </a:lnSpc>
            </a:pPr>
            <a:r>
              <a:rPr lang="hu-HU" sz="1600" dirty="0" smtClean="0"/>
              <a:t>Adózás, kamatfizetés és amortizáció előtti eredmény</a:t>
            </a:r>
          </a:p>
          <a:p>
            <a:pPr lvl="1">
              <a:lnSpc>
                <a:spcPct val="90000"/>
              </a:lnSpc>
            </a:pPr>
            <a:r>
              <a:rPr lang="hu-HU" sz="1600" dirty="0" smtClean="0"/>
              <a:t>Kiküszöböli a cégpolitika, számviteli politika hatásait</a:t>
            </a:r>
          </a:p>
          <a:p>
            <a:pPr>
              <a:lnSpc>
                <a:spcPct val="90000"/>
              </a:lnSpc>
            </a:pPr>
            <a:r>
              <a:rPr lang="hu-HU" sz="2000" dirty="0" smtClean="0"/>
              <a:t>NOPLAT (NOPAT)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Net Operating Profit less Adjusted </a:t>
            </a:r>
            <a:r>
              <a:rPr lang="en-US" sz="2000" dirty="0" smtClean="0"/>
              <a:t>Taxes</a:t>
            </a:r>
            <a:r>
              <a:rPr lang="hu-HU" sz="2000" dirty="0" smtClean="0"/>
              <a:t> (Net </a:t>
            </a:r>
            <a:r>
              <a:rPr lang="hu-HU" sz="2000" dirty="0" err="1" smtClean="0"/>
              <a:t>Operating</a:t>
            </a:r>
            <a:r>
              <a:rPr lang="hu-HU" sz="2000" dirty="0" smtClean="0"/>
              <a:t> Profit </a:t>
            </a:r>
            <a:r>
              <a:rPr lang="hu-HU" sz="2000" dirty="0" err="1" smtClean="0"/>
              <a:t>after</a:t>
            </a:r>
            <a:r>
              <a:rPr lang="hu-HU" sz="2000" dirty="0" smtClean="0"/>
              <a:t> </a:t>
            </a:r>
            <a:r>
              <a:rPr lang="hu-HU" sz="2000" dirty="0" err="1" smtClean="0"/>
              <a:t>Tax</a:t>
            </a:r>
            <a:r>
              <a:rPr lang="hu-HU" sz="2000" dirty="0" smtClean="0"/>
              <a:t>)</a:t>
            </a:r>
            <a:endParaRPr lang="hu-HU" sz="2000" dirty="0"/>
          </a:p>
          <a:p>
            <a:pPr lvl="1">
              <a:lnSpc>
                <a:spcPct val="90000"/>
              </a:lnSpc>
            </a:pPr>
            <a:r>
              <a:rPr lang="hu-HU" sz="2000" dirty="0" smtClean="0"/>
              <a:t>Lehetséges számítási módok )pl.)</a:t>
            </a:r>
          </a:p>
          <a:p>
            <a:pPr lvl="2">
              <a:lnSpc>
                <a:spcPct val="90000"/>
              </a:lnSpc>
            </a:pPr>
            <a:r>
              <a:rPr lang="hu-HU" sz="1600" dirty="0" smtClean="0"/>
              <a:t>ÜTE – fizetendő adó</a:t>
            </a:r>
          </a:p>
          <a:p>
            <a:pPr lvl="2">
              <a:lnSpc>
                <a:spcPct val="90000"/>
              </a:lnSpc>
            </a:pPr>
            <a:r>
              <a:rPr lang="hu-HU" sz="1600" dirty="0" smtClean="0"/>
              <a:t>adózott </a:t>
            </a:r>
            <a:r>
              <a:rPr lang="hu-HU" sz="1600" dirty="0"/>
              <a:t>eredmény + fizetett </a:t>
            </a:r>
            <a:r>
              <a:rPr lang="hu-HU" sz="1600" dirty="0" smtClean="0"/>
              <a:t>kamat</a:t>
            </a:r>
          </a:p>
          <a:p>
            <a:pPr lvl="2">
              <a:lnSpc>
                <a:spcPct val="90000"/>
              </a:lnSpc>
            </a:pPr>
            <a:r>
              <a:rPr lang="hu-HU" sz="1600" dirty="0" smtClean="0"/>
              <a:t>EBIT </a:t>
            </a:r>
            <a:r>
              <a:rPr lang="hu-HU" sz="1600" dirty="0"/>
              <a:t>– fizetendő </a:t>
            </a:r>
            <a:r>
              <a:rPr lang="hu-HU" sz="1600" dirty="0" smtClean="0"/>
              <a:t>adó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hu-HU" sz="2000" dirty="0" smtClean="0"/>
              <a:t>Ezeknél </a:t>
            </a:r>
            <a:r>
              <a:rPr lang="hu-HU" sz="1800" dirty="0"/>
              <a:t>s</a:t>
            </a:r>
            <a:r>
              <a:rPr lang="hu-HU" sz="1800" dirty="0" smtClean="0"/>
              <a:t>zokás </a:t>
            </a:r>
            <a:r>
              <a:rPr lang="hu-HU" sz="1800" dirty="0"/>
              <a:t>a rendkívüli eredmény hatását figyelmen kívül hagyni</a:t>
            </a:r>
            <a:r>
              <a:rPr lang="hu-HU" sz="1800" dirty="0" smtClean="0"/>
              <a:t>!</a:t>
            </a:r>
            <a:endParaRPr lang="hu-HU" sz="1800" dirty="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DEF2-7F2E-46D7-92DB-44CAC1297D14}" type="slidenum">
              <a:rPr lang="hu-HU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5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EBIT? Miért nem A(E)</a:t>
            </a:r>
            <a:r>
              <a:rPr lang="hu-HU" dirty="0" err="1" smtClean="0"/>
              <a:t>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Finanszírozási különbségek</a:t>
            </a:r>
          </a:p>
          <a:p>
            <a:pPr lvl="1"/>
            <a:r>
              <a:rPr lang="hu-HU" dirty="0" smtClean="0"/>
              <a:t>Források szerkezete és az eredmény kapcsolata</a:t>
            </a:r>
          </a:p>
          <a:p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8</a:t>
            </a:fld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1398"/>
              </p:ext>
            </p:extLst>
          </p:nvPr>
        </p:nvGraphicFramePr>
        <p:xfrm>
          <a:off x="2000448" y="3140968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Nincs kamatozó kötelezettség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Van kamatozó kötelezettség</a:t>
                      </a:r>
                      <a:endParaRPr lang="hu-HU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AEE (kamat nélkül)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Kamat 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AEE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80</a:t>
                      </a:r>
                      <a:endParaRPr lang="hu-HU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TA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AE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90</a:t>
                      </a:r>
                      <a:endParaRPr lang="hu-H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72</a:t>
                      </a:r>
                      <a:endParaRPr lang="hu-H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9" name="Egyenes összekötő nyíllal 8"/>
          <p:cNvCxnSpPr/>
          <p:nvPr/>
        </p:nvCxnSpPr>
        <p:spPr>
          <a:xfrm flipV="1">
            <a:off x="9810776" y="58578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7143757" y="58578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7143757" y="6500834"/>
            <a:ext cx="26882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8286765" y="614364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838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EBIT? Miért nem A(E)</a:t>
            </a:r>
            <a:r>
              <a:rPr lang="hu-HU" dirty="0" err="1" smtClean="0"/>
              <a:t>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Jövedelemadózás hatása</a:t>
            </a:r>
          </a:p>
          <a:p>
            <a:pPr lvl="1"/>
            <a:r>
              <a:rPr lang="hu-HU" dirty="0" smtClean="0"/>
              <a:t>Névleges adókulcs</a:t>
            </a:r>
          </a:p>
          <a:p>
            <a:pPr lvl="1"/>
            <a:r>
              <a:rPr lang="hu-HU" dirty="0" smtClean="0"/>
              <a:t>Effektív adókulcs</a:t>
            </a:r>
          </a:p>
          <a:p>
            <a:r>
              <a:rPr lang="hu-HU" dirty="0" smtClean="0"/>
              <a:t>Számviteli eredmény és Adóalap eltérése</a:t>
            </a:r>
          </a:p>
          <a:p>
            <a:r>
              <a:rPr lang="hu-HU" dirty="0" smtClean="0"/>
              <a:t>Adóalap-korrekciók</a:t>
            </a:r>
          </a:p>
          <a:p>
            <a:pPr lvl="1"/>
            <a:r>
              <a:rPr lang="hu-HU" dirty="0" smtClean="0"/>
              <a:t>Átmeneti (visszaforduló)</a:t>
            </a:r>
          </a:p>
          <a:p>
            <a:pPr lvl="1"/>
            <a:r>
              <a:rPr lang="hu-HU" dirty="0" smtClean="0"/>
              <a:t>Végleges (vissza nem forduló)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D61F-1988-43EF-A67C-43DD2A202BB5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95589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144</TotalTime>
  <Words>1289</Words>
  <Application>Microsoft Office PowerPoint</Application>
  <PresentationFormat>Egyéni</PresentationFormat>
  <Paragraphs>339</Paragraphs>
  <Slides>30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30</vt:i4>
      </vt:variant>
    </vt:vector>
  </HeadingPairs>
  <TitlesOfParts>
    <vt:vector size="33" baseType="lpstr">
      <vt:lpstr>HDOfficeLightV0</vt:lpstr>
      <vt:lpstr>Crop</vt:lpstr>
      <vt:lpstr>1_SZTE</vt:lpstr>
      <vt:lpstr>Kontrolling</vt:lpstr>
      <vt:lpstr>Jövedelmi helyzet elemzése</vt:lpstr>
      <vt:lpstr>EK áttekintő elemzése</vt:lpstr>
      <vt:lpstr>JÖVEDELMEZŐSÉG ÉS GAZDASÁGOSSÁG</vt:lpstr>
      <vt:lpstr>Jövedelmezőségi mutatók</vt:lpstr>
      <vt:lpstr>Eredménykategóriák: közvetlen adatok</vt:lpstr>
      <vt:lpstr>Eredménykategóriák:  számított (közvetett) adatok</vt:lpstr>
      <vt:lpstr>Miért EBIT? Miért nem A(E)E?</vt:lpstr>
      <vt:lpstr>Miért EBIT? Miért nem A(E)E?</vt:lpstr>
      <vt:lpstr>AEE ÉS AE KAPCSOLATA</vt:lpstr>
      <vt:lpstr>ADÓALAP-MÓDOSÍTÓ TÉTELEK RENDSZEREZÉSE</vt:lpstr>
      <vt:lpstr>VISSZA NEM FORDULÓ KÜLÖNBÖZETEK</vt:lpstr>
      <vt:lpstr>VISSZAFORDULÓ KÜLÖNBÖZETEK</vt:lpstr>
      <vt:lpstr>HALASZTOTT ADÓ</vt:lpstr>
      <vt:lpstr>HALASZTOTT ADÓ</vt:lpstr>
      <vt:lpstr>VETÍTÉSI ALAPOK</vt:lpstr>
      <vt:lpstr>FONTOSABB JÖVEDELMEZŐSÉGI MUTATÓK</vt:lpstr>
      <vt:lpstr>FONTOSABB JÖVEDELMEZŐSÉGI MUTATÓK</vt:lpstr>
      <vt:lpstr>FONTOSABB JÖVEDELMEZŐSÉGI MUTATÓK</vt:lpstr>
      <vt:lpstr>Nota Bene!</vt:lpstr>
      <vt:lpstr>Példa</vt:lpstr>
      <vt:lpstr>Megoldás</vt:lpstr>
      <vt:lpstr>Tényező hatások számszerűsítése</vt:lpstr>
      <vt:lpstr>GAZDASÁGOSSÁGI MUTATÓK</vt:lpstr>
      <vt:lpstr>Hozamfogalmak</vt:lpstr>
      <vt:lpstr>PowerPoint bemutató</vt:lpstr>
      <vt:lpstr>FONTOSABB HATÉKONYSÁGI MUTATÓK</vt:lpstr>
      <vt:lpstr>PowerPoint bemutató</vt:lpstr>
      <vt:lpstr>Köszönjük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Lippai-Makra Edit</dc:creator>
  <cp:lastModifiedBy>Lippai-Makra Edit</cp:lastModifiedBy>
  <cp:revision>87</cp:revision>
  <dcterms:created xsi:type="dcterms:W3CDTF">2017-09-22T07:29:42Z</dcterms:created>
  <dcterms:modified xsi:type="dcterms:W3CDTF">2018-09-05T20:23:35Z</dcterms:modified>
</cp:coreProperties>
</file>