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48" r:id="rId2"/>
    <p:sldMasterId id="2147483860" r:id="rId3"/>
  </p:sldMasterIdLst>
  <p:notesMasterIdLst>
    <p:notesMasterId r:id="rId22"/>
  </p:notesMasterIdLst>
  <p:sldIdLst>
    <p:sldId id="256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25" r:id="rId20"/>
    <p:sldId id="292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139" autoAdjust="0"/>
  </p:normalViewPr>
  <p:slideViewPr>
    <p:cSldViewPr snapToGrid="0">
      <p:cViewPr>
        <p:scale>
          <a:sx n="70" d="100"/>
          <a:sy n="70" d="100"/>
        </p:scale>
        <p:origin x="-7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7260-3764-41B0-BD93-E15E525B1DE7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8485-6626-42A5-8BB7-92F4B85297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46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táblázat adatai alapján megállapítható, hogy az eszköz- és forrásszerkezetben az előző évhez képest kisebb változások következtek be.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 eszközökön belül továbbra is 70 % feletti a befektetett eszközök, illetve azon belül a tárgyi eszközök aránya. Ennek belső szerkezete viszont fontos változásokra utal. A közel 25 M Ft-os beruházás a tárgyi eszközök jelentős aránynövekedését idézte elő, ami a vállalkozás jövője szempontjából feltétlenül kedvezően értékelhető.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forgóeszközök belső arányai alig változtak. Mindemellett kiemelendő a pénzeszközök jelentős aránynövekedése, amely még jelentősebbnek tűnik, ha az abszolút adatokat vizsgáljuk. Azok az előzőévhez képest 75 %-os növekedést mutatnak.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követelések viszonylag alacsony (0,9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%pontos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aránynövekedése mögött kedvezőtlen tendenciák előjele lehet a vevőállomány 90 %-os emelkedése. Ez mindenképpen részletes vizsgálatot igényel.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források belső összetételének leglényegesebb változása, hogy a saját tőke és a kötelezettségek között – utóbbiak javára – mintegy 7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%pontos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arányeltolódás következett be. Bár ez nem veszélyezteti a vállalkozás tőkeellátottságának kedvező alakulását, az mindenképpen részletesebb elemzés tárgya lehet, hogy mi idézte elő a rövid lejáratú kötelezettségeken belül a szállítóállomány jelentős aránynövekedését. E vizsgálódás indokoltságát fokozza, hogy a szállítóállomány az előző évihez képest több mint 4,5-szeresére növekedett.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ST/BE</a:t>
            </a:r>
            <a:r>
              <a:rPr lang="hu-HU" baseline="0" dirty="0" smtClean="0"/>
              <a:t> </a:t>
            </a:r>
            <a:r>
              <a:rPr lang="hu-HU" dirty="0" smtClean="0"/>
              <a:t>mutató lényegében változatlan maradt, és azt jelzi, hogy a </a:t>
            </a:r>
            <a:r>
              <a:rPr lang="hu-HU" dirty="0" err="1" smtClean="0"/>
              <a:t>vállakozás</a:t>
            </a:r>
            <a:r>
              <a:rPr lang="hu-HU" dirty="0" smtClean="0"/>
              <a:t> saját forrásai mindkét évben kellő mértékű finanszírozási forrást jelentettek</a:t>
            </a:r>
            <a:r>
              <a:rPr lang="hu-HU" baseline="0" dirty="0" smtClean="0"/>
              <a:t> a befektetett (tartósan lekötött) eszközeire, így a tartós források másik eleme – a HLK – figyelembevétele nélkül is biztosított a tartós eszközlekötés tartós forrással történő finanszírozása.</a:t>
            </a:r>
          </a:p>
          <a:p>
            <a:r>
              <a:rPr lang="hu-HU" baseline="0" dirty="0" smtClean="0"/>
              <a:t>Mind a vagyoni, mind a pénzügyi helyzet alakulása elemzésének gyakran használt mutatószáma az ún. nettó forgótőke.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mutatók jelzik, hogy a vállalkozás</a:t>
            </a:r>
            <a:r>
              <a:rPr lang="hu-HU" baseline="0" dirty="0" smtClean="0"/>
              <a:t> tartós forrásain belül elhanyagolható az idegen források aránya, amely arány a beruházási hitelek részbeni visszafizetésével a tárgyévre még tovább csökkent. </a:t>
            </a:r>
          </a:p>
          <a:p>
            <a:r>
              <a:rPr lang="hu-HU" baseline="0" dirty="0" smtClean="0"/>
              <a:t>A saját tőke aránya is kiszámítható, ez az előző viszonyszám komplementere, értéke egyszerű kivonással képezhető.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 mutatók is a tartós források egyes elemeinek (saját tőke, HLK) viszonyát jelzik, és az adott vállalkozás esetében nagyságrendjük szinte már értelmezhetetlen. Összességében azt mondhatjuk, hogy a saját tőke sokszorosan fedezi a hosszú lejáratú kötelezettségek összegét.</a:t>
            </a:r>
          </a:p>
          <a:p>
            <a:r>
              <a:rPr lang="hu-HU" dirty="0" smtClean="0"/>
              <a:t>Ad. </a:t>
            </a:r>
            <a:r>
              <a:rPr lang="hu-HU" dirty="0" err="1" smtClean="0"/>
              <a:t>Szolg</a:t>
            </a:r>
            <a:r>
              <a:rPr lang="hu-HU" dirty="0" smtClean="0"/>
              <a:t>. Fedezete: mindkét mutató azt jelzi, hogy a képződő források teljes biztonsággal</a:t>
            </a:r>
            <a:r>
              <a:rPr lang="hu-HU" baseline="0" dirty="0" smtClean="0"/>
              <a:t> fedezik a vállalkozás esedékes törlesztési kötelezettségeinek összegét.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likviditási ráta változása jelzi, hogy a vállalkozás likviditási pozíciója a rövid lejáratú kötelezettségek jelentős növekedése miatt romlott (a forgóeszközök állománynövekedésének üteme nem követte a rövid lejáratú kötelezettségek</a:t>
            </a:r>
            <a:r>
              <a:rPr lang="hu-HU" baseline="0" dirty="0" smtClean="0"/>
              <a:t> növekedési ütemét), így a mutató értéke a még elfogadható érték közelébe került.</a:t>
            </a:r>
          </a:p>
          <a:p>
            <a:r>
              <a:rPr lang="hu-HU" baseline="0" dirty="0" smtClean="0"/>
              <a:t>A gyorsráta mutatója ugyan csökkent az előző évihez képest, azonban értéke még mindig meghaladja az általánosan elvárt szintet.</a:t>
            </a:r>
          </a:p>
          <a:p>
            <a:r>
              <a:rPr lang="hu-HU" baseline="0" dirty="0" smtClean="0"/>
              <a:t>A pénzeszköz likviditás mutató viszonylag magas értéke likviditási szempontból ugyan kedvezően ítélhető meg, azonban a túlzottan sok lekötetlen pénzeszköz a vállalkozás szempontjából hosszabb távon nem előnyös, mert jelentős nagyságú bevétel (illetve nyereség) elmaradásához, kieséséhez vezet.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mutató az adott eszközcsoport átlagos</a:t>
            </a:r>
            <a:r>
              <a:rPr lang="hu-HU" baseline="0" dirty="0" smtClean="0"/>
              <a:t> használhatóságának mértékét, fokát jelzi, ami az előző évhez képest 6 </a:t>
            </a:r>
            <a:r>
              <a:rPr lang="hu-HU" baseline="0" dirty="0" err="1" smtClean="0"/>
              <a:t>%ponttal</a:t>
            </a:r>
            <a:r>
              <a:rPr lang="hu-HU" baseline="0" dirty="0" smtClean="0"/>
              <a:t> emelkedett.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Kedvezően értékelhető, hogy a termelésbővüléssel összefüggő</a:t>
            </a:r>
            <a:r>
              <a:rPr lang="hu-HU" baseline="0" dirty="0" smtClean="0"/>
              <a:t> növekedést, a 25 %-os anyagfelhasználás növekedést a vállalkozás lényegében változatlan nagyságú készlettel oldotta meg.</a:t>
            </a:r>
          </a:p>
          <a:p>
            <a:r>
              <a:rPr lang="hu-HU" baseline="0" dirty="0" smtClean="0"/>
              <a:t>A vállalkozás áruértékesítési tevékenysége elhanyagolható mértékű, így a tárgyévi árukészlet 0 értéke nem zavarja a vállalkozás működését</a:t>
            </a:r>
          </a:p>
          <a:p>
            <a:r>
              <a:rPr lang="hu-HU" baseline="0" dirty="0" smtClean="0"/>
              <a:t>A termelés folyamatában lekötött készletek nagysága az előző évhez képest növekedett, ami a termelési volumen növekedésével részben magyarázható.</a:t>
            </a:r>
          </a:p>
          <a:p>
            <a:r>
              <a:rPr lang="hu-HU" baseline="0" dirty="0" smtClean="0"/>
              <a:t>A vállalkozás lényegében változatlan nagyságú átlagos késztermékkészlettel rendelkezik az előző évhez képest.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átlagos vevőállomány kismértékben növekvő </a:t>
            </a:r>
            <a:r>
              <a:rPr lang="hu-HU" dirty="0" err="1" smtClean="0"/>
              <a:t>kintlevőséget</a:t>
            </a:r>
            <a:r>
              <a:rPr lang="hu-HU" dirty="0" smtClean="0"/>
              <a:t> jelent, ami</a:t>
            </a:r>
            <a:r>
              <a:rPr lang="hu-HU" baseline="0" dirty="0" smtClean="0"/>
              <a:t> vélhetően még nem veszélyezteti a vállalkozás pénzügyi pozícióját.</a:t>
            </a:r>
          </a:p>
          <a:p>
            <a:r>
              <a:rPr lang="hu-HU" baseline="0" dirty="0" smtClean="0"/>
              <a:t>A szállítóállomány 4,5-szeresére emelkedett, ami jelentősen meghaladta a ráfordítások (beszerzések) növekedési ütemét. Ennek egyik kedvező oka lehet, hogy a vállalkozásnak sikerült a szállítóinál hosszabb fizetési határidőt érvényesíteni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79695-80DB-4DAE-AC04-AA0AAAF53EEB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18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0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20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649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59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20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69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46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48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22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2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19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78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69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29062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03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979406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98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7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44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648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28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9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02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925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1675815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1443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50878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104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06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49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2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9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2018.09.05.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2018.09.05.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96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SZTE GTK</a:t>
            </a:r>
          </a:p>
          <a:p>
            <a:r>
              <a:rPr lang="hu-HU" dirty="0" smtClean="0"/>
              <a:t>1. Lecke</a:t>
            </a:r>
          </a:p>
          <a:p>
            <a:r>
              <a:rPr lang="hu-HU" dirty="0" smtClean="0"/>
              <a:t>Feldolgozási idő:  30 perc 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915128" y="5649612"/>
            <a:ext cx="255693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dirty="0" smtClean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360327" y="702217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25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Készletek elemzése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egyes készletfajtákhoz meg kell találni azt a jellemzőt, amelynek alakulása leginkább befolyásolhatja a készletek állományának változását</a:t>
            </a:r>
          </a:p>
          <a:p>
            <a:pPr lvl="1"/>
            <a:r>
              <a:rPr lang="hu-HU" dirty="0" smtClean="0"/>
              <a:t>Anyagoknál az anyagköltség (anyagfelhasználás)</a:t>
            </a:r>
          </a:p>
          <a:p>
            <a:pPr lvl="1"/>
            <a:r>
              <a:rPr lang="hu-HU" dirty="0" smtClean="0"/>
              <a:t>Áruknál az ELÁBÉ és az eladott (közvetített) szolgáltatások értéke</a:t>
            </a:r>
          </a:p>
          <a:p>
            <a:pPr lvl="1"/>
            <a:r>
              <a:rPr lang="hu-HU" dirty="0" smtClean="0"/>
              <a:t>Befejezetlen termelés és FKT esetében a közvetlen termelési költség</a:t>
            </a:r>
          </a:p>
          <a:p>
            <a:pPr lvl="1"/>
            <a:r>
              <a:rPr lang="hu-HU" dirty="0" smtClean="0"/>
              <a:t>Késztermék kapcsán szintén a közvetlen termelési költség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89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Átlagos tárolási mutatók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Átlagos anyagtárolási idő = Anyagok/1 napi anyagköltség</a:t>
            </a:r>
          </a:p>
          <a:p>
            <a:r>
              <a:rPr lang="hu-HU" dirty="0" smtClean="0"/>
              <a:t>Áruk átlagos tárolási ideje = Áruk/1 napi ELÁBÉ</a:t>
            </a:r>
          </a:p>
          <a:p>
            <a:r>
              <a:rPr lang="hu-HU" dirty="0" smtClean="0"/>
              <a:t>Befejezetlen termelés átlagos futamideje = </a:t>
            </a:r>
            <a:r>
              <a:rPr lang="hu-HU" dirty="0" err="1" smtClean="0"/>
              <a:t>Beftlen</a:t>
            </a:r>
            <a:r>
              <a:rPr lang="hu-HU" dirty="0" smtClean="0"/>
              <a:t> </a:t>
            </a:r>
            <a:r>
              <a:rPr lang="hu-HU" dirty="0" err="1" smtClean="0"/>
              <a:t>term</a:t>
            </a:r>
            <a:r>
              <a:rPr lang="hu-HU" dirty="0" smtClean="0"/>
              <a:t> és FKT/1 napi közvetlen termelési költség</a:t>
            </a:r>
          </a:p>
          <a:p>
            <a:r>
              <a:rPr lang="hu-HU" dirty="0" smtClean="0"/>
              <a:t>Késztermék átlagos futamideje = Késztermékek / 1 napi közvetlen termelési költség</a:t>
            </a:r>
          </a:p>
          <a:p>
            <a:endParaRPr lang="hu-HU" dirty="0" smtClean="0"/>
          </a:p>
          <a:p>
            <a:r>
              <a:rPr lang="hu-HU" dirty="0" smtClean="0"/>
              <a:t>A készletek alakulásának elemzését célszerű lehet kiegészíteni a készletek forgási sebességének értékelésével, illetve vizsgálható még az elszámolt </a:t>
            </a:r>
            <a:r>
              <a:rPr lang="hu-HU" dirty="0" err="1" smtClean="0"/>
              <a:t>ÉV-ek</a:t>
            </a:r>
            <a:r>
              <a:rPr lang="hu-HU" dirty="0" smtClean="0"/>
              <a:t> és </a:t>
            </a:r>
            <a:r>
              <a:rPr lang="hu-HU" dirty="0" err="1" smtClean="0"/>
              <a:t>VÍ-ok</a:t>
            </a:r>
            <a:r>
              <a:rPr lang="hu-HU" dirty="0" smtClean="0"/>
              <a:t> nagyságának és arányának változása 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65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Készletek elemzése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Átlagos anyagtárolási idő = Anyagok/1 napi anyagköltség</a:t>
            </a:r>
          </a:p>
          <a:p>
            <a:r>
              <a:rPr lang="hu-HU" dirty="0" smtClean="0"/>
              <a:t>Előző évben = 20,52 nap</a:t>
            </a:r>
          </a:p>
          <a:p>
            <a:r>
              <a:rPr lang="hu-HU" dirty="0" smtClean="0"/>
              <a:t>Tárgyévben = 16,31 nap</a:t>
            </a:r>
          </a:p>
          <a:p>
            <a:endParaRPr lang="hu-HU" dirty="0" smtClean="0"/>
          </a:p>
          <a:p>
            <a:r>
              <a:rPr lang="hu-HU" dirty="0" err="1" smtClean="0"/>
              <a:t>Beftlen</a:t>
            </a:r>
            <a:r>
              <a:rPr lang="hu-HU" dirty="0" smtClean="0"/>
              <a:t> </a:t>
            </a:r>
            <a:r>
              <a:rPr lang="hu-HU" dirty="0" err="1" smtClean="0"/>
              <a:t>term</a:t>
            </a:r>
            <a:r>
              <a:rPr lang="hu-HU" dirty="0" smtClean="0"/>
              <a:t> futamideje = </a:t>
            </a:r>
            <a:r>
              <a:rPr lang="hu-HU" dirty="0" err="1" smtClean="0"/>
              <a:t>Beftlen</a:t>
            </a:r>
            <a:r>
              <a:rPr lang="hu-HU" dirty="0" smtClean="0"/>
              <a:t> </a:t>
            </a:r>
            <a:r>
              <a:rPr lang="hu-HU" dirty="0" err="1" smtClean="0"/>
              <a:t>term</a:t>
            </a:r>
            <a:r>
              <a:rPr lang="hu-HU" dirty="0" smtClean="0"/>
              <a:t>, FKT/1 napi közvetlen termelési költség</a:t>
            </a:r>
          </a:p>
          <a:p>
            <a:r>
              <a:rPr lang="hu-HU" dirty="0" smtClean="0"/>
              <a:t>Előző évben = 0,93 nap</a:t>
            </a:r>
          </a:p>
          <a:p>
            <a:r>
              <a:rPr lang="hu-HU" dirty="0" smtClean="0"/>
              <a:t>Tárgyévben = 1,64 nap</a:t>
            </a:r>
          </a:p>
          <a:p>
            <a:endParaRPr lang="hu-HU" dirty="0" smtClean="0"/>
          </a:p>
          <a:p>
            <a:r>
              <a:rPr lang="hu-HU" dirty="0" smtClean="0"/>
              <a:t>Átlagos késztermék tárolási idő = Késztermékek/1 napi közvetlen termelési költség</a:t>
            </a:r>
          </a:p>
          <a:p>
            <a:r>
              <a:rPr lang="hu-HU" dirty="0" smtClean="0"/>
              <a:t>Előző évben = 4,38 nap</a:t>
            </a:r>
          </a:p>
          <a:p>
            <a:r>
              <a:rPr lang="hu-HU" dirty="0" smtClean="0"/>
              <a:t>Tárgyévben = 4,52 nap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60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36759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Követelések (és kötelezettségek) elemzése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Vizsgálandó</a:t>
            </a:r>
          </a:p>
          <a:p>
            <a:pPr lvl="1"/>
            <a:r>
              <a:rPr lang="hu-HU" dirty="0" smtClean="0"/>
              <a:t>Hogyan alakult az egyes követelésfajták állománya és az összetétel (kiemelten kezelendő: kapcsolt vállalkozás)</a:t>
            </a:r>
          </a:p>
          <a:p>
            <a:pPr lvl="1"/>
            <a:r>
              <a:rPr lang="hu-HU" dirty="0" smtClean="0"/>
              <a:t>Kikkel szemben állnak fenn a követelések (bontás főbb adósok szerint)</a:t>
            </a:r>
          </a:p>
          <a:p>
            <a:pPr lvl="1"/>
            <a:r>
              <a:rPr lang="hu-HU" dirty="0" smtClean="0"/>
              <a:t>Hogyan érvényesül a fizetési fegyelem, milyen a fizetési határidőn túli követelések aránya</a:t>
            </a:r>
          </a:p>
          <a:p>
            <a:pPr lvl="1"/>
            <a:r>
              <a:rPr lang="hu-HU" dirty="0" smtClean="0"/>
              <a:t>Milyen részarányt képviselnek a kétes követelések, milyen az elszámolt ÉV aránya</a:t>
            </a:r>
          </a:p>
          <a:p>
            <a:pPr lvl="1"/>
            <a:r>
              <a:rPr lang="hu-HU" dirty="0" smtClean="0"/>
              <a:t>Hogyan alakult és milyen tényezők hatására az </a:t>
            </a:r>
            <a:r>
              <a:rPr lang="hu-HU" dirty="0" err="1" smtClean="0"/>
              <a:t>ÉV-ek</a:t>
            </a:r>
            <a:r>
              <a:rPr lang="hu-HU" dirty="0" smtClean="0"/>
              <a:t> VÍ</a:t>
            </a:r>
          </a:p>
          <a:p>
            <a:pPr lvl="1"/>
            <a:r>
              <a:rPr lang="hu-HU" dirty="0" smtClean="0"/>
              <a:t>Milyen összegű hitelezési veszteséget kellett elszámolni és miért?</a:t>
            </a:r>
          </a:p>
        </p:txBody>
      </p:sp>
    </p:spTree>
    <p:extLst>
      <p:ext uri="{BB962C8B-B14F-4D97-AF65-F5344CB8AC3E}">
        <p14:creationId xmlns:p14="http://schemas.microsoft.com/office/powerpoint/2010/main" val="40485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928670"/>
            <a:ext cx="10972800" cy="539593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Átlagos </a:t>
            </a:r>
            <a:r>
              <a:rPr lang="hu-HU" dirty="0" err="1" smtClean="0"/>
              <a:t>vevőfutamidő</a:t>
            </a:r>
            <a:r>
              <a:rPr lang="hu-HU" dirty="0" smtClean="0"/>
              <a:t> = (Vevők – ÁFA)/1 napi értékesítési árbevétel</a:t>
            </a:r>
          </a:p>
          <a:p>
            <a:endParaRPr lang="hu-HU" dirty="0" smtClean="0"/>
          </a:p>
          <a:p>
            <a:r>
              <a:rPr lang="hu-HU" dirty="0" smtClean="0"/>
              <a:t>Az átlagos vevő-futamidő lényeges mutató, mert az értékesítési forgalom jelentős emelkedése esetén indokolt lehet a növekedés.</a:t>
            </a:r>
          </a:p>
          <a:p>
            <a:r>
              <a:rPr lang="hu-HU" dirty="0" smtClean="0"/>
              <a:t>Az elemzés során ügyeljünk arra, hogy amennyiben a vállalkozás a fizetési határidőket megváltoztatta, akkor ennek torzító hatása érvényesül. Amennyiben az áfa kiemelése nehezen oldható meg, úgy e nélkül is számítható a mutató, torzító hatás abban az esetben jelentkezik, ha változik az eltérő áfa mértékű követelések összetétele.</a:t>
            </a:r>
          </a:p>
          <a:p>
            <a:r>
              <a:rPr lang="hu-HU" dirty="0" smtClean="0"/>
              <a:t>Megjegyezzük, hogy a fizetési határidő szokásos nagysága ágazatonként igen eltérő lehet, ezért alapvetően az azonos ágazatban tevékenykedő vállalkozások mutatóit hasonlíthatjuk össze, illetve elemzésünket az időbeli összehasonlításra korlátozzuk.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12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000108"/>
            <a:ext cx="10972800" cy="5324492"/>
          </a:xfrm>
        </p:spPr>
        <p:txBody>
          <a:bodyPr/>
          <a:lstStyle/>
          <a:p>
            <a:r>
              <a:rPr lang="hu-HU" dirty="0" smtClean="0"/>
              <a:t>Átlagos szállítói futamidő = (</a:t>
            </a:r>
            <a:r>
              <a:rPr lang="hu-HU" dirty="0" err="1" smtClean="0"/>
              <a:t>Szállítók-ÁFA</a:t>
            </a:r>
            <a:r>
              <a:rPr lang="hu-HU" dirty="0" smtClean="0"/>
              <a:t>)/1 napi anyagjellegű ráfordítás</a:t>
            </a:r>
          </a:p>
          <a:p>
            <a:endParaRPr lang="hu-HU" dirty="0" smtClean="0"/>
          </a:p>
          <a:p>
            <a:r>
              <a:rPr lang="hu-HU" dirty="0" smtClean="0"/>
              <a:t>A szállítói futamidő értékelésénél összehasonlítási alap lehet ennek előző időszaki vagy tervezett összege, de viszonyítható az átlagos vevő futamidőhöz 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5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857232"/>
            <a:ext cx="10972800" cy="5467368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Vevőkövetelések elemzése</a:t>
            </a:r>
          </a:p>
          <a:p>
            <a:r>
              <a:rPr lang="hu-HU" dirty="0" smtClean="0"/>
              <a:t>Átlagos </a:t>
            </a:r>
            <a:r>
              <a:rPr lang="hu-HU" dirty="0" err="1" smtClean="0"/>
              <a:t>vevőfutamidő</a:t>
            </a:r>
            <a:r>
              <a:rPr lang="hu-HU" dirty="0" smtClean="0"/>
              <a:t> = (Vevők – ÁFA)/1 napi értékesítés nettó árbevétele</a:t>
            </a:r>
          </a:p>
          <a:p>
            <a:r>
              <a:rPr lang="hu-HU" dirty="0" smtClean="0"/>
              <a:t>Előző évben = 3017,9/902,438 = 3,34 nap</a:t>
            </a:r>
          </a:p>
          <a:p>
            <a:r>
              <a:rPr lang="hu-HU" dirty="0" smtClean="0"/>
              <a:t>Tárgyévben = 5658,9/1365,39 = 4,14 nap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Szállítói tartozások elemzése</a:t>
            </a:r>
          </a:p>
          <a:p>
            <a:r>
              <a:rPr lang="hu-HU" dirty="0" smtClean="0"/>
              <a:t>Átlagos szállítói futamidő = (</a:t>
            </a:r>
            <a:r>
              <a:rPr lang="hu-HU" dirty="0" err="1" smtClean="0"/>
              <a:t>Szállítók-ÁFA</a:t>
            </a:r>
            <a:r>
              <a:rPr lang="hu-HU" dirty="0" smtClean="0"/>
              <a:t>)/1 napi anyagjellegű ráfordítás</a:t>
            </a:r>
          </a:p>
          <a:p>
            <a:r>
              <a:rPr lang="hu-HU" dirty="0" smtClean="0"/>
              <a:t>Előző évben = 3225,6/517,71 = 6,23 nap</a:t>
            </a:r>
          </a:p>
          <a:p>
            <a:r>
              <a:rPr lang="hu-HU" dirty="0" smtClean="0"/>
              <a:t>Tárgyévben = 14583,46/788,53 = 18,49 nap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06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6317" y="2705669"/>
            <a:ext cx="9601200" cy="1485900"/>
          </a:xfrm>
        </p:spPr>
        <p:txBody>
          <a:bodyPr/>
          <a:lstStyle/>
          <a:p>
            <a:pPr algn="ctr"/>
            <a:r>
              <a:rPr lang="hu-HU" dirty="0" smtClean="0"/>
              <a:t>Köszönjük </a:t>
            </a:r>
            <a:r>
              <a:rPr lang="hu-HU" smtClean="0"/>
              <a:t>a figyelmet!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4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xmlns="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/>
            <a:r>
              <a:rPr lang="hu-HU" sz="20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2000" kern="0" dirty="0">
                <a:solidFill>
                  <a:srgbClr val="FFFFFF"/>
                </a:solidFill>
              </a:rPr>
              <a:t> KAR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LECKESOROZAT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/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2000" kern="0" dirty="0" err="1">
                <a:solidFill>
                  <a:srgbClr val="FFFFFF"/>
                </a:solidFill>
              </a:rPr>
              <a:t>elemeI</a:t>
            </a:r>
            <a:r>
              <a:rPr lang="hu-HU" sz="20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4871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vagyoni helyzet elemzése</a:t>
            </a:r>
            <a:br>
              <a:rPr lang="hu-HU" dirty="0" smtClean="0"/>
            </a:br>
            <a:r>
              <a:rPr lang="hu-HU" dirty="0" smtClean="0"/>
              <a:t>(példák!)</a:t>
            </a:r>
            <a:endParaRPr lang="hu-HU" dirty="0"/>
          </a:p>
        </p:txBody>
      </p:sp>
      <p:pic>
        <p:nvPicPr>
          <p:cNvPr id="4" name="Tartalom helye 3" descr="kkkkk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960" y="2071678"/>
            <a:ext cx="11272064" cy="4071966"/>
          </a:xfrm>
        </p:spPr>
      </p:pic>
    </p:spTree>
    <p:extLst>
      <p:ext uri="{BB962C8B-B14F-4D97-AF65-F5344CB8AC3E}">
        <p14:creationId xmlns:p14="http://schemas.microsoft.com/office/powerpoint/2010/main" val="29113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09" y="928670"/>
            <a:ext cx="11525331" cy="92869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az egyes eszköz- és forráscsoportok belső arányainak elemzése</a:t>
            </a:r>
          </a:p>
        </p:txBody>
      </p:sp>
      <p:pic>
        <p:nvPicPr>
          <p:cNvPr id="4" name="Kép 3" descr="Screenshot 2015-10-04 17.23.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652" y="1857364"/>
            <a:ext cx="8962625" cy="4595304"/>
          </a:xfrm>
          <a:prstGeom prst="rect">
            <a:avLst/>
          </a:prstGeom>
        </p:spPr>
      </p:pic>
      <p:sp>
        <p:nvSpPr>
          <p:cNvPr id="5" name="Fánk 4"/>
          <p:cNvSpPr/>
          <p:nvPr/>
        </p:nvSpPr>
        <p:spPr>
          <a:xfrm>
            <a:off x="3333731" y="2571744"/>
            <a:ext cx="2476517" cy="42862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" name="Fánk 5"/>
          <p:cNvSpPr/>
          <p:nvPr/>
        </p:nvSpPr>
        <p:spPr>
          <a:xfrm>
            <a:off x="3333731" y="4071942"/>
            <a:ext cx="2476517" cy="42862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7" name="Fánk 6"/>
          <p:cNvSpPr/>
          <p:nvPr/>
        </p:nvSpPr>
        <p:spPr>
          <a:xfrm>
            <a:off x="3143230" y="5500702"/>
            <a:ext cx="2476517" cy="42862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8" name="Fánk 7"/>
          <p:cNvSpPr/>
          <p:nvPr/>
        </p:nvSpPr>
        <p:spPr>
          <a:xfrm>
            <a:off x="3238480" y="5000636"/>
            <a:ext cx="2476517" cy="42862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9" name="Fánk 8"/>
          <p:cNvSpPr/>
          <p:nvPr/>
        </p:nvSpPr>
        <p:spPr>
          <a:xfrm>
            <a:off x="7715262" y="2000240"/>
            <a:ext cx="2476517" cy="42862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0" name="Fánk 9"/>
          <p:cNvSpPr/>
          <p:nvPr/>
        </p:nvSpPr>
        <p:spPr>
          <a:xfrm>
            <a:off x="7715262" y="4786322"/>
            <a:ext cx="2476517" cy="42862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7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Befektetett eszközök fedezettsége = ST/BE</a:t>
            </a:r>
          </a:p>
          <a:p>
            <a:r>
              <a:rPr lang="hu-HU" dirty="0" smtClean="0"/>
              <a:t>Előző évben = 1,10</a:t>
            </a:r>
          </a:p>
          <a:p>
            <a:r>
              <a:rPr lang="hu-HU" dirty="0" smtClean="0"/>
              <a:t>Tárgyévben = 1,08</a:t>
            </a:r>
          </a:p>
          <a:p>
            <a:endParaRPr lang="hu-HU" dirty="0" smtClean="0"/>
          </a:p>
          <a:p>
            <a:r>
              <a:rPr lang="hu-HU" dirty="0" smtClean="0"/>
              <a:t>Nettó forgótőke = FE – RLK</a:t>
            </a:r>
          </a:p>
          <a:p>
            <a:r>
              <a:rPr lang="hu-HU" dirty="0" smtClean="0"/>
              <a:t>Előző évben = 16.498</a:t>
            </a:r>
          </a:p>
          <a:p>
            <a:r>
              <a:rPr lang="hu-HU" dirty="0" smtClean="0"/>
              <a:t>Tárgyévben = 14.580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86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helyzet elemzése</a:t>
            </a:r>
            <a:endParaRPr lang="hu-HU" dirty="0"/>
          </a:p>
        </p:txBody>
      </p:sp>
      <p:pic>
        <p:nvPicPr>
          <p:cNvPr id="4" name="Tartalom helye 3" descr="llojj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211" y="2285992"/>
            <a:ext cx="11133423" cy="3429024"/>
          </a:xfrm>
        </p:spPr>
      </p:pic>
      <p:sp>
        <p:nvSpPr>
          <p:cNvPr id="5" name="Szövegdoboz 4"/>
          <p:cNvSpPr txBox="1"/>
          <p:nvPr/>
        </p:nvSpPr>
        <p:spPr>
          <a:xfrm>
            <a:off x="1619218" y="1857364"/>
            <a:ext cx="9239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adósságállományra vonatkozó mutatók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523968" y="4000504"/>
            <a:ext cx="7048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Likviditási mutatók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05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61" y="1000108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vállalkozás pénzügyi helyzetének elemzése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2428868"/>
            <a:ext cx="10972800" cy="3895732"/>
          </a:xfrm>
        </p:spPr>
        <p:txBody>
          <a:bodyPr/>
          <a:lstStyle/>
          <a:p>
            <a:r>
              <a:rPr lang="hu-HU" dirty="0" smtClean="0"/>
              <a:t>Az adósságállomány elemzése mutatószámokkal</a:t>
            </a:r>
          </a:p>
          <a:p>
            <a:endParaRPr lang="hu-HU" dirty="0" smtClean="0"/>
          </a:p>
          <a:p>
            <a:r>
              <a:rPr lang="hu-HU" dirty="0" smtClean="0"/>
              <a:t>Adósságállomány aránya=HLK/(</a:t>
            </a:r>
            <a:r>
              <a:rPr lang="hu-HU" dirty="0" err="1" smtClean="0"/>
              <a:t>HLK</a:t>
            </a:r>
            <a:r>
              <a:rPr lang="hu-HU" dirty="0" smtClean="0"/>
              <a:t>+ST)</a:t>
            </a:r>
          </a:p>
          <a:p>
            <a:r>
              <a:rPr lang="hu-HU" dirty="0" smtClean="0"/>
              <a:t>Előző évben=1996eFt/(1996+135961) = 1,45 %</a:t>
            </a:r>
          </a:p>
          <a:p>
            <a:r>
              <a:rPr lang="hu-HU" dirty="0" smtClean="0"/>
              <a:t>Tárgyévben=1023/(</a:t>
            </a:r>
            <a:r>
              <a:rPr lang="hu-HU" dirty="0" err="1" smtClean="0"/>
              <a:t>1023</a:t>
            </a:r>
            <a:r>
              <a:rPr lang="hu-HU" dirty="0" smtClean="0"/>
              <a:t>+157263) = 0,65 %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99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142984"/>
            <a:ext cx="10972800" cy="5181616"/>
          </a:xfrm>
        </p:spPr>
        <p:txBody>
          <a:bodyPr/>
          <a:lstStyle/>
          <a:p>
            <a:r>
              <a:rPr lang="hu-HU" dirty="0" smtClean="0"/>
              <a:t>Adósságállomány fedezettsége = ST/HLK</a:t>
            </a:r>
          </a:p>
          <a:p>
            <a:r>
              <a:rPr lang="hu-HU" dirty="0" smtClean="0"/>
              <a:t>Előző évben=135961/1996=68,12</a:t>
            </a:r>
          </a:p>
          <a:p>
            <a:r>
              <a:rPr lang="hu-HU" dirty="0" smtClean="0"/>
              <a:t>Tárgyévben=157263/1023=153,73</a:t>
            </a:r>
          </a:p>
          <a:p>
            <a:endParaRPr lang="hu-HU" dirty="0" smtClean="0"/>
          </a:p>
          <a:p>
            <a:r>
              <a:rPr lang="hu-HU" dirty="0" smtClean="0"/>
              <a:t>Adósságszolgálat fedezete = (AE + ÉCS leírás)/HLK esedékes </a:t>
            </a:r>
            <a:r>
              <a:rPr lang="hu-HU" dirty="0" err="1" smtClean="0"/>
              <a:t>törlesztőrészlete</a:t>
            </a:r>
            <a:endParaRPr lang="hu-HU" dirty="0" smtClean="0"/>
          </a:p>
          <a:p>
            <a:r>
              <a:rPr lang="hu-HU" dirty="0" smtClean="0"/>
              <a:t>Előző évben = (7592+9985)/973 = 18,06</a:t>
            </a:r>
          </a:p>
          <a:p>
            <a:r>
              <a:rPr lang="hu-HU" dirty="0" smtClean="0"/>
              <a:t>Tárgyévben = (23302 + 12918)/523 = 69,25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80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Likviditási mutatók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Likviditási ráta = FE/RLK</a:t>
            </a:r>
          </a:p>
          <a:p>
            <a:r>
              <a:rPr lang="hu-HU" dirty="0" smtClean="0"/>
              <a:t>Előző évben = 40073/23575 = 1,7</a:t>
            </a:r>
          </a:p>
          <a:p>
            <a:r>
              <a:rPr lang="hu-HU" dirty="0" smtClean="0"/>
              <a:t>Tárgyévben = 59114/44534 = 1,33</a:t>
            </a:r>
          </a:p>
          <a:p>
            <a:endParaRPr lang="hu-HU" dirty="0" smtClean="0"/>
          </a:p>
          <a:p>
            <a:r>
              <a:rPr lang="hu-HU" dirty="0" smtClean="0"/>
              <a:t>Likviditási gyorsráta = (</a:t>
            </a:r>
            <a:r>
              <a:rPr lang="hu-HU" dirty="0" err="1" smtClean="0"/>
              <a:t>FE-Készletek</a:t>
            </a:r>
            <a:r>
              <a:rPr lang="hu-HU" dirty="0" smtClean="0"/>
              <a:t>)/RLK</a:t>
            </a:r>
          </a:p>
          <a:p>
            <a:r>
              <a:rPr lang="hu-HU" dirty="0" smtClean="0"/>
              <a:t>Előző évben = (40073-12747)/23575 = 1,16</a:t>
            </a:r>
          </a:p>
          <a:p>
            <a:r>
              <a:rPr lang="hu-HU" dirty="0" smtClean="0"/>
              <a:t>Tárgyévben = (59114-15209)/44534 = 0,99</a:t>
            </a:r>
          </a:p>
          <a:p>
            <a:endParaRPr lang="hu-HU" dirty="0" smtClean="0"/>
          </a:p>
          <a:p>
            <a:r>
              <a:rPr lang="hu-HU" dirty="0" smtClean="0"/>
              <a:t>Pénzeszköz likviditás = Pénzeszközök/RLK</a:t>
            </a:r>
          </a:p>
          <a:p>
            <a:r>
              <a:rPr lang="hu-HU" dirty="0" smtClean="0"/>
              <a:t>Előző évben = 17191/23575 = 0,73</a:t>
            </a:r>
          </a:p>
          <a:p>
            <a:r>
              <a:rPr lang="hu-HU" dirty="0" smtClean="0"/>
              <a:t>Tárgyévben = 30141/44534 = 0,68</a:t>
            </a:r>
          </a:p>
        </p:txBody>
      </p:sp>
    </p:spTree>
    <p:extLst>
      <p:ext uri="{BB962C8B-B14F-4D97-AF65-F5344CB8AC3E}">
        <p14:creationId xmlns:p14="http://schemas.microsoft.com/office/powerpoint/2010/main" val="37746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egyes mérlegtételek részletes elemzése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Tárgyi eszközök:</a:t>
            </a:r>
          </a:p>
          <a:p>
            <a:endParaRPr lang="hu-HU" dirty="0" smtClean="0"/>
          </a:p>
          <a:p>
            <a:r>
              <a:rPr lang="hu-HU" dirty="0" smtClean="0"/>
              <a:t>Tárgyi eszközök használhatósági foka = TE Nettó/TE Bruttó</a:t>
            </a:r>
          </a:p>
          <a:p>
            <a:r>
              <a:rPr lang="hu-HU" dirty="0" smtClean="0"/>
              <a:t>Előző évben: 51,46 %</a:t>
            </a:r>
          </a:p>
          <a:p>
            <a:r>
              <a:rPr lang="hu-HU" dirty="0" smtClean="0"/>
              <a:t>Tárgyévben: 57,97 %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3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2. egyéni séma">
      <a:dk1>
        <a:sysClr val="windowText" lastClr="000000"/>
      </a:dk1>
      <a:lt1>
        <a:sysClr val="window" lastClr="FFFFFF"/>
      </a:lt1>
      <a:dk2>
        <a:srgbClr val="1D9AA1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146</TotalTime>
  <Words>1357</Words>
  <Application>Microsoft Office PowerPoint</Application>
  <PresentationFormat>Egyéni</PresentationFormat>
  <Paragraphs>138</Paragraphs>
  <Slides>18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18</vt:i4>
      </vt:variant>
    </vt:vector>
  </HeadingPairs>
  <TitlesOfParts>
    <vt:vector size="21" baseType="lpstr">
      <vt:lpstr>HDOfficeLightV0</vt:lpstr>
      <vt:lpstr>Crop</vt:lpstr>
      <vt:lpstr>1_SZTE</vt:lpstr>
      <vt:lpstr>Kontrolling</vt:lpstr>
      <vt:lpstr>A vagyoni helyzet elemzése (példák!)</vt:lpstr>
      <vt:lpstr>PowerPoint bemutató</vt:lpstr>
      <vt:lpstr>PowerPoint bemutató</vt:lpstr>
      <vt:lpstr>Pénzügyi helyzet elemzése</vt:lpstr>
      <vt:lpstr>A vállalkozás pénzügyi helyzetének elemzése</vt:lpstr>
      <vt:lpstr>PowerPoint bemutató</vt:lpstr>
      <vt:lpstr>Likviditási mutatók</vt:lpstr>
      <vt:lpstr>Az egyes mérlegtételek részletes elemzése</vt:lpstr>
      <vt:lpstr>Készletek elemzése</vt:lpstr>
      <vt:lpstr>Átlagos tárolási mutatók</vt:lpstr>
      <vt:lpstr>Készletek elemzése</vt:lpstr>
      <vt:lpstr>Követelések (és kötelezettségek) elemzése</vt:lpstr>
      <vt:lpstr>PowerPoint bemutató</vt:lpstr>
      <vt:lpstr>PowerPoint bemutató</vt:lpstr>
      <vt:lpstr>PowerPoint bemutató</vt:lpstr>
      <vt:lpstr>Köszönjük a figyelmet!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Kontrolling</dc:title>
  <dc:creator>Lippai-Makra Edit</dc:creator>
  <cp:lastModifiedBy>Lippai-Makra Edit</cp:lastModifiedBy>
  <cp:revision>87</cp:revision>
  <dcterms:created xsi:type="dcterms:W3CDTF">2017-09-22T07:29:42Z</dcterms:created>
  <dcterms:modified xsi:type="dcterms:W3CDTF">2018-09-05T20:20:16Z</dcterms:modified>
</cp:coreProperties>
</file>