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848" r:id="rId2"/>
    <p:sldMasterId id="2147483861" r:id="rId3"/>
  </p:sldMasterIdLst>
  <p:notesMasterIdLst>
    <p:notesMasterId r:id="rId24"/>
  </p:notesMasterIdLst>
  <p:sldIdLst>
    <p:sldId id="360" r:id="rId4"/>
    <p:sldId id="272" r:id="rId5"/>
    <p:sldId id="278" r:id="rId6"/>
    <p:sldId id="361" r:id="rId7"/>
    <p:sldId id="362" r:id="rId8"/>
    <p:sldId id="374" r:id="rId9"/>
    <p:sldId id="370" r:id="rId10"/>
    <p:sldId id="363" r:id="rId11"/>
    <p:sldId id="364" r:id="rId12"/>
    <p:sldId id="366" r:id="rId13"/>
    <p:sldId id="365" r:id="rId14"/>
    <p:sldId id="369" r:id="rId15"/>
    <p:sldId id="367" r:id="rId16"/>
    <p:sldId id="268" r:id="rId17"/>
    <p:sldId id="269" r:id="rId18"/>
    <p:sldId id="371" r:id="rId19"/>
    <p:sldId id="372" r:id="rId20"/>
    <p:sldId id="373" r:id="rId21"/>
    <p:sldId id="376" r:id="rId22"/>
    <p:sldId id="377" r:id="rId2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Világos stílus 2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Világos stílus 3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Közepesen sötét stílus 1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B1032C-EA38-4F05-BA0D-38AFFFC7BED3}" styleName="Világos stílus 3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Világos stílus 3 – 4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Közepesen sötét stílus 1 – 4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824" autoAdjust="0"/>
  </p:normalViewPr>
  <p:slideViewPr>
    <p:cSldViewPr snapToGrid="0">
      <p:cViewPr varScale="1">
        <p:scale>
          <a:sx n="42" d="100"/>
          <a:sy n="42" d="100"/>
        </p:scale>
        <p:origin x="54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89D319-0708-4284-9AC6-0308431BB1C0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632A756-AB36-4628-89FB-8183A0ACF276}">
      <dgm:prSet phldrT="[Szöveg]" custT="1"/>
      <dgm:spPr/>
      <dgm:t>
        <a:bodyPr/>
        <a:lstStyle/>
        <a:p>
          <a:r>
            <a:rPr lang="hu-HU" sz="1800" dirty="0" smtClean="0"/>
            <a:t>1. Célmeghatározása</a:t>
          </a:r>
          <a:endParaRPr lang="hu-HU" sz="1800" dirty="0"/>
        </a:p>
      </dgm:t>
    </dgm:pt>
    <dgm:pt modelId="{48685444-AEF9-4352-B41B-84969941D9BC}" type="parTrans" cxnId="{46C725BC-8AC2-4B96-9AC8-084693E58647}">
      <dgm:prSet/>
      <dgm:spPr/>
      <dgm:t>
        <a:bodyPr/>
        <a:lstStyle/>
        <a:p>
          <a:endParaRPr lang="hu-HU" sz="1800"/>
        </a:p>
      </dgm:t>
    </dgm:pt>
    <dgm:pt modelId="{F5E386CF-4867-4E1E-8571-41A083BE891C}" type="sibTrans" cxnId="{46C725BC-8AC2-4B96-9AC8-084693E58647}">
      <dgm:prSet/>
      <dgm:spPr/>
      <dgm:t>
        <a:bodyPr/>
        <a:lstStyle/>
        <a:p>
          <a:endParaRPr lang="hu-HU" sz="1800"/>
        </a:p>
      </dgm:t>
    </dgm:pt>
    <dgm:pt modelId="{794EF4F8-4788-44BC-94BC-9C5FFC77B30B}">
      <dgm:prSet phldrT="[Szöveg]" custT="1"/>
      <dgm:spPr/>
      <dgm:t>
        <a:bodyPr/>
        <a:lstStyle/>
        <a:p>
          <a:r>
            <a:rPr lang="hu-HU" sz="1800" dirty="0" smtClean="0"/>
            <a:t>2. Problémafeltárás</a:t>
          </a:r>
          <a:endParaRPr lang="hu-HU" sz="1800" dirty="0"/>
        </a:p>
      </dgm:t>
    </dgm:pt>
    <dgm:pt modelId="{07C1B33F-0334-4163-AB9B-8DDBEE187380}" type="parTrans" cxnId="{98CAB253-B3B0-4983-9649-68EC30800A26}">
      <dgm:prSet/>
      <dgm:spPr/>
      <dgm:t>
        <a:bodyPr/>
        <a:lstStyle/>
        <a:p>
          <a:endParaRPr lang="hu-HU" sz="1800"/>
        </a:p>
      </dgm:t>
    </dgm:pt>
    <dgm:pt modelId="{C2AAA11A-5D6D-420E-83C9-A26CB34DE9E1}" type="sibTrans" cxnId="{98CAB253-B3B0-4983-9649-68EC30800A26}">
      <dgm:prSet/>
      <dgm:spPr/>
      <dgm:t>
        <a:bodyPr/>
        <a:lstStyle/>
        <a:p>
          <a:endParaRPr lang="hu-HU" sz="1800"/>
        </a:p>
      </dgm:t>
    </dgm:pt>
    <dgm:pt modelId="{A2BD6571-7F8D-4249-9156-42BE68470EEC}">
      <dgm:prSet phldrT="[Szöveg]" custT="1"/>
      <dgm:spPr/>
      <dgm:t>
        <a:bodyPr/>
        <a:lstStyle/>
        <a:p>
          <a:pPr algn="ctr"/>
          <a:r>
            <a:rPr lang="hu-HU" sz="1800" dirty="0" smtClean="0"/>
            <a:t>3. Cselekvési alternatívák</a:t>
          </a:r>
          <a:endParaRPr lang="hu-HU" sz="1800" dirty="0"/>
        </a:p>
      </dgm:t>
    </dgm:pt>
    <dgm:pt modelId="{B398E435-3DF2-42F6-AD62-7DC7ED23644B}" type="parTrans" cxnId="{77187BB7-5BDE-4900-88C9-02F42510B74B}">
      <dgm:prSet/>
      <dgm:spPr/>
      <dgm:t>
        <a:bodyPr/>
        <a:lstStyle/>
        <a:p>
          <a:endParaRPr lang="hu-HU" sz="1800"/>
        </a:p>
      </dgm:t>
    </dgm:pt>
    <dgm:pt modelId="{F02A0B7B-1E06-4C55-B4D9-AA1A552F985F}" type="sibTrans" cxnId="{77187BB7-5BDE-4900-88C9-02F42510B74B}">
      <dgm:prSet/>
      <dgm:spPr/>
      <dgm:t>
        <a:bodyPr/>
        <a:lstStyle/>
        <a:p>
          <a:endParaRPr lang="hu-HU" sz="1800"/>
        </a:p>
      </dgm:t>
    </dgm:pt>
    <dgm:pt modelId="{B8BEA1CF-6AE5-4E04-9856-90D020A810E9}">
      <dgm:prSet phldrT="[Szöveg]" custT="1"/>
      <dgm:spPr/>
      <dgm:t>
        <a:bodyPr/>
        <a:lstStyle/>
        <a:p>
          <a:pPr algn="ctr"/>
          <a:r>
            <a:rPr lang="hu-HU" sz="1800" dirty="0" smtClean="0"/>
            <a:t>4. Cselekvési alternatívák értékelése</a:t>
          </a:r>
          <a:endParaRPr lang="hu-HU" sz="1800" dirty="0"/>
        </a:p>
      </dgm:t>
    </dgm:pt>
    <dgm:pt modelId="{3EB3EFC8-A079-44A3-B946-5B5B4070F624}" type="parTrans" cxnId="{8BA1A570-4C44-406E-8C6D-53E43ED96E90}">
      <dgm:prSet/>
      <dgm:spPr/>
      <dgm:t>
        <a:bodyPr/>
        <a:lstStyle/>
        <a:p>
          <a:endParaRPr lang="hu-HU" sz="1800"/>
        </a:p>
      </dgm:t>
    </dgm:pt>
    <dgm:pt modelId="{FF9DFE19-7907-4C92-8513-49B021B75945}" type="sibTrans" cxnId="{8BA1A570-4C44-406E-8C6D-53E43ED96E90}">
      <dgm:prSet/>
      <dgm:spPr/>
      <dgm:t>
        <a:bodyPr/>
        <a:lstStyle/>
        <a:p>
          <a:endParaRPr lang="hu-HU" sz="1800"/>
        </a:p>
      </dgm:t>
    </dgm:pt>
    <dgm:pt modelId="{F6DF245E-3981-4662-AFEF-0E2226025F21}">
      <dgm:prSet phldrT="[Szöveg]" custT="1"/>
      <dgm:spPr/>
      <dgm:t>
        <a:bodyPr/>
        <a:lstStyle/>
        <a:p>
          <a:endParaRPr lang="hu-HU" sz="1800" dirty="0"/>
        </a:p>
      </dgm:t>
    </dgm:pt>
    <dgm:pt modelId="{FB1A48ED-E872-4B08-AA6A-7E6FBB29458E}" type="parTrans" cxnId="{4C1BAFF7-6774-4EF8-A894-5A386131525C}">
      <dgm:prSet/>
      <dgm:spPr/>
      <dgm:t>
        <a:bodyPr/>
        <a:lstStyle/>
        <a:p>
          <a:endParaRPr lang="hu-HU" sz="1800"/>
        </a:p>
      </dgm:t>
    </dgm:pt>
    <dgm:pt modelId="{C58AB140-4C9E-409E-8A9A-F5E0006A0746}" type="sibTrans" cxnId="{4C1BAFF7-6774-4EF8-A894-5A386131525C}">
      <dgm:prSet/>
      <dgm:spPr/>
      <dgm:t>
        <a:bodyPr/>
        <a:lstStyle/>
        <a:p>
          <a:endParaRPr lang="hu-HU" sz="1800"/>
        </a:p>
      </dgm:t>
    </dgm:pt>
    <dgm:pt modelId="{5F2AD734-0140-42D5-9B45-A0698BA98A6F}">
      <dgm:prSet phldrT="[Szöveg]" custT="1"/>
      <dgm:spPr/>
      <dgm:t>
        <a:bodyPr/>
        <a:lstStyle/>
        <a:p>
          <a:r>
            <a:rPr lang="hu-HU" sz="1800" dirty="0" smtClean="0"/>
            <a:t>5. Döntés</a:t>
          </a:r>
          <a:endParaRPr lang="hu-HU" sz="1800" dirty="0"/>
        </a:p>
      </dgm:t>
    </dgm:pt>
    <dgm:pt modelId="{A3955ECD-AD78-4516-A4A8-985B2E61738A}" type="parTrans" cxnId="{A7AB17BE-78D2-4450-8780-C3C787C8B0E6}">
      <dgm:prSet/>
      <dgm:spPr/>
      <dgm:t>
        <a:bodyPr/>
        <a:lstStyle/>
        <a:p>
          <a:endParaRPr lang="hu-HU"/>
        </a:p>
      </dgm:t>
    </dgm:pt>
    <dgm:pt modelId="{0722E071-C269-4CA9-B528-BDE25FD80576}" type="sibTrans" cxnId="{A7AB17BE-78D2-4450-8780-C3C787C8B0E6}">
      <dgm:prSet/>
      <dgm:spPr/>
      <dgm:t>
        <a:bodyPr/>
        <a:lstStyle/>
        <a:p>
          <a:endParaRPr lang="hu-HU"/>
        </a:p>
      </dgm:t>
    </dgm:pt>
    <dgm:pt modelId="{C56C7F56-15EC-4731-98C8-71A73841BD90}">
      <dgm:prSet phldrT="[Szöveg]" custT="1"/>
      <dgm:spPr/>
      <dgm:t>
        <a:bodyPr/>
        <a:lstStyle/>
        <a:p>
          <a:r>
            <a:rPr lang="hu-HU" sz="1800" dirty="0" smtClean="0"/>
            <a:t>6. Megvalósítás</a:t>
          </a:r>
          <a:endParaRPr lang="hu-HU" sz="1800" dirty="0"/>
        </a:p>
      </dgm:t>
    </dgm:pt>
    <dgm:pt modelId="{84BDDAE8-B08D-4E79-A694-3C2395D8116F}" type="parTrans" cxnId="{53F63640-C58B-4CF8-8BD1-2458F61E77D5}">
      <dgm:prSet/>
      <dgm:spPr/>
      <dgm:t>
        <a:bodyPr/>
        <a:lstStyle/>
        <a:p>
          <a:endParaRPr lang="hu-HU"/>
        </a:p>
      </dgm:t>
    </dgm:pt>
    <dgm:pt modelId="{9F415045-52E0-4DC3-A220-836DEAC548B9}" type="sibTrans" cxnId="{53F63640-C58B-4CF8-8BD1-2458F61E77D5}">
      <dgm:prSet/>
      <dgm:spPr/>
      <dgm:t>
        <a:bodyPr/>
        <a:lstStyle/>
        <a:p>
          <a:endParaRPr lang="hu-HU"/>
        </a:p>
      </dgm:t>
    </dgm:pt>
    <dgm:pt modelId="{7CD25F69-EB03-4178-A3F6-3729C7ADBBFB}">
      <dgm:prSet phldrT="[Szöveg]" custT="1"/>
      <dgm:spPr/>
      <dgm:t>
        <a:bodyPr/>
        <a:lstStyle/>
        <a:p>
          <a:r>
            <a:rPr lang="hu-HU" sz="1800" dirty="0" smtClean="0"/>
            <a:t>7. Terv-tény összehasonlítsa</a:t>
          </a:r>
          <a:endParaRPr lang="hu-HU" sz="1800" dirty="0"/>
        </a:p>
      </dgm:t>
    </dgm:pt>
    <dgm:pt modelId="{3BAD9900-F205-4565-8854-80F9C69A29DC}" type="parTrans" cxnId="{B54C4C4C-F5D3-4958-9D12-DA2372DAF93A}">
      <dgm:prSet/>
      <dgm:spPr/>
      <dgm:t>
        <a:bodyPr/>
        <a:lstStyle/>
        <a:p>
          <a:endParaRPr lang="hu-HU"/>
        </a:p>
      </dgm:t>
    </dgm:pt>
    <dgm:pt modelId="{903BB239-4D4C-49F9-8FE5-8E60620BCA58}" type="sibTrans" cxnId="{B54C4C4C-F5D3-4958-9D12-DA2372DAF93A}">
      <dgm:prSet/>
      <dgm:spPr/>
      <dgm:t>
        <a:bodyPr/>
        <a:lstStyle/>
        <a:p>
          <a:endParaRPr lang="hu-HU"/>
        </a:p>
      </dgm:t>
    </dgm:pt>
    <dgm:pt modelId="{3EE325C8-B9A1-44A8-AC1A-435805F161C8}" type="pres">
      <dgm:prSet presAssocID="{B789D319-0708-4284-9AC6-0308431BB1C0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hu-HU"/>
        </a:p>
      </dgm:t>
    </dgm:pt>
    <dgm:pt modelId="{F45FA9CF-564F-4B3F-BBB0-DFA730765C5B}" type="pres">
      <dgm:prSet presAssocID="{B789D319-0708-4284-9AC6-0308431BB1C0}" presName="arrowNode" presStyleLbl="node1" presStyleIdx="0" presStyleCnt="1"/>
      <dgm:spPr/>
    </dgm:pt>
    <dgm:pt modelId="{8C44A476-F3E6-4F04-9597-87DE7B3BECE9}" type="pres">
      <dgm:prSet presAssocID="{5632A756-AB36-4628-89FB-8183A0ACF276}" presName="txNode1" presStyleLbl="revTx" presStyleIdx="0" presStyleCnt="7" custScaleX="161561" custLinFactNeighborX="-23777" custLinFactNeighborY="549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63A8DEB-40E9-4C16-856B-C22B4ED2DD72}" type="pres">
      <dgm:prSet presAssocID="{794EF4F8-4788-44BC-94BC-9C5FFC77B30B}" presName="txNode2" presStyleLbl="revTx" presStyleIdx="1" presStyleCnt="7" custLinFactNeighborX="-27018" custLinFactNeighborY="-4559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156877-E831-481D-8E93-F83DE16497DC}" type="pres">
      <dgm:prSet presAssocID="{C2AAA11A-5D6D-420E-83C9-A26CB34DE9E1}" presName="dotNode2" presStyleCnt="0"/>
      <dgm:spPr/>
    </dgm:pt>
    <dgm:pt modelId="{F8D94CD7-76DF-4CCE-B3DE-AE4DD87AFD94}" type="pres">
      <dgm:prSet presAssocID="{C2AAA11A-5D6D-420E-83C9-A26CB34DE9E1}" presName="dotRepeatNode" presStyleLbl="fgShp" presStyleIdx="0" presStyleCnt="5"/>
      <dgm:spPr/>
      <dgm:t>
        <a:bodyPr/>
        <a:lstStyle/>
        <a:p>
          <a:endParaRPr lang="hu-HU"/>
        </a:p>
      </dgm:t>
    </dgm:pt>
    <dgm:pt modelId="{C3779903-8224-4D6F-9CB6-D80D667F87BC}" type="pres">
      <dgm:prSet presAssocID="{A2BD6571-7F8D-4249-9156-42BE68470EEC}" presName="txNode3" presStyleLbl="revTx" presStyleIdx="2" presStyleCnt="7" custScaleX="136482" custLinFactNeighborX="-19001" custLinFactNeighborY="71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F7FF62F-6898-49FD-ABA9-A86878B58135}" type="pres">
      <dgm:prSet presAssocID="{F02A0B7B-1E06-4C55-B4D9-AA1A552F985F}" presName="dotNode3" presStyleCnt="0"/>
      <dgm:spPr/>
    </dgm:pt>
    <dgm:pt modelId="{68FDC630-B452-49C1-96A8-EE266542A244}" type="pres">
      <dgm:prSet presAssocID="{F02A0B7B-1E06-4C55-B4D9-AA1A552F985F}" presName="dotRepeatNode" presStyleLbl="fgShp" presStyleIdx="1" presStyleCnt="5"/>
      <dgm:spPr/>
      <dgm:t>
        <a:bodyPr/>
        <a:lstStyle/>
        <a:p>
          <a:endParaRPr lang="hu-HU"/>
        </a:p>
      </dgm:t>
    </dgm:pt>
    <dgm:pt modelId="{F88B1BEA-2FF3-4EEB-9B5E-5CBFFCB066E3}" type="pres">
      <dgm:prSet presAssocID="{B8BEA1CF-6AE5-4E04-9856-90D020A810E9}" presName="txNode4" presStyleLbl="revTx" presStyleIdx="3" presStyleCnt="7" custScaleX="152910" custLinFactNeighborX="865" custLinFactNeighborY="-6409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2229C89-108E-4758-9179-DB1960D23243}" type="pres">
      <dgm:prSet presAssocID="{FF9DFE19-7907-4C92-8513-49B021B75945}" presName="dotNode4" presStyleCnt="0"/>
      <dgm:spPr/>
    </dgm:pt>
    <dgm:pt modelId="{A056B3C9-193F-46E4-B185-96F6802A8AF6}" type="pres">
      <dgm:prSet presAssocID="{FF9DFE19-7907-4C92-8513-49B021B75945}" presName="dotRepeatNode" presStyleLbl="fgShp" presStyleIdx="2" presStyleCnt="5"/>
      <dgm:spPr/>
      <dgm:t>
        <a:bodyPr/>
        <a:lstStyle/>
        <a:p>
          <a:endParaRPr lang="hu-HU"/>
        </a:p>
      </dgm:t>
    </dgm:pt>
    <dgm:pt modelId="{93FE17B3-B765-4486-A08C-EB0FE8B67C60}" type="pres">
      <dgm:prSet presAssocID="{5F2AD734-0140-42D5-9B45-A0698BA98A6F}" presName="txNode5" presStyleLbl="revTx" presStyleIdx="4" presStyleCnt="7" custScaleX="53037" custLinFactNeighborX="21500" custLinFactNeighborY="-727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3CEE7FF-3529-4F39-A70C-187D05265144}" type="pres">
      <dgm:prSet presAssocID="{0722E071-C269-4CA9-B528-BDE25FD80576}" presName="dotNode5" presStyleCnt="0"/>
      <dgm:spPr/>
    </dgm:pt>
    <dgm:pt modelId="{CC43CFEC-049A-490E-9516-654BF016FC6B}" type="pres">
      <dgm:prSet presAssocID="{0722E071-C269-4CA9-B528-BDE25FD80576}" presName="dotRepeatNode" presStyleLbl="fgShp" presStyleIdx="3" presStyleCnt="5"/>
      <dgm:spPr/>
      <dgm:t>
        <a:bodyPr/>
        <a:lstStyle/>
        <a:p>
          <a:endParaRPr lang="hu-HU"/>
        </a:p>
      </dgm:t>
    </dgm:pt>
    <dgm:pt modelId="{34457E70-8DD0-4BBA-AFB0-AE5B269B2F85}" type="pres">
      <dgm:prSet presAssocID="{C56C7F56-15EC-4731-98C8-71A73841BD90}" presName="txNode6" presStyleLbl="revTx" presStyleIdx="5" presStyleCnt="7" custScaleX="176429" custLinFactNeighborX="15136" custLinFactNeighborY="-237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9A14442-35FB-4234-989D-8CC9388EEF72}" type="pres">
      <dgm:prSet presAssocID="{9F415045-52E0-4DC3-A220-836DEAC548B9}" presName="dotNode6" presStyleCnt="0"/>
      <dgm:spPr/>
    </dgm:pt>
    <dgm:pt modelId="{0D4CF153-216B-481E-A290-C1BEDCAF35A9}" type="pres">
      <dgm:prSet presAssocID="{9F415045-52E0-4DC3-A220-836DEAC548B9}" presName="dotRepeatNode" presStyleLbl="fgShp" presStyleIdx="4" presStyleCnt="5"/>
      <dgm:spPr/>
      <dgm:t>
        <a:bodyPr/>
        <a:lstStyle/>
        <a:p>
          <a:endParaRPr lang="hu-HU"/>
        </a:p>
      </dgm:t>
    </dgm:pt>
    <dgm:pt modelId="{271E04F7-7088-4FD5-B118-3936492521D2}" type="pres">
      <dgm:prSet presAssocID="{7CD25F69-EB03-4178-A3F6-3729C7ADBBFB}" presName="txNode7" presStyleLbl="revTx" presStyleIdx="6" presStyleCnt="7" custScaleX="176429" custLinFactNeighborX="3331" custLinFactNeighborY="-177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C3966E8-405F-4628-B52A-595855EB9867}" type="presOf" srcId="{B8BEA1CF-6AE5-4E04-9856-90D020A810E9}" destId="{F88B1BEA-2FF3-4EEB-9B5E-5CBFFCB066E3}" srcOrd="0" destOrd="0" presId="urn:microsoft.com/office/officeart/2009/3/layout/DescendingProcess"/>
    <dgm:cxn modelId="{003A6437-00DC-4F83-824D-6959A4E51634}" type="presOf" srcId="{794EF4F8-4788-44BC-94BC-9C5FFC77B30B}" destId="{C63A8DEB-40E9-4C16-856B-C22B4ED2DD72}" srcOrd="0" destOrd="0" presId="urn:microsoft.com/office/officeart/2009/3/layout/DescendingProcess"/>
    <dgm:cxn modelId="{8BA1A570-4C44-406E-8C6D-53E43ED96E90}" srcId="{B789D319-0708-4284-9AC6-0308431BB1C0}" destId="{B8BEA1CF-6AE5-4E04-9856-90D020A810E9}" srcOrd="3" destOrd="0" parTransId="{3EB3EFC8-A079-44A3-B946-5B5B4070F624}" sibTransId="{FF9DFE19-7907-4C92-8513-49B021B75945}"/>
    <dgm:cxn modelId="{0E63E1FF-23A6-4F90-8B7C-E30FA5C42105}" type="presOf" srcId="{9F415045-52E0-4DC3-A220-836DEAC548B9}" destId="{0D4CF153-216B-481E-A290-C1BEDCAF35A9}" srcOrd="0" destOrd="0" presId="urn:microsoft.com/office/officeart/2009/3/layout/DescendingProcess"/>
    <dgm:cxn modelId="{52D85409-4332-442F-B6E8-E85CADB4611C}" type="presOf" srcId="{0722E071-C269-4CA9-B528-BDE25FD80576}" destId="{CC43CFEC-049A-490E-9516-654BF016FC6B}" srcOrd="0" destOrd="0" presId="urn:microsoft.com/office/officeart/2009/3/layout/DescendingProcess"/>
    <dgm:cxn modelId="{46C725BC-8AC2-4B96-9AC8-084693E58647}" srcId="{B789D319-0708-4284-9AC6-0308431BB1C0}" destId="{5632A756-AB36-4628-89FB-8183A0ACF276}" srcOrd="0" destOrd="0" parTransId="{48685444-AEF9-4352-B41B-84969941D9BC}" sibTransId="{F5E386CF-4867-4E1E-8571-41A083BE891C}"/>
    <dgm:cxn modelId="{98CAB253-B3B0-4983-9649-68EC30800A26}" srcId="{B789D319-0708-4284-9AC6-0308431BB1C0}" destId="{794EF4F8-4788-44BC-94BC-9C5FFC77B30B}" srcOrd="1" destOrd="0" parTransId="{07C1B33F-0334-4163-AB9B-8DDBEE187380}" sibTransId="{C2AAA11A-5D6D-420E-83C9-A26CB34DE9E1}"/>
    <dgm:cxn modelId="{A7AB17BE-78D2-4450-8780-C3C787C8B0E6}" srcId="{B789D319-0708-4284-9AC6-0308431BB1C0}" destId="{5F2AD734-0140-42D5-9B45-A0698BA98A6F}" srcOrd="4" destOrd="0" parTransId="{A3955ECD-AD78-4516-A4A8-985B2E61738A}" sibTransId="{0722E071-C269-4CA9-B528-BDE25FD80576}"/>
    <dgm:cxn modelId="{D348B50C-4FBF-4814-9DF1-C7AE8CA76AF7}" type="presOf" srcId="{C56C7F56-15EC-4731-98C8-71A73841BD90}" destId="{34457E70-8DD0-4BBA-AFB0-AE5B269B2F85}" srcOrd="0" destOrd="0" presId="urn:microsoft.com/office/officeart/2009/3/layout/DescendingProcess"/>
    <dgm:cxn modelId="{B453E577-5593-4E54-9CFE-AA734CE5CF15}" type="presOf" srcId="{7CD25F69-EB03-4178-A3F6-3729C7ADBBFB}" destId="{271E04F7-7088-4FD5-B118-3936492521D2}" srcOrd="0" destOrd="0" presId="urn:microsoft.com/office/officeart/2009/3/layout/DescendingProcess"/>
    <dgm:cxn modelId="{BF859BA2-D096-4AEC-ABB6-A0D4FE500AF4}" type="presOf" srcId="{C2AAA11A-5D6D-420E-83C9-A26CB34DE9E1}" destId="{F8D94CD7-76DF-4CCE-B3DE-AE4DD87AFD94}" srcOrd="0" destOrd="0" presId="urn:microsoft.com/office/officeart/2009/3/layout/DescendingProcess"/>
    <dgm:cxn modelId="{53F63640-C58B-4CF8-8BD1-2458F61E77D5}" srcId="{B789D319-0708-4284-9AC6-0308431BB1C0}" destId="{C56C7F56-15EC-4731-98C8-71A73841BD90}" srcOrd="5" destOrd="0" parTransId="{84BDDAE8-B08D-4E79-A694-3C2395D8116F}" sibTransId="{9F415045-52E0-4DC3-A220-836DEAC548B9}"/>
    <dgm:cxn modelId="{047751AB-999E-4CA0-9659-95298D2F8780}" type="presOf" srcId="{5F2AD734-0140-42D5-9B45-A0698BA98A6F}" destId="{93FE17B3-B765-4486-A08C-EB0FE8B67C60}" srcOrd="0" destOrd="0" presId="urn:microsoft.com/office/officeart/2009/3/layout/DescendingProcess"/>
    <dgm:cxn modelId="{B656AD95-98E4-4D7F-B616-B534758F69DA}" type="presOf" srcId="{A2BD6571-7F8D-4249-9156-42BE68470EEC}" destId="{C3779903-8224-4D6F-9CB6-D80D667F87BC}" srcOrd="0" destOrd="0" presId="urn:microsoft.com/office/officeart/2009/3/layout/DescendingProcess"/>
    <dgm:cxn modelId="{77187BB7-5BDE-4900-88C9-02F42510B74B}" srcId="{B789D319-0708-4284-9AC6-0308431BB1C0}" destId="{A2BD6571-7F8D-4249-9156-42BE68470EEC}" srcOrd="2" destOrd="0" parTransId="{B398E435-3DF2-42F6-AD62-7DC7ED23644B}" sibTransId="{F02A0B7B-1E06-4C55-B4D9-AA1A552F985F}"/>
    <dgm:cxn modelId="{B54C4C4C-F5D3-4958-9D12-DA2372DAF93A}" srcId="{B789D319-0708-4284-9AC6-0308431BB1C0}" destId="{7CD25F69-EB03-4178-A3F6-3729C7ADBBFB}" srcOrd="6" destOrd="0" parTransId="{3BAD9900-F205-4565-8854-80F9C69A29DC}" sibTransId="{903BB239-4D4C-49F9-8FE5-8E60620BCA58}"/>
    <dgm:cxn modelId="{D4F9EF2D-9D5C-4310-A450-8B967834F224}" type="presOf" srcId="{F02A0B7B-1E06-4C55-B4D9-AA1A552F985F}" destId="{68FDC630-B452-49C1-96A8-EE266542A244}" srcOrd="0" destOrd="0" presId="urn:microsoft.com/office/officeart/2009/3/layout/DescendingProcess"/>
    <dgm:cxn modelId="{67C86079-4CFD-48E1-B9A3-883CC92D0AFE}" type="presOf" srcId="{B789D319-0708-4284-9AC6-0308431BB1C0}" destId="{3EE325C8-B9A1-44A8-AC1A-435805F161C8}" srcOrd="0" destOrd="0" presId="urn:microsoft.com/office/officeart/2009/3/layout/DescendingProcess"/>
    <dgm:cxn modelId="{B4ABE70A-66CA-4390-B375-8334AB0CD86E}" type="presOf" srcId="{5632A756-AB36-4628-89FB-8183A0ACF276}" destId="{8C44A476-F3E6-4F04-9597-87DE7B3BECE9}" srcOrd="0" destOrd="0" presId="urn:microsoft.com/office/officeart/2009/3/layout/DescendingProcess"/>
    <dgm:cxn modelId="{8B1F7815-9900-44CD-A24D-29F5130E45F1}" type="presOf" srcId="{FF9DFE19-7907-4C92-8513-49B021B75945}" destId="{A056B3C9-193F-46E4-B185-96F6802A8AF6}" srcOrd="0" destOrd="0" presId="urn:microsoft.com/office/officeart/2009/3/layout/DescendingProcess"/>
    <dgm:cxn modelId="{4C1BAFF7-6774-4EF8-A894-5A386131525C}" srcId="{B789D319-0708-4284-9AC6-0308431BB1C0}" destId="{F6DF245E-3981-4662-AFEF-0E2226025F21}" srcOrd="7" destOrd="0" parTransId="{FB1A48ED-E872-4B08-AA6A-7E6FBB29458E}" sibTransId="{C58AB140-4C9E-409E-8A9A-F5E0006A0746}"/>
    <dgm:cxn modelId="{73656652-9EC6-435B-8BE8-31130EBDB1C3}" type="presParOf" srcId="{3EE325C8-B9A1-44A8-AC1A-435805F161C8}" destId="{F45FA9CF-564F-4B3F-BBB0-DFA730765C5B}" srcOrd="0" destOrd="0" presId="urn:microsoft.com/office/officeart/2009/3/layout/DescendingProcess"/>
    <dgm:cxn modelId="{2360289B-C76D-4EF0-B610-04E998C9E73E}" type="presParOf" srcId="{3EE325C8-B9A1-44A8-AC1A-435805F161C8}" destId="{8C44A476-F3E6-4F04-9597-87DE7B3BECE9}" srcOrd="1" destOrd="0" presId="urn:microsoft.com/office/officeart/2009/3/layout/DescendingProcess"/>
    <dgm:cxn modelId="{CBD9260D-F7BA-46D6-BF21-106ED47A915B}" type="presParOf" srcId="{3EE325C8-B9A1-44A8-AC1A-435805F161C8}" destId="{C63A8DEB-40E9-4C16-856B-C22B4ED2DD72}" srcOrd="2" destOrd="0" presId="urn:microsoft.com/office/officeart/2009/3/layout/DescendingProcess"/>
    <dgm:cxn modelId="{2CD028CC-631A-4236-BD0E-9484080D2039}" type="presParOf" srcId="{3EE325C8-B9A1-44A8-AC1A-435805F161C8}" destId="{90156877-E831-481D-8E93-F83DE16497DC}" srcOrd="3" destOrd="0" presId="urn:microsoft.com/office/officeart/2009/3/layout/DescendingProcess"/>
    <dgm:cxn modelId="{6EE59024-5EE5-48DF-82FE-1E6E9971B753}" type="presParOf" srcId="{90156877-E831-481D-8E93-F83DE16497DC}" destId="{F8D94CD7-76DF-4CCE-B3DE-AE4DD87AFD94}" srcOrd="0" destOrd="0" presId="urn:microsoft.com/office/officeart/2009/3/layout/DescendingProcess"/>
    <dgm:cxn modelId="{8E96C99D-83CC-45A3-928C-F1D2D0580612}" type="presParOf" srcId="{3EE325C8-B9A1-44A8-AC1A-435805F161C8}" destId="{C3779903-8224-4D6F-9CB6-D80D667F87BC}" srcOrd="4" destOrd="0" presId="urn:microsoft.com/office/officeart/2009/3/layout/DescendingProcess"/>
    <dgm:cxn modelId="{C933F1DB-6587-4CCF-8097-83D46864DFBC}" type="presParOf" srcId="{3EE325C8-B9A1-44A8-AC1A-435805F161C8}" destId="{8F7FF62F-6898-49FD-ABA9-A86878B58135}" srcOrd="5" destOrd="0" presId="urn:microsoft.com/office/officeart/2009/3/layout/DescendingProcess"/>
    <dgm:cxn modelId="{7FDEB33B-4C5F-483E-B4C8-B34981622E8C}" type="presParOf" srcId="{8F7FF62F-6898-49FD-ABA9-A86878B58135}" destId="{68FDC630-B452-49C1-96A8-EE266542A244}" srcOrd="0" destOrd="0" presId="urn:microsoft.com/office/officeart/2009/3/layout/DescendingProcess"/>
    <dgm:cxn modelId="{E13C4E19-C827-4E3C-B2CA-965CCC73ED0B}" type="presParOf" srcId="{3EE325C8-B9A1-44A8-AC1A-435805F161C8}" destId="{F88B1BEA-2FF3-4EEB-9B5E-5CBFFCB066E3}" srcOrd="6" destOrd="0" presId="urn:microsoft.com/office/officeart/2009/3/layout/DescendingProcess"/>
    <dgm:cxn modelId="{94D48F3F-6DA5-4F58-8AA1-F03D3E1CF0AF}" type="presParOf" srcId="{3EE325C8-B9A1-44A8-AC1A-435805F161C8}" destId="{72229C89-108E-4758-9179-DB1960D23243}" srcOrd="7" destOrd="0" presId="urn:microsoft.com/office/officeart/2009/3/layout/DescendingProcess"/>
    <dgm:cxn modelId="{78F463EB-3802-4C47-B99A-48CA11BBB68C}" type="presParOf" srcId="{72229C89-108E-4758-9179-DB1960D23243}" destId="{A056B3C9-193F-46E4-B185-96F6802A8AF6}" srcOrd="0" destOrd="0" presId="urn:microsoft.com/office/officeart/2009/3/layout/DescendingProcess"/>
    <dgm:cxn modelId="{6D7AD96C-FA11-4C84-AE4B-1F367CD4A167}" type="presParOf" srcId="{3EE325C8-B9A1-44A8-AC1A-435805F161C8}" destId="{93FE17B3-B765-4486-A08C-EB0FE8B67C60}" srcOrd="8" destOrd="0" presId="urn:microsoft.com/office/officeart/2009/3/layout/DescendingProcess"/>
    <dgm:cxn modelId="{A995E4EC-902B-4089-9743-FD3233961801}" type="presParOf" srcId="{3EE325C8-B9A1-44A8-AC1A-435805F161C8}" destId="{C3CEE7FF-3529-4F39-A70C-187D05265144}" srcOrd="9" destOrd="0" presId="urn:microsoft.com/office/officeart/2009/3/layout/DescendingProcess"/>
    <dgm:cxn modelId="{AAF07A8A-1904-4CBA-A0E6-2D07D2E29700}" type="presParOf" srcId="{C3CEE7FF-3529-4F39-A70C-187D05265144}" destId="{CC43CFEC-049A-490E-9516-654BF016FC6B}" srcOrd="0" destOrd="0" presId="urn:microsoft.com/office/officeart/2009/3/layout/DescendingProcess"/>
    <dgm:cxn modelId="{B064D70E-17DE-42A7-ADB7-61D761B76660}" type="presParOf" srcId="{3EE325C8-B9A1-44A8-AC1A-435805F161C8}" destId="{34457E70-8DD0-4BBA-AFB0-AE5B269B2F85}" srcOrd="10" destOrd="0" presId="urn:microsoft.com/office/officeart/2009/3/layout/DescendingProcess"/>
    <dgm:cxn modelId="{FC9D560E-59F7-44BA-9C47-C8047ED9A880}" type="presParOf" srcId="{3EE325C8-B9A1-44A8-AC1A-435805F161C8}" destId="{F9A14442-35FB-4234-989D-8CC9388EEF72}" srcOrd="11" destOrd="0" presId="urn:microsoft.com/office/officeart/2009/3/layout/DescendingProcess"/>
    <dgm:cxn modelId="{F82DCCA2-4285-43E6-B846-CAF1E7052C72}" type="presParOf" srcId="{F9A14442-35FB-4234-989D-8CC9388EEF72}" destId="{0D4CF153-216B-481E-A290-C1BEDCAF35A9}" srcOrd="0" destOrd="0" presId="urn:microsoft.com/office/officeart/2009/3/layout/DescendingProcess"/>
    <dgm:cxn modelId="{D12CCD72-F2F0-4290-90B9-C90E8A0A0EF9}" type="presParOf" srcId="{3EE325C8-B9A1-44A8-AC1A-435805F161C8}" destId="{271E04F7-7088-4FD5-B118-3936492521D2}" srcOrd="1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D0D464-D432-401B-83D8-3E481E9C7820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hu-HU"/>
        </a:p>
      </dgm:t>
    </dgm:pt>
    <dgm:pt modelId="{47F456F5-E3B8-465C-8808-FDD89CDA4CB9}">
      <dgm:prSet phldrT="[Szöveg]"/>
      <dgm:spPr/>
      <dgm:t>
        <a:bodyPr/>
        <a:lstStyle/>
        <a:p>
          <a:r>
            <a:rPr lang="hu-HU" dirty="0" smtClean="0"/>
            <a:t>  </a:t>
          </a:r>
          <a:endParaRPr lang="hu-HU" dirty="0"/>
        </a:p>
      </dgm:t>
    </dgm:pt>
    <dgm:pt modelId="{609B63A8-CA48-42CA-8368-CCACC018647B}" type="parTrans" cxnId="{13AE7639-5C2E-410D-9E18-3FC372010D73}">
      <dgm:prSet/>
      <dgm:spPr/>
      <dgm:t>
        <a:bodyPr/>
        <a:lstStyle/>
        <a:p>
          <a:endParaRPr lang="hu-HU"/>
        </a:p>
      </dgm:t>
    </dgm:pt>
    <dgm:pt modelId="{3DDD8A59-DFAB-43DE-BAFA-F9BB0D19A1B9}" type="sibTrans" cxnId="{13AE7639-5C2E-410D-9E18-3FC372010D73}">
      <dgm:prSet/>
      <dgm:spPr/>
      <dgm:t>
        <a:bodyPr/>
        <a:lstStyle/>
        <a:p>
          <a:endParaRPr lang="hu-HU"/>
        </a:p>
      </dgm:t>
    </dgm:pt>
    <dgm:pt modelId="{060374F7-3B1F-473A-B485-F373C2176D39}">
      <dgm:prSet phldrT="[Szöveg]"/>
      <dgm:spPr/>
      <dgm:t>
        <a:bodyPr/>
        <a:lstStyle/>
        <a:p>
          <a:r>
            <a:rPr lang="hu-HU" dirty="0" smtClean="0"/>
            <a:t>Értékesítési terv</a:t>
          </a:r>
        </a:p>
        <a:p>
          <a:r>
            <a:rPr lang="hu-HU" dirty="0" smtClean="0"/>
            <a:t>Késztermékkészletek terve</a:t>
          </a:r>
        </a:p>
        <a:p>
          <a:r>
            <a:rPr lang="hu-HU" dirty="0" smtClean="0"/>
            <a:t>Termelési terv</a:t>
          </a:r>
        </a:p>
        <a:p>
          <a:r>
            <a:rPr lang="hu-HU" dirty="0" smtClean="0"/>
            <a:t>Kapacitás tervezés</a:t>
          </a:r>
        </a:p>
        <a:p>
          <a:r>
            <a:rPr lang="hu-HU" dirty="0" smtClean="0"/>
            <a:t>Humánpolitikai terv</a:t>
          </a:r>
        </a:p>
        <a:p>
          <a:r>
            <a:rPr lang="hu-HU" dirty="0" smtClean="0"/>
            <a:t>Általános költségterv</a:t>
          </a:r>
        </a:p>
        <a:p>
          <a:r>
            <a:rPr lang="hu-HU" dirty="0" smtClean="0"/>
            <a:t>Finanszírozási terv</a:t>
          </a:r>
        </a:p>
        <a:p>
          <a:r>
            <a:rPr lang="hu-HU" dirty="0" smtClean="0"/>
            <a:t>Pénzügyi eredmény terve</a:t>
          </a:r>
        </a:p>
        <a:p>
          <a:r>
            <a:rPr lang="hu-HU" dirty="0" smtClean="0"/>
            <a:t>Belső CF terv</a:t>
          </a:r>
        </a:p>
        <a:p>
          <a:r>
            <a:rPr lang="hu-HU" dirty="0" smtClean="0"/>
            <a:t>Eredmény- és fedezeti terv</a:t>
          </a:r>
        </a:p>
        <a:p>
          <a:r>
            <a:rPr lang="hu-HU" dirty="0" smtClean="0"/>
            <a:t>Beruházási terv</a:t>
          </a:r>
        </a:p>
        <a:p>
          <a:r>
            <a:rPr lang="hu-HU" dirty="0" smtClean="0"/>
            <a:t>Eszközterv</a:t>
          </a:r>
        </a:p>
      </dgm:t>
    </dgm:pt>
    <dgm:pt modelId="{C3680BD5-8CEF-42EA-B641-F37E9A1838D5}" type="parTrans" cxnId="{1DAC8A89-9971-4EE9-B638-EF29BADE0551}">
      <dgm:prSet/>
      <dgm:spPr/>
      <dgm:t>
        <a:bodyPr/>
        <a:lstStyle/>
        <a:p>
          <a:endParaRPr lang="hu-HU"/>
        </a:p>
      </dgm:t>
    </dgm:pt>
    <dgm:pt modelId="{06BC85FE-3E55-45A9-893B-897303AA14F4}" type="sibTrans" cxnId="{1DAC8A89-9971-4EE9-B638-EF29BADE0551}">
      <dgm:prSet/>
      <dgm:spPr/>
      <dgm:t>
        <a:bodyPr/>
        <a:lstStyle/>
        <a:p>
          <a:endParaRPr lang="hu-HU"/>
        </a:p>
      </dgm:t>
    </dgm:pt>
    <dgm:pt modelId="{CDF92D4C-8178-46CB-8ED7-889490D28265}">
      <dgm:prSet phldrT="[Szöveg]"/>
      <dgm:spPr/>
      <dgm:t>
        <a:bodyPr/>
        <a:lstStyle/>
        <a:p>
          <a:r>
            <a:rPr lang="hu-HU" dirty="0" smtClean="0"/>
            <a:t>  </a:t>
          </a:r>
          <a:endParaRPr lang="hu-HU" dirty="0"/>
        </a:p>
      </dgm:t>
    </dgm:pt>
    <dgm:pt modelId="{179A854A-E332-43EA-AEC9-6F4ABBA8FE73}" type="parTrans" cxnId="{D93F1B24-F39C-451F-B4D7-433EEB4E51F3}">
      <dgm:prSet/>
      <dgm:spPr/>
      <dgm:t>
        <a:bodyPr/>
        <a:lstStyle/>
        <a:p>
          <a:endParaRPr lang="hu-HU"/>
        </a:p>
      </dgm:t>
    </dgm:pt>
    <dgm:pt modelId="{E42B93F5-085F-4E97-8999-F051705476FD}" type="sibTrans" cxnId="{D93F1B24-F39C-451F-B4D7-433EEB4E51F3}">
      <dgm:prSet/>
      <dgm:spPr/>
      <dgm:t>
        <a:bodyPr/>
        <a:lstStyle/>
        <a:p>
          <a:endParaRPr lang="hu-HU"/>
        </a:p>
      </dgm:t>
    </dgm:pt>
    <dgm:pt modelId="{DB9291EB-A9D9-4ADC-BDF9-EEC2ED36F307}">
      <dgm:prSet phldrT="[Szöveg]"/>
      <dgm:spPr/>
      <dgm:t>
        <a:bodyPr/>
        <a:lstStyle/>
        <a:p>
          <a:r>
            <a:rPr lang="hu-HU" dirty="0" smtClean="0"/>
            <a:t>Mérleg</a:t>
          </a:r>
        </a:p>
        <a:p>
          <a:r>
            <a:rPr lang="hu-HU" dirty="0" err="1" smtClean="0"/>
            <a:t>Eredménykimutatás</a:t>
          </a:r>
          <a:endParaRPr lang="hu-HU" dirty="0" smtClean="0"/>
        </a:p>
        <a:p>
          <a:r>
            <a:rPr lang="hu-HU" dirty="0" smtClean="0"/>
            <a:t>Közvetett CF </a:t>
          </a:r>
        </a:p>
        <a:p>
          <a:r>
            <a:rPr lang="hu-HU" dirty="0" smtClean="0"/>
            <a:t>Pénzügyi mutatószámok</a:t>
          </a:r>
          <a:endParaRPr lang="hu-HU" dirty="0"/>
        </a:p>
      </dgm:t>
    </dgm:pt>
    <dgm:pt modelId="{33025CEB-23C8-4117-8BE2-7E267AAEBB80}" type="parTrans" cxnId="{FD2214E6-F4E4-4410-966F-D5B4E2CF52E5}">
      <dgm:prSet/>
      <dgm:spPr/>
      <dgm:t>
        <a:bodyPr/>
        <a:lstStyle/>
        <a:p>
          <a:endParaRPr lang="hu-HU"/>
        </a:p>
      </dgm:t>
    </dgm:pt>
    <dgm:pt modelId="{84B3D49A-4490-41C7-927F-DFC64D1B8C8F}" type="sibTrans" cxnId="{FD2214E6-F4E4-4410-966F-D5B4E2CF52E5}">
      <dgm:prSet/>
      <dgm:spPr/>
      <dgm:t>
        <a:bodyPr/>
        <a:lstStyle/>
        <a:p>
          <a:endParaRPr lang="hu-HU"/>
        </a:p>
      </dgm:t>
    </dgm:pt>
    <dgm:pt modelId="{50964F48-A3EE-4F3F-A138-CB6EB5B2FDDC}" type="pres">
      <dgm:prSet presAssocID="{CED0D464-D432-401B-83D8-3E481E9C7820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99261EE2-14FF-4BD9-81B1-CB519600F516}" type="pres">
      <dgm:prSet presAssocID="{47F456F5-E3B8-465C-8808-FDD89CDA4CB9}" presName="parentText1" presStyleLbl="node1" presStyleIdx="0" presStyleCnt="2" custScaleX="75661" custLinFactNeighborX="-644" custLinFactNeighborY="-110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71BBC0F-3D3B-4C99-9DC0-F6351D82BA71}" type="pres">
      <dgm:prSet presAssocID="{47F456F5-E3B8-465C-8808-FDD89CDA4CB9}" presName="childText1" presStyleLbl="solidAlignAcc1" presStyleIdx="0" presStyleCnt="2" custScaleX="63122" custLinFactNeighborX="6622" custLinFactNeighborY="-4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2AB634-9C39-4654-9150-2D3CEECCD155}" type="pres">
      <dgm:prSet presAssocID="{CDF92D4C-8178-46CB-8ED7-889490D28265}" presName="parentText2" presStyleLbl="node1" presStyleIdx="1" presStyleCnt="2" custScaleX="82012" custLinFactNeighborX="-19455" custLinFactNeighborY="1326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D7C246-66B1-4963-87EA-805BEAF9A32B}" type="pres">
      <dgm:prSet presAssocID="{CDF92D4C-8178-46CB-8ED7-889490D28265}" presName="childText2" presStyleLbl="solidAlignAcc1" presStyleIdx="1" presStyleCnt="2" custScaleX="76035" custScaleY="81178" custLinFactNeighborX="-21611" custLinFactNeighborY="-44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DC9E93A-399E-414A-8C07-1C3C97748F3A}" type="presOf" srcId="{47F456F5-E3B8-465C-8808-FDD89CDA4CB9}" destId="{99261EE2-14FF-4BD9-81B1-CB519600F516}" srcOrd="0" destOrd="0" presId="urn:microsoft.com/office/officeart/2009/3/layout/IncreasingArrowsProcess"/>
    <dgm:cxn modelId="{E84899D9-729F-416C-B2C1-BDC60A46BD00}" type="presOf" srcId="{CDF92D4C-8178-46CB-8ED7-889490D28265}" destId="{502AB634-9C39-4654-9150-2D3CEECCD155}" srcOrd="0" destOrd="0" presId="urn:microsoft.com/office/officeart/2009/3/layout/IncreasingArrowsProcess"/>
    <dgm:cxn modelId="{1DAC8A89-9971-4EE9-B638-EF29BADE0551}" srcId="{47F456F5-E3B8-465C-8808-FDD89CDA4CB9}" destId="{060374F7-3B1F-473A-B485-F373C2176D39}" srcOrd="0" destOrd="0" parTransId="{C3680BD5-8CEF-42EA-B641-F37E9A1838D5}" sibTransId="{06BC85FE-3E55-45A9-893B-897303AA14F4}"/>
    <dgm:cxn modelId="{FD2214E6-F4E4-4410-966F-D5B4E2CF52E5}" srcId="{CDF92D4C-8178-46CB-8ED7-889490D28265}" destId="{DB9291EB-A9D9-4ADC-BDF9-EEC2ED36F307}" srcOrd="0" destOrd="0" parTransId="{33025CEB-23C8-4117-8BE2-7E267AAEBB80}" sibTransId="{84B3D49A-4490-41C7-927F-DFC64D1B8C8F}"/>
    <dgm:cxn modelId="{33E13854-65DF-4C0E-9415-E3E93CEA0B18}" type="presOf" srcId="{060374F7-3B1F-473A-B485-F373C2176D39}" destId="{C71BBC0F-3D3B-4C99-9DC0-F6351D82BA71}" srcOrd="0" destOrd="0" presId="urn:microsoft.com/office/officeart/2009/3/layout/IncreasingArrowsProcess"/>
    <dgm:cxn modelId="{94DCD116-C956-435F-93F7-D4EB01DF55F3}" type="presOf" srcId="{CED0D464-D432-401B-83D8-3E481E9C7820}" destId="{50964F48-A3EE-4F3F-A138-CB6EB5B2FDDC}" srcOrd="0" destOrd="0" presId="urn:microsoft.com/office/officeart/2009/3/layout/IncreasingArrowsProcess"/>
    <dgm:cxn modelId="{D93F1B24-F39C-451F-B4D7-433EEB4E51F3}" srcId="{CED0D464-D432-401B-83D8-3E481E9C7820}" destId="{CDF92D4C-8178-46CB-8ED7-889490D28265}" srcOrd="1" destOrd="0" parTransId="{179A854A-E332-43EA-AEC9-6F4ABBA8FE73}" sibTransId="{E42B93F5-085F-4E97-8999-F051705476FD}"/>
    <dgm:cxn modelId="{13AE7639-5C2E-410D-9E18-3FC372010D73}" srcId="{CED0D464-D432-401B-83D8-3E481E9C7820}" destId="{47F456F5-E3B8-465C-8808-FDD89CDA4CB9}" srcOrd="0" destOrd="0" parTransId="{609B63A8-CA48-42CA-8368-CCACC018647B}" sibTransId="{3DDD8A59-DFAB-43DE-BAFA-F9BB0D19A1B9}"/>
    <dgm:cxn modelId="{311FA9A2-D69B-4D79-8756-F7F0E4E41B6A}" type="presOf" srcId="{DB9291EB-A9D9-4ADC-BDF9-EEC2ED36F307}" destId="{97D7C246-66B1-4963-87EA-805BEAF9A32B}" srcOrd="0" destOrd="0" presId="urn:microsoft.com/office/officeart/2009/3/layout/IncreasingArrowsProcess"/>
    <dgm:cxn modelId="{C268F095-11AD-4920-8E89-2CC76C456C8A}" type="presParOf" srcId="{50964F48-A3EE-4F3F-A138-CB6EB5B2FDDC}" destId="{99261EE2-14FF-4BD9-81B1-CB519600F516}" srcOrd="0" destOrd="0" presId="urn:microsoft.com/office/officeart/2009/3/layout/IncreasingArrowsProcess"/>
    <dgm:cxn modelId="{98AA9FA7-FB53-4D59-833C-B4FA2C1D7A1B}" type="presParOf" srcId="{50964F48-A3EE-4F3F-A138-CB6EB5B2FDDC}" destId="{C71BBC0F-3D3B-4C99-9DC0-F6351D82BA71}" srcOrd="1" destOrd="0" presId="urn:microsoft.com/office/officeart/2009/3/layout/IncreasingArrowsProcess"/>
    <dgm:cxn modelId="{693E728D-DB2C-4E29-B6EF-4796F6C533A1}" type="presParOf" srcId="{50964F48-A3EE-4F3F-A138-CB6EB5B2FDDC}" destId="{502AB634-9C39-4654-9150-2D3CEECCD155}" srcOrd="2" destOrd="0" presId="urn:microsoft.com/office/officeart/2009/3/layout/IncreasingArrowsProcess"/>
    <dgm:cxn modelId="{98B43DB7-A554-41B0-BE2C-EFA8DA33D097}" type="presParOf" srcId="{50964F48-A3EE-4F3F-A138-CB6EB5B2FDDC}" destId="{97D7C246-66B1-4963-87EA-805BEAF9A32B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FA9CF-564F-4B3F-BBB0-DFA730765C5B}">
      <dsp:nvSpPr>
        <dsp:cNvPr id="0" name=""/>
        <dsp:cNvSpPr/>
      </dsp:nvSpPr>
      <dsp:spPr>
        <a:xfrm rot="4396374">
          <a:off x="977529" y="886397"/>
          <a:ext cx="3845331" cy="2681639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D94CD7-76DF-4CCE-B3DE-AE4DD87AFD94}">
      <dsp:nvSpPr>
        <dsp:cNvPr id="0" name=""/>
        <dsp:cNvSpPr/>
      </dsp:nvSpPr>
      <dsp:spPr>
        <a:xfrm>
          <a:off x="2288156" y="1151025"/>
          <a:ext cx="97106" cy="9710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FDC630-B452-49C1-96A8-EE266542A244}">
      <dsp:nvSpPr>
        <dsp:cNvPr id="0" name=""/>
        <dsp:cNvSpPr/>
      </dsp:nvSpPr>
      <dsp:spPr>
        <a:xfrm>
          <a:off x="2753644" y="1476644"/>
          <a:ext cx="97106" cy="9710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56B3C9-193F-46E4-B185-96F6802A8AF6}">
      <dsp:nvSpPr>
        <dsp:cNvPr id="0" name=""/>
        <dsp:cNvSpPr/>
      </dsp:nvSpPr>
      <dsp:spPr>
        <a:xfrm>
          <a:off x="3145634" y="1856162"/>
          <a:ext cx="97106" cy="9710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44A476-F3E6-4F04-9597-87DE7B3BECE9}">
      <dsp:nvSpPr>
        <dsp:cNvPr id="0" name=""/>
        <dsp:cNvSpPr/>
      </dsp:nvSpPr>
      <dsp:spPr>
        <a:xfrm>
          <a:off x="0" y="39191"/>
          <a:ext cx="2929027" cy="712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1. Célmeghatározása</a:t>
          </a:r>
          <a:endParaRPr lang="hu-HU" sz="1800" kern="1200" dirty="0"/>
        </a:p>
      </dsp:txBody>
      <dsp:txXfrm>
        <a:off x="0" y="39191"/>
        <a:ext cx="2929027" cy="712709"/>
      </dsp:txXfrm>
    </dsp:sp>
    <dsp:sp modelId="{C63A8DEB-40E9-4C16-856B-C22B4ED2DD72}">
      <dsp:nvSpPr>
        <dsp:cNvPr id="0" name=""/>
        <dsp:cNvSpPr/>
      </dsp:nvSpPr>
      <dsp:spPr>
        <a:xfrm>
          <a:off x="2134340" y="518278"/>
          <a:ext cx="2743931" cy="712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2. Problémafeltárás</a:t>
          </a:r>
          <a:endParaRPr lang="hu-HU" sz="1800" kern="1200" dirty="0"/>
        </a:p>
      </dsp:txBody>
      <dsp:txXfrm>
        <a:off x="2134340" y="518278"/>
        <a:ext cx="2743931" cy="712709"/>
      </dsp:txXfrm>
    </dsp:sp>
    <dsp:sp modelId="{C3779903-8224-4D6F-9CB6-D80D667F87BC}">
      <dsp:nvSpPr>
        <dsp:cNvPr id="0" name=""/>
        <dsp:cNvSpPr/>
      </dsp:nvSpPr>
      <dsp:spPr>
        <a:xfrm>
          <a:off x="117562" y="1219538"/>
          <a:ext cx="2206858" cy="712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3. Cselekvési alternatívák</a:t>
          </a:r>
          <a:endParaRPr lang="hu-HU" sz="1800" kern="1200" dirty="0"/>
        </a:p>
      </dsp:txBody>
      <dsp:txXfrm>
        <a:off x="117562" y="1219538"/>
        <a:ext cx="2206858" cy="712709"/>
      </dsp:txXfrm>
    </dsp:sp>
    <dsp:sp modelId="{CC43CFEC-049A-490E-9516-654BF016FC6B}">
      <dsp:nvSpPr>
        <dsp:cNvPr id="0" name=""/>
        <dsp:cNvSpPr/>
      </dsp:nvSpPr>
      <dsp:spPr>
        <a:xfrm>
          <a:off x="3484706" y="2275770"/>
          <a:ext cx="97106" cy="9710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8B1BEA-2FF3-4EEB-9B5E-5CBFFCB066E3}">
      <dsp:nvSpPr>
        <dsp:cNvPr id="0" name=""/>
        <dsp:cNvSpPr/>
      </dsp:nvSpPr>
      <dsp:spPr>
        <a:xfrm>
          <a:off x="3219662" y="1091557"/>
          <a:ext cx="2922036" cy="712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4. Cselekvési alternatívák értékelése</a:t>
          </a:r>
          <a:endParaRPr lang="hu-HU" sz="1800" kern="1200" dirty="0"/>
        </a:p>
      </dsp:txBody>
      <dsp:txXfrm>
        <a:off x="3219662" y="1091557"/>
        <a:ext cx="2922036" cy="712709"/>
      </dsp:txXfrm>
    </dsp:sp>
    <dsp:sp modelId="{93FE17B3-B765-4486-A08C-EB0FE8B67C60}">
      <dsp:nvSpPr>
        <dsp:cNvPr id="0" name=""/>
        <dsp:cNvSpPr/>
      </dsp:nvSpPr>
      <dsp:spPr>
        <a:xfrm>
          <a:off x="1821769" y="1916112"/>
          <a:ext cx="1299373" cy="712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5. Döntés</a:t>
          </a:r>
          <a:endParaRPr lang="hu-HU" sz="1800" kern="1200" dirty="0"/>
        </a:p>
      </dsp:txBody>
      <dsp:txXfrm>
        <a:off x="1821769" y="1916112"/>
        <a:ext cx="1299373" cy="712709"/>
      </dsp:txXfrm>
    </dsp:sp>
    <dsp:sp modelId="{0D4CF153-216B-481E-A290-C1BEDCAF35A9}">
      <dsp:nvSpPr>
        <dsp:cNvPr id="0" name=""/>
        <dsp:cNvSpPr/>
      </dsp:nvSpPr>
      <dsp:spPr>
        <a:xfrm>
          <a:off x="3758119" y="2703841"/>
          <a:ext cx="97106" cy="9710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457E70-8DD0-4BBA-AFB0-AE5B269B2F85}">
      <dsp:nvSpPr>
        <dsp:cNvPr id="0" name=""/>
        <dsp:cNvSpPr/>
      </dsp:nvSpPr>
      <dsp:spPr>
        <a:xfrm>
          <a:off x="3870725" y="2226621"/>
          <a:ext cx="2506993" cy="712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6. Megvalósítás</a:t>
          </a:r>
          <a:endParaRPr lang="hu-HU" sz="1800" kern="1200" dirty="0"/>
        </a:p>
      </dsp:txBody>
      <dsp:txXfrm>
        <a:off x="3870725" y="2226621"/>
        <a:ext cx="2506993" cy="712709"/>
      </dsp:txXfrm>
    </dsp:sp>
    <dsp:sp modelId="{271E04F7-7088-4FD5-B118-3936492521D2}">
      <dsp:nvSpPr>
        <dsp:cNvPr id="0" name=""/>
        <dsp:cNvSpPr/>
      </dsp:nvSpPr>
      <dsp:spPr>
        <a:xfrm>
          <a:off x="2315064" y="3729059"/>
          <a:ext cx="4322402" cy="712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7. Terv-tény összehasonlítsa</a:t>
          </a:r>
          <a:endParaRPr lang="hu-HU" sz="1800" kern="1200" dirty="0"/>
        </a:p>
      </dsp:txBody>
      <dsp:txXfrm>
        <a:off x="2315064" y="3729059"/>
        <a:ext cx="4322402" cy="7127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61EE2-14FF-4BD9-81B1-CB519600F516}">
      <dsp:nvSpPr>
        <dsp:cNvPr id="0" name=""/>
        <dsp:cNvSpPr/>
      </dsp:nvSpPr>
      <dsp:spPr>
        <a:xfrm>
          <a:off x="1145796" y="1228725"/>
          <a:ext cx="8950734" cy="1723046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254000" bIns="273534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500" kern="1200" dirty="0" smtClean="0"/>
            <a:t>  </a:t>
          </a:r>
          <a:endParaRPr lang="hu-HU" sz="3500" kern="1200" dirty="0"/>
        </a:p>
      </dsp:txBody>
      <dsp:txXfrm>
        <a:off x="1145796" y="1659487"/>
        <a:ext cx="8519973" cy="861523"/>
      </dsp:txXfrm>
    </dsp:sp>
    <dsp:sp modelId="{C71BBC0F-3D3B-4C99-9DC0-F6351D82BA71}">
      <dsp:nvSpPr>
        <dsp:cNvPr id="0" name=""/>
        <dsp:cNvSpPr/>
      </dsp:nvSpPr>
      <dsp:spPr>
        <a:xfrm>
          <a:off x="1152029" y="2561732"/>
          <a:ext cx="3449922" cy="38459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Értékesítési terv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Késztermékkészletek terve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Termelési terv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Kapacitás tervezés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Humánpolitikai terv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Általános költségterv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Finanszírozási terv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Pénzügyi eredmény terve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Belső CF terv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Eredmény- és fedezeti terv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Beruházási terv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Eszközterv</a:t>
          </a:r>
        </a:p>
      </dsp:txBody>
      <dsp:txXfrm>
        <a:off x="1152029" y="2561732"/>
        <a:ext cx="3449922" cy="3845931"/>
      </dsp:txXfrm>
    </dsp:sp>
    <dsp:sp modelId="{502AB634-9C39-4654-9150-2D3CEECCD155}">
      <dsp:nvSpPr>
        <dsp:cNvPr id="0" name=""/>
        <dsp:cNvSpPr/>
      </dsp:nvSpPr>
      <dsp:spPr>
        <a:xfrm>
          <a:off x="4582010" y="2050518"/>
          <a:ext cx="5219708" cy="1723046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254000" bIns="273534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500" kern="1200" dirty="0" smtClean="0"/>
            <a:t>  </a:t>
          </a:r>
          <a:endParaRPr lang="hu-HU" sz="3500" kern="1200" dirty="0"/>
        </a:p>
      </dsp:txBody>
      <dsp:txXfrm>
        <a:off x="4582010" y="2481280"/>
        <a:ext cx="4788947" cy="861523"/>
      </dsp:txXfrm>
    </dsp:sp>
    <dsp:sp modelId="{97D7C246-66B1-4963-87EA-805BEAF9A32B}">
      <dsp:nvSpPr>
        <dsp:cNvPr id="0" name=""/>
        <dsp:cNvSpPr/>
      </dsp:nvSpPr>
      <dsp:spPr>
        <a:xfrm>
          <a:off x="4721563" y="3345415"/>
          <a:ext cx="4155680" cy="3122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Mérleg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err="1" smtClean="0"/>
            <a:t>Eredménykimutatás</a:t>
          </a:r>
          <a:endParaRPr lang="hu-HU" sz="1700" kern="1200" dirty="0" smtClean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Közvetett CF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Pénzügyi mutatószámok</a:t>
          </a:r>
          <a:endParaRPr lang="hu-HU" sz="1700" kern="1200" dirty="0"/>
        </a:p>
      </dsp:txBody>
      <dsp:txXfrm>
        <a:off x="4721563" y="3345415"/>
        <a:ext cx="4155680" cy="3122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E7260-3764-41B0-BD93-E15E525B1DE7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48485-6626-42A5-8BB7-92F4B85297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0463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247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608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875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2205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26499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9598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6203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6695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8465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048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4722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020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272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3198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9788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4699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1824743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8303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465852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6792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4529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6111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44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19648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889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1401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862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1090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222681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28351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14031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1298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006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5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249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59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125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690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54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defTabSz="4572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457200"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defTabSz="4572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4572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4572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93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  <p:sldLayoutId id="214748387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Kontrolling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Operatív </a:t>
            </a:r>
            <a:r>
              <a:rPr lang="hu-HU" dirty="0" smtClean="0"/>
              <a:t>tervezés</a:t>
            </a:r>
          </a:p>
          <a:p>
            <a:r>
              <a:rPr lang="hu-HU" dirty="0" smtClean="0"/>
              <a:t>Feldolgozási idő: 30 perc</a:t>
            </a:r>
            <a:endParaRPr lang="hu-HU" dirty="0"/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5360327" y="702217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401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Klasszikus költségtervezés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hu-HU" i="0" dirty="0"/>
              <a:t>minden költséget aszerint kell megtervezni, hogy hol és minek az érdekében merül fel (költséghely, költségviselő)</a:t>
            </a:r>
          </a:p>
          <a:p>
            <a:pPr lvl="1"/>
            <a:r>
              <a:rPr lang="hu-HU" i="0" dirty="0"/>
              <a:t>Technikáját tekintve alulról felfelé (</a:t>
            </a:r>
            <a:r>
              <a:rPr lang="hu-HU" i="0" dirty="0" err="1"/>
              <a:t>bottom-up</a:t>
            </a:r>
            <a:r>
              <a:rPr lang="hu-HU" i="0" dirty="0"/>
              <a:t>) halad: költséghelyek </a:t>
            </a:r>
            <a:r>
              <a:rPr lang="hu-HU" i="0" dirty="0">
                <a:sym typeface="Symbol" panose="05050102010706020507" pitchFamily="18" charset="2"/>
              </a:rPr>
              <a:t></a:t>
            </a:r>
            <a:r>
              <a:rPr lang="hu-HU" i="0" dirty="0"/>
              <a:t> termékek </a:t>
            </a:r>
            <a:r>
              <a:rPr lang="hu-HU" i="0" dirty="0">
                <a:sym typeface="Symbol" panose="05050102010706020507" pitchFamily="18" charset="2"/>
              </a:rPr>
              <a:t></a:t>
            </a:r>
            <a:r>
              <a:rPr lang="hu-HU" i="0" dirty="0"/>
              <a:t> szervezet egésze</a:t>
            </a:r>
          </a:p>
          <a:p>
            <a:pPr lvl="1"/>
            <a:r>
              <a:rPr lang="hu-HU" i="0" dirty="0"/>
              <a:t>Fő lépései </a:t>
            </a:r>
          </a:p>
          <a:p>
            <a:pPr lvl="2"/>
            <a:r>
              <a:rPr lang="hu-HU" dirty="0" smtClean="0"/>
              <a:t>az </a:t>
            </a:r>
            <a:r>
              <a:rPr lang="hu-HU" dirty="0"/>
              <a:t>egyedi (közvetlen) költségek meghatározása termékenként (költségviselőként)</a:t>
            </a:r>
          </a:p>
          <a:p>
            <a:pPr lvl="2"/>
            <a:r>
              <a:rPr lang="hu-HU" dirty="0"/>
              <a:t>az általános (közvetett) költségek tervezése költséghelyenként</a:t>
            </a:r>
          </a:p>
          <a:p>
            <a:pPr lvl="2"/>
            <a:r>
              <a:rPr lang="hu-HU" dirty="0"/>
              <a:t>a termék közvetlen fajlagos önköltségének meghatározása </a:t>
            </a:r>
          </a:p>
          <a:p>
            <a:pPr lvl="2"/>
            <a:r>
              <a:rPr lang="hu-HU" dirty="0"/>
              <a:t>a termék teljes fajlagos önköltségének meghatározása, </a:t>
            </a:r>
          </a:p>
          <a:p>
            <a:pPr lvl="2"/>
            <a:r>
              <a:rPr lang="hu-HU" dirty="0"/>
              <a:t>a termékstruktúra és a termékmennyiségek ismeretében meghatározható a termelés összes – a teljesítményekkel arányos – proporcionális költsége</a:t>
            </a:r>
          </a:p>
          <a:p>
            <a:pPr lvl="2"/>
            <a:r>
              <a:rPr lang="hu-HU" dirty="0"/>
              <a:t>ha ehhez hozzáadjuk az egyes költséghelyek nem </a:t>
            </a:r>
            <a:r>
              <a:rPr lang="hu-HU" dirty="0" err="1"/>
              <a:t>proporcionálható</a:t>
            </a:r>
            <a:r>
              <a:rPr lang="hu-HU" dirty="0"/>
              <a:t> (maradék közvetett állandó) költségeket, akkor megkaphatjuk a teljes értékteremtő tevékenység éves költségtervét (büdzséjét)</a:t>
            </a:r>
          </a:p>
        </p:txBody>
      </p:sp>
    </p:spTree>
    <p:extLst>
      <p:ext uri="{BB962C8B-B14F-4D97-AF65-F5344CB8AC3E}">
        <p14:creationId xmlns:p14="http://schemas.microsoft.com/office/powerpoint/2010/main" val="233552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Klasszikus költségtervezés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0" y="1625600"/>
            <a:ext cx="9601200" cy="389467"/>
          </a:xfrm>
        </p:spPr>
        <p:txBody>
          <a:bodyPr/>
          <a:lstStyle/>
          <a:p>
            <a:r>
              <a:rPr lang="hu-HU" dirty="0" err="1" smtClean="0"/>
              <a:t>Költségnemek</a:t>
            </a:r>
            <a:r>
              <a:rPr lang="hu-HU" dirty="0" smtClean="0"/>
              <a:t>, költséghelyek és költségviselők tervezése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219200" y="2171700"/>
            <a:ext cx="1998133" cy="6392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Költségnemek</a:t>
            </a:r>
            <a:endParaRPr lang="hu-HU" dirty="0">
              <a:solidFill>
                <a:schemeClr val="tx1"/>
              </a:solidFill>
            </a:endParaRPr>
          </a:p>
          <a:p>
            <a:pPr algn="ctr"/>
            <a:r>
              <a:rPr lang="hu-HU" sz="1200" dirty="0" smtClean="0">
                <a:solidFill>
                  <a:schemeClr val="tx1"/>
                </a:solidFill>
              </a:rPr>
              <a:t>5. számlaosztály</a:t>
            </a:r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589866" y="2171700"/>
            <a:ext cx="1998133" cy="6392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Költséghelyek</a:t>
            </a:r>
          </a:p>
          <a:p>
            <a:pPr algn="ctr"/>
            <a:r>
              <a:rPr lang="hu-HU" sz="1200" dirty="0" smtClean="0">
                <a:solidFill>
                  <a:schemeClr val="tx1"/>
                </a:solidFill>
              </a:rPr>
              <a:t>6. számlaosztály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6172200" y="2171699"/>
            <a:ext cx="3132668" cy="6392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Költségviselők</a:t>
            </a:r>
          </a:p>
          <a:p>
            <a:pPr algn="ctr"/>
            <a:r>
              <a:rPr lang="hu-HU" sz="1200" dirty="0" smtClean="0">
                <a:solidFill>
                  <a:schemeClr val="tx1"/>
                </a:solidFill>
              </a:rPr>
              <a:t>7. számlaosztály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219199" y="2954867"/>
            <a:ext cx="1998133" cy="6392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Egyedi költségek</a:t>
            </a:r>
            <a:endParaRPr lang="hu-HU" sz="1050" dirty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1219198" y="3767668"/>
            <a:ext cx="1998133" cy="6392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Általános költségek</a:t>
            </a:r>
            <a:endParaRPr lang="hu-HU" sz="1050" dirty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3589865" y="3767668"/>
            <a:ext cx="1998133" cy="46566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Fő költséghelyek</a:t>
            </a:r>
            <a:endParaRPr lang="hu-HU" sz="1050" dirty="0">
              <a:solidFill>
                <a:schemeClr val="tx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3589864" y="4377270"/>
            <a:ext cx="1998133" cy="46566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Segéd költséghelyek</a:t>
            </a:r>
            <a:endParaRPr lang="hu-HU" sz="1050" dirty="0">
              <a:solidFill>
                <a:schemeClr val="tx1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3589863" y="4986872"/>
            <a:ext cx="1998133" cy="46566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Fix költséghelyek</a:t>
            </a:r>
            <a:endParaRPr lang="hu-HU" sz="1050" dirty="0">
              <a:solidFill>
                <a:schemeClr val="tx1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6172199" y="3005668"/>
            <a:ext cx="3132669" cy="256328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400" dirty="0" smtClean="0">
                <a:solidFill>
                  <a:schemeClr val="tx1"/>
                </a:solidFill>
              </a:rPr>
              <a:t>Egyedi anyagköltség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400" dirty="0" smtClean="0">
                <a:solidFill>
                  <a:schemeClr val="tx1"/>
                </a:solidFill>
              </a:rPr>
              <a:t>Általános anyagköltség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400" dirty="0" smtClean="0">
                <a:solidFill>
                  <a:schemeClr val="tx1"/>
                </a:solidFill>
              </a:rPr>
              <a:t>Általános bérköltség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400" dirty="0" smtClean="0">
                <a:solidFill>
                  <a:schemeClr val="tx1"/>
                </a:solidFill>
              </a:rPr>
              <a:t>Általános előállítási költség (amortizáció, energiaköltség)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400" dirty="0" smtClean="0">
                <a:solidFill>
                  <a:schemeClr val="tx1"/>
                </a:solidFill>
              </a:rPr>
              <a:t>Előállítás külön költségei (</a:t>
            </a:r>
            <a:r>
              <a:rPr lang="hu-HU" sz="1400" dirty="0" err="1" smtClean="0">
                <a:solidFill>
                  <a:schemeClr val="tx1"/>
                </a:solidFill>
              </a:rPr>
              <a:t>segédköltséghelyek</a:t>
            </a:r>
            <a:r>
              <a:rPr lang="hu-HU" sz="1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hu-HU" sz="1400" b="1" dirty="0" smtClean="0">
                <a:solidFill>
                  <a:schemeClr val="tx1"/>
                </a:solidFill>
              </a:rPr>
              <a:t>Közvetlen költség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hu-HU" sz="1400" dirty="0" smtClean="0">
                <a:solidFill>
                  <a:schemeClr val="tx1"/>
                </a:solidFill>
              </a:rPr>
              <a:t>Fix költséghelyek felosztott költsége</a:t>
            </a:r>
          </a:p>
          <a:p>
            <a:r>
              <a:rPr lang="hu-HU" sz="1400" b="1" dirty="0" smtClean="0">
                <a:solidFill>
                  <a:schemeClr val="tx1"/>
                </a:solidFill>
              </a:rPr>
              <a:t>Teljes önköltség</a:t>
            </a:r>
            <a:endParaRPr lang="hu-HU" sz="1050" b="1" dirty="0">
              <a:solidFill>
                <a:schemeClr val="tx1"/>
              </a:solidFill>
            </a:endParaRPr>
          </a:p>
        </p:txBody>
      </p:sp>
      <p:sp>
        <p:nvSpPr>
          <p:cNvPr id="14" name="Jobb oldali kapcsos zárójel 13"/>
          <p:cNvSpPr/>
          <p:nvPr/>
        </p:nvSpPr>
        <p:spPr>
          <a:xfrm>
            <a:off x="9461120" y="3005668"/>
            <a:ext cx="477212" cy="2563283"/>
          </a:xfrm>
          <a:prstGeom prst="rightBrace">
            <a:avLst/>
          </a:prstGeom>
          <a:ln>
            <a:solidFill>
              <a:schemeClr val="tx2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Téglalap 14"/>
          <p:cNvSpPr/>
          <p:nvPr/>
        </p:nvSpPr>
        <p:spPr>
          <a:xfrm>
            <a:off x="9973733" y="4000500"/>
            <a:ext cx="1998133" cy="6392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Termékek fajlagos költsége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6739466" y="6148916"/>
            <a:ext cx="1998133" cy="6392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Költségterv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9973733" y="5522386"/>
            <a:ext cx="1998133" cy="7746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Termelés tervezett termékstruktúrája és mennyiségük</a:t>
            </a:r>
            <a:endParaRPr lang="hu-HU" sz="1400" dirty="0">
              <a:solidFill>
                <a:schemeClr val="tx1"/>
              </a:solidFill>
            </a:endParaRPr>
          </a:p>
        </p:txBody>
      </p:sp>
      <p:cxnSp>
        <p:nvCxnSpPr>
          <p:cNvPr id="19" name="Egyenes összekötő nyíllal 18"/>
          <p:cNvCxnSpPr>
            <a:stCxn id="7" idx="3"/>
          </p:cNvCxnSpPr>
          <p:nvPr/>
        </p:nvCxnSpPr>
        <p:spPr>
          <a:xfrm>
            <a:off x="3217332" y="3274484"/>
            <a:ext cx="29194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>
            <a:stCxn id="8" idx="3"/>
          </p:cNvCxnSpPr>
          <p:nvPr/>
        </p:nvCxnSpPr>
        <p:spPr>
          <a:xfrm flipV="1">
            <a:off x="3217331" y="4087284"/>
            <a:ext cx="169336" cy="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3390516" y="3913717"/>
            <a:ext cx="0" cy="130598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>
            <a:off x="3386667" y="3913717"/>
            <a:ext cx="2201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>
            <a:off x="3403598" y="5187954"/>
            <a:ext cx="2201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>
            <a:off x="3403598" y="4610102"/>
            <a:ext cx="2201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Egyenes összekötő nyíllal 29"/>
          <p:cNvCxnSpPr/>
          <p:nvPr/>
        </p:nvCxnSpPr>
        <p:spPr>
          <a:xfrm>
            <a:off x="5577997" y="3903134"/>
            <a:ext cx="5588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>
            <a:off x="5587996" y="5187954"/>
            <a:ext cx="5588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>
            <a:stCxn id="10" idx="3"/>
          </p:cNvCxnSpPr>
          <p:nvPr/>
        </p:nvCxnSpPr>
        <p:spPr>
          <a:xfrm flipV="1">
            <a:off x="5587997" y="4610102"/>
            <a:ext cx="269400" cy="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5841228" y="4130679"/>
            <a:ext cx="1" cy="44238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/>
          <p:nvPr/>
        </p:nvCxnSpPr>
        <p:spPr>
          <a:xfrm flipH="1">
            <a:off x="5561064" y="4116917"/>
            <a:ext cx="279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>
            <a:stCxn id="13" idx="2"/>
          </p:cNvCxnSpPr>
          <p:nvPr/>
        </p:nvCxnSpPr>
        <p:spPr>
          <a:xfrm flipH="1">
            <a:off x="7738533" y="5568951"/>
            <a:ext cx="1" cy="599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" name="Egyenes összekötő nyíllal 45"/>
          <p:cNvCxnSpPr>
            <a:stCxn id="17" idx="1"/>
          </p:cNvCxnSpPr>
          <p:nvPr/>
        </p:nvCxnSpPr>
        <p:spPr>
          <a:xfrm flipH="1">
            <a:off x="7738532" y="5909735"/>
            <a:ext cx="22352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68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Folyamatköltség tervezés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u-HU" dirty="0"/>
              <a:t>A nagy mennyiséget termelő egytermékes cégeknél, ahol a technológia zárt láncot alkot, igen nehéz a </a:t>
            </a:r>
            <a:r>
              <a:rPr lang="hu-HU" dirty="0" smtClean="0"/>
              <a:t>költségeket költséghelyekre </a:t>
            </a:r>
            <a:r>
              <a:rPr lang="hu-HU" dirty="0"/>
              <a:t>bontani. Fontosabb a termelőfolyamat egészének a költségét meghatározni, majd a gyártott mennyiségek függvényében ebből levezetni a termék fajlagos önköltségét.</a:t>
            </a:r>
          </a:p>
          <a:p>
            <a:pPr lvl="1"/>
            <a:r>
              <a:rPr lang="hu-HU" dirty="0"/>
              <a:t>nehéz meghatározni az egyes </a:t>
            </a:r>
            <a:r>
              <a:rPr lang="hu-HU" dirty="0" smtClean="0"/>
              <a:t>költséghelyeken </a:t>
            </a:r>
            <a:r>
              <a:rPr lang="hu-HU" dirty="0"/>
              <a:t>az árukra terhelendő közvetett </a:t>
            </a:r>
            <a:r>
              <a:rPr lang="hu-HU" dirty="0" smtClean="0"/>
              <a:t>költséghányadokat</a:t>
            </a:r>
            <a:r>
              <a:rPr lang="hu-H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7130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Folyamatköltség tervezés</a:t>
            </a:r>
            <a:endParaRPr lang="hu-HU" dirty="0"/>
          </a:p>
        </p:txBody>
      </p:sp>
      <p:sp>
        <p:nvSpPr>
          <p:cNvPr id="4" name="Ötszög 3"/>
          <p:cNvSpPr/>
          <p:nvPr/>
        </p:nvSpPr>
        <p:spPr>
          <a:xfrm>
            <a:off x="1591733" y="1693333"/>
            <a:ext cx="9635067" cy="478367"/>
          </a:xfrm>
          <a:prstGeom prst="homePlat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Főfolyamat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591733" y="2675467"/>
            <a:ext cx="2133600" cy="2590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Üzemi költséghely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4241798" y="2675467"/>
            <a:ext cx="4495801" cy="1270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 smtClean="0"/>
          </a:p>
          <a:p>
            <a:pPr algn="ctr"/>
            <a:r>
              <a:rPr lang="hu-HU" dirty="0" smtClean="0"/>
              <a:t>Gyűjtő költséghely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4500029" y="2806700"/>
            <a:ext cx="1490136" cy="3725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Részfolyamat</a:t>
            </a:r>
            <a:endParaRPr lang="hu-HU" sz="1400" dirty="0"/>
          </a:p>
        </p:txBody>
      </p:sp>
      <p:sp>
        <p:nvSpPr>
          <p:cNvPr id="8" name="Téglalap 7"/>
          <p:cNvSpPr/>
          <p:nvPr/>
        </p:nvSpPr>
        <p:spPr>
          <a:xfrm>
            <a:off x="6993465" y="2806700"/>
            <a:ext cx="1490136" cy="3725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Részfolyamat</a:t>
            </a:r>
            <a:endParaRPr lang="hu-HU" sz="1400" dirty="0"/>
          </a:p>
        </p:txBody>
      </p:sp>
      <p:sp>
        <p:nvSpPr>
          <p:cNvPr id="9" name="Téglalap 8"/>
          <p:cNvSpPr/>
          <p:nvPr/>
        </p:nvSpPr>
        <p:spPr>
          <a:xfrm>
            <a:off x="7171264" y="4525435"/>
            <a:ext cx="1566335" cy="8551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Kiszolgáló költséghely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4394198" y="4525435"/>
            <a:ext cx="1566335" cy="8551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Kiszolgáló költséghely</a:t>
            </a:r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8995831" y="2675467"/>
            <a:ext cx="1976970" cy="1270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Gyűjtő költséghely</a:t>
            </a:r>
            <a:endParaRPr lang="hu-HU" dirty="0"/>
          </a:p>
        </p:txBody>
      </p:sp>
      <p:sp>
        <p:nvSpPr>
          <p:cNvPr id="12" name="Téglalap 11"/>
          <p:cNvSpPr/>
          <p:nvPr/>
        </p:nvSpPr>
        <p:spPr>
          <a:xfrm>
            <a:off x="9239248" y="2798233"/>
            <a:ext cx="1490136" cy="3725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Részfolyamat</a:t>
            </a:r>
            <a:endParaRPr lang="hu-HU" sz="1400" dirty="0"/>
          </a:p>
        </p:txBody>
      </p:sp>
      <p:sp>
        <p:nvSpPr>
          <p:cNvPr id="13" name="Téglalap 12"/>
          <p:cNvSpPr/>
          <p:nvPr/>
        </p:nvSpPr>
        <p:spPr>
          <a:xfrm>
            <a:off x="9165162" y="4525435"/>
            <a:ext cx="1566335" cy="8551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Kiszolgáló költséghely</a:t>
            </a:r>
            <a:endParaRPr lang="hu-HU" dirty="0"/>
          </a:p>
        </p:txBody>
      </p:sp>
      <p:cxnSp>
        <p:nvCxnSpPr>
          <p:cNvPr id="15" name="Egyenes összekötő nyíllal 14"/>
          <p:cNvCxnSpPr>
            <a:stCxn id="5" idx="0"/>
          </p:cNvCxnSpPr>
          <p:nvPr/>
        </p:nvCxnSpPr>
        <p:spPr>
          <a:xfrm flipV="1">
            <a:off x="2658533" y="2171700"/>
            <a:ext cx="0" cy="503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 flipV="1">
            <a:off x="5177365" y="3970867"/>
            <a:ext cx="0" cy="503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V="1">
            <a:off x="7954431" y="3970866"/>
            <a:ext cx="0" cy="503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V="1">
            <a:off x="9948329" y="3945467"/>
            <a:ext cx="0" cy="503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flipH="1" flipV="1">
            <a:off x="8100480" y="3970866"/>
            <a:ext cx="1816102" cy="503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 flipV="1">
            <a:off x="6369423" y="2171699"/>
            <a:ext cx="0" cy="503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 flipV="1">
            <a:off x="9975721" y="2171698"/>
            <a:ext cx="0" cy="503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84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Tevékenységalapú költségtervezés</a:t>
            </a:r>
            <a:br>
              <a:rPr lang="hu-HU" dirty="0" smtClean="0"/>
            </a:br>
            <a:r>
              <a:rPr lang="hu-HU" dirty="0" err="1" smtClean="0"/>
              <a:t>Activity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Costing</a:t>
            </a:r>
            <a:r>
              <a:rPr lang="hu-HU" dirty="0" smtClean="0"/>
              <a:t> (ABC)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csak az anyag, hanem az anyagjellegű költségeket is elkülönülten gyűjtik!</a:t>
            </a:r>
          </a:p>
          <a:p>
            <a:pPr lvl="1"/>
            <a:r>
              <a:rPr lang="hu-HU" dirty="0" smtClean="0"/>
              <a:t>Szállítási, raktározási költség</a:t>
            </a:r>
          </a:p>
          <a:p>
            <a:r>
              <a:rPr lang="hu-HU" dirty="0" smtClean="0"/>
              <a:t>Az előállítási költségeket is osztályonként vagy gépenként veszik figyelembe </a:t>
            </a:r>
          </a:p>
          <a:p>
            <a:pPr lvl="1"/>
            <a:r>
              <a:rPr lang="hu-HU" dirty="0" smtClean="0"/>
              <a:t>Az anyagköltségek munka és gépköltségekkel keverednek</a:t>
            </a:r>
          </a:p>
          <a:p>
            <a:pPr lvl="1"/>
            <a:r>
              <a:rPr lang="hu-HU" b="1" dirty="0" smtClean="0"/>
              <a:t>Anyag átalakításának költsége -&gt; félkész termék költsége</a:t>
            </a:r>
          </a:p>
          <a:p>
            <a:r>
              <a:rPr lang="hu-HU" dirty="0" smtClean="0"/>
              <a:t>Marketing, K+F, igazgatási költségeket is a termékekhez rendelik</a:t>
            </a:r>
          </a:p>
          <a:p>
            <a:pPr lvl="1"/>
            <a:r>
              <a:rPr lang="hu-HU" dirty="0" smtClean="0"/>
              <a:t>Ok-okozati vetítés!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49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Célköltség tervezés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Célköltség: az elfogadható nyereséget biztosító költség</a:t>
            </a:r>
          </a:p>
          <a:p>
            <a:pPr lvl="1"/>
            <a:r>
              <a:rPr lang="hu-HU" dirty="0" smtClean="0"/>
              <a:t>A termék piaci ára nem változtatható -&gt; a kalkulált költségeket kell csökkenteni, ha nem lesz megfelelő a termék fedezete</a:t>
            </a:r>
          </a:p>
          <a:p>
            <a:r>
              <a:rPr lang="hu-HU" dirty="0" smtClean="0"/>
              <a:t>Megengedett költség = ár – fedezet</a:t>
            </a:r>
          </a:p>
          <a:p>
            <a:r>
              <a:rPr lang="hu-HU" dirty="0" smtClean="0"/>
              <a:t>Fontos a célár és a célfedezet</a:t>
            </a:r>
          </a:p>
          <a:p>
            <a:r>
              <a:rPr lang="hu-HU" dirty="0" smtClean="0"/>
              <a:t>Közvetlen </a:t>
            </a:r>
            <a:r>
              <a:rPr lang="hu-HU" dirty="0"/>
              <a:t>piac-, illetve vevőorientált </a:t>
            </a:r>
            <a:r>
              <a:rPr lang="hu-HU" dirty="0" smtClean="0"/>
              <a:t>költségtervezés</a:t>
            </a:r>
          </a:p>
          <a:p>
            <a:r>
              <a:rPr lang="hu-HU" dirty="0" smtClean="0"/>
              <a:t>Lényege</a:t>
            </a:r>
            <a:r>
              <a:rPr lang="hu-HU" dirty="0"/>
              <a:t>, hogy ha a termék piaci árának és a </a:t>
            </a:r>
            <a:r>
              <a:rPr lang="hu-HU" dirty="0" err="1" smtClean="0"/>
              <a:t>kontolling</a:t>
            </a:r>
            <a:r>
              <a:rPr lang="hu-HU" dirty="0" smtClean="0"/>
              <a:t> </a:t>
            </a:r>
            <a:r>
              <a:rPr lang="hu-HU" dirty="0"/>
              <a:t>által prognosztizált költségeinek különbsége nem ad megfelelő fedezetet a tervezett nyereséghez, akkor a kalkulált költségeket kell csökkenteni.</a:t>
            </a:r>
          </a:p>
          <a:p>
            <a:r>
              <a:rPr lang="hu-HU" dirty="0"/>
              <a:t>A már elfogadható nyereséget biztosító, megfelelő kalkulált költségeket nevezzük </a:t>
            </a:r>
            <a:r>
              <a:rPr lang="hu-HU" dirty="0" err="1"/>
              <a:t>célktg-nek</a:t>
            </a:r>
            <a:r>
              <a:rPr lang="hu-HU" dirty="0"/>
              <a:t> (</a:t>
            </a:r>
            <a:r>
              <a:rPr lang="hu-HU" dirty="0" err="1"/>
              <a:t>target</a:t>
            </a:r>
            <a:r>
              <a:rPr lang="hu-HU" dirty="0"/>
              <a:t> cost-oknak).</a:t>
            </a:r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011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Eredménytervezés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u-HU" dirty="0"/>
              <a:t>A profitorientált vállalkozásoknál az eredménytervezés (költségfedezet meghatározása) mintegy lezárása az operatív </a:t>
            </a:r>
            <a:r>
              <a:rPr lang="hu-HU" dirty="0" smtClean="0"/>
              <a:t>kontrolling </a:t>
            </a:r>
            <a:r>
              <a:rPr lang="hu-HU" dirty="0"/>
              <a:t>tervezési funkcióinak.</a:t>
            </a:r>
          </a:p>
          <a:p>
            <a:pPr lvl="0"/>
            <a:r>
              <a:rPr lang="hu-HU" dirty="0"/>
              <a:t>A költségtervezés során megtervezett önköltségadatok és a tervezett árbevétel ismeretében az </a:t>
            </a:r>
            <a:r>
              <a:rPr lang="hu-HU" dirty="0" err="1"/>
              <a:t>árbevételből</a:t>
            </a:r>
            <a:r>
              <a:rPr lang="hu-HU" dirty="0"/>
              <a:t> kiindulva felülről lefelé (top-down módszerrel) a költségadatok levonásával megkapjuk a vállalkozás eredményét.</a:t>
            </a:r>
          </a:p>
          <a:p>
            <a:pPr lvl="0"/>
            <a:r>
              <a:rPr lang="hu-HU" dirty="0"/>
              <a:t>A </a:t>
            </a:r>
            <a:r>
              <a:rPr lang="hu-HU" dirty="0" smtClean="0"/>
              <a:t>kontrolling eredményszámítás </a:t>
            </a:r>
            <a:r>
              <a:rPr lang="hu-HU" dirty="0"/>
              <a:t>elsődlegesen az értékteremtő folyamatok eredményeit, az ún. üzemi (üzleti) eredményt </a:t>
            </a:r>
            <a:r>
              <a:rPr lang="hu-HU" dirty="0" smtClean="0"/>
              <a:t>tervezi.</a:t>
            </a:r>
          </a:p>
          <a:p>
            <a:pPr lvl="0"/>
            <a:r>
              <a:rPr lang="hu-HU" dirty="0" smtClean="0"/>
              <a:t>ÁKFN-struktúra</a:t>
            </a:r>
            <a:r>
              <a:rPr lang="hu-HU" dirty="0"/>
              <a:t>:</a:t>
            </a:r>
          </a:p>
          <a:p>
            <a:pPr lvl="1"/>
            <a:r>
              <a:rPr lang="hu-HU" dirty="0"/>
              <a:t>Árbevétel</a:t>
            </a:r>
          </a:p>
          <a:p>
            <a:pPr lvl="1"/>
            <a:r>
              <a:rPr lang="hu-HU" dirty="0"/>
              <a:t>– proporcionális költségek</a:t>
            </a:r>
          </a:p>
          <a:p>
            <a:pPr lvl="1"/>
            <a:r>
              <a:rPr lang="hu-HU" dirty="0"/>
              <a:t>= Fedezet (bruttó haszon)</a:t>
            </a:r>
          </a:p>
          <a:p>
            <a:pPr lvl="1"/>
            <a:r>
              <a:rPr lang="hu-HU" dirty="0"/>
              <a:t>– fix költségek</a:t>
            </a:r>
          </a:p>
          <a:p>
            <a:pPr lvl="1"/>
            <a:r>
              <a:rPr lang="hu-HU" dirty="0"/>
              <a:t>= üzemi eredmény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829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Finanszírozástervezés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Célja a költségvetési </a:t>
            </a:r>
            <a:r>
              <a:rPr lang="hu-HU" dirty="0" smtClean="0"/>
              <a:t>bevétel-kiadás </a:t>
            </a:r>
            <a:r>
              <a:rPr lang="hu-HU" dirty="0"/>
              <a:t>oldalak egyensúlyának biztosítása, a finanszírozhatóság fenntartása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A felügyeleti szervek a költségvetési törvény és a költségvetési koncepció alapján ún. normatív keretszámokat (költségkereteket) adnak le az intézményeik felé, amelyek önállóan összeállítják az intézményük költségvetés-tervezetét (bevételek-kiadások)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Ha a tervezett kiadások meghaladják a költségkeretüket és a bevételeik adta lehetőségeket, akkor a felügyeleti szerveikkel megfelelő tervalku formájában próbálják az előirányzott költségvetés-tervezetek módosítását elérni.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A megegyezés után a felügyeleti szervek az intézményeik költségvetéseit beépítik az összegző költségvetésükbe.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Év közben az előirányzat-tény folyamatos figyelésével a c. még időben előre jelzi a költségvetés esetleges évközi módosításainak, pótköltségvetés készítésének szükségességét.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97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37260"/>
          </a:xfrm>
        </p:spPr>
        <p:txBody>
          <a:bodyPr/>
          <a:lstStyle/>
          <a:p>
            <a:r>
              <a:rPr lang="hu-HU" dirty="0" smtClean="0"/>
              <a:t>Pénzügyi (likviditásfedezet) tervezés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Alapja a teljesítményekből kiinduló költségterv. A teljesítményeket </a:t>
            </a:r>
            <a:r>
              <a:rPr lang="hu-HU" dirty="0" err="1"/>
              <a:t>árbevételekké</a:t>
            </a:r>
            <a:r>
              <a:rPr lang="hu-HU" dirty="0"/>
              <a:t>, a költségeket pedig kiadásokká kell alakítani.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A tervezés egyrészt a bevételek pénzügyi előrejelzését, másrészt a kiadások tervezését jelenti, a kettő különbözeteként pedig a likviditás egyenlegének, fedezetének becslését.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Általában negyedéves bontásban végzik.</a:t>
            </a:r>
          </a:p>
        </p:txBody>
      </p:sp>
    </p:spTree>
    <p:extLst>
      <p:ext uri="{BB962C8B-B14F-4D97-AF65-F5344CB8AC3E}">
        <p14:creationId xmlns:p14="http://schemas.microsoft.com/office/powerpoint/2010/main" val="28482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6317" y="2705669"/>
            <a:ext cx="9601200" cy="1485900"/>
          </a:xfrm>
        </p:spPr>
        <p:txBody>
          <a:bodyPr/>
          <a:lstStyle/>
          <a:p>
            <a:pPr algn="ctr"/>
            <a:r>
              <a:rPr lang="hu-HU" dirty="0" smtClean="0"/>
              <a:t>Köszönjük </a:t>
            </a:r>
            <a:r>
              <a:rPr lang="hu-HU" smtClean="0"/>
              <a:t>a figyelmet!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18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936294" y="2099604"/>
            <a:ext cx="8361229" cy="2098226"/>
          </a:xfrm>
        </p:spPr>
        <p:txBody>
          <a:bodyPr/>
          <a:lstStyle/>
          <a:p>
            <a:r>
              <a:rPr lang="hu-HU" sz="6600" dirty="0" smtClean="0"/>
              <a:t>Operatív tervezés</a:t>
            </a:r>
            <a:endParaRPr lang="hu-HU" sz="6600" dirty="0"/>
          </a:p>
        </p:txBody>
      </p:sp>
    </p:spTree>
    <p:extLst>
      <p:ext uri="{BB962C8B-B14F-4D97-AF65-F5344CB8AC3E}">
        <p14:creationId xmlns:p14="http://schemas.microsoft.com/office/powerpoint/2010/main" val="38782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11472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Operatív tervezés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Terv/tény adatok elemzése</a:t>
            </a:r>
          </a:p>
          <a:p>
            <a:pPr lvl="1"/>
            <a:r>
              <a:rPr lang="hu-HU" i="0" dirty="0" smtClean="0"/>
              <a:t>Ezek alapján születnek az operatív intézkedési javaslatok</a:t>
            </a:r>
          </a:p>
          <a:p>
            <a:pPr lvl="1"/>
            <a:r>
              <a:rPr lang="hu-HU" i="0" dirty="0" smtClean="0"/>
              <a:t>Döntés előkészítés</a:t>
            </a:r>
          </a:p>
          <a:p>
            <a:pPr lvl="1"/>
            <a:r>
              <a:rPr lang="hu-HU" i="0" dirty="0" smtClean="0"/>
              <a:t>Döntések hatásának vizsgálata</a:t>
            </a:r>
          </a:p>
          <a:p>
            <a:r>
              <a:rPr lang="hu-HU" dirty="0" smtClean="0"/>
              <a:t>3 elvre épül</a:t>
            </a:r>
          </a:p>
          <a:p>
            <a:pPr lvl="1"/>
            <a:r>
              <a:rPr lang="hu-HU" i="0" dirty="0" smtClean="0"/>
              <a:t>Gazdaságosság</a:t>
            </a:r>
          </a:p>
          <a:p>
            <a:pPr lvl="1"/>
            <a:r>
              <a:rPr lang="hu-HU" i="0" dirty="0" smtClean="0"/>
              <a:t>Jövedelmezőség</a:t>
            </a:r>
          </a:p>
          <a:p>
            <a:pPr lvl="1"/>
            <a:r>
              <a:rPr lang="hu-HU" i="0" dirty="0" smtClean="0"/>
              <a:t>likviditás</a:t>
            </a:r>
            <a:endParaRPr lang="hu-HU" dirty="0" smtClean="0"/>
          </a:p>
          <a:p>
            <a:r>
              <a:rPr lang="hu-HU" dirty="0" smtClean="0"/>
              <a:t>Az operatív terv a napi cselekvés irányításához, ill. annak </a:t>
            </a:r>
            <a:r>
              <a:rPr lang="hu-HU" dirty="0" err="1" smtClean="0"/>
              <a:t>kontrollingjához</a:t>
            </a:r>
            <a:r>
              <a:rPr lang="hu-HU" dirty="0" smtClean="0"/>
              <a:t> szükséges információkat szolgáltatja</a:t>
            </a:r>
          </a:p>
          <a:p>
            <a:r>
              <a:rPr lang="hu-HU" dirty="0" smtClean="0"/>
              <a:t>A tényadatok kiértékelése csak a tervértékek összemérésével együtt ad tényleges elemzési keretet</a:t>
            </a:r>
          </a:p>
        </p:txBody>
      </p:sp>
    </p:spTree>
    <p:extLst>
      <p:ext uri="{BB962C8B-B14F-4D97-AF65-F5344CB8AC3E}">
        <p14:creationId xmlns:p14="http://schemas.microsoft.com/office/powerpoint/2010/main" val="41080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Operatív tervezés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Eszközei:</a:t>
            </a:r>
          </a:p>
          <a:p>
            <a:pPr lvl="1"/>
            <a:r>
              <a:rPr lang="hu-HU" dirty="0" smtClean="0"/>
              <a:t>Pénzügy és számvitel: a működőképes pénzügyi és számviteli rendszer képezi az alapját a vezetésorientált számvitelnek</a:t>
            </a:r>
          </a:p>
          <a:p>
            <a:pPr lvl="1"/>
            <a:r>
              <a:rPr lang="hu-HU" dirty="0" smtClean="0"/>
              <a:t>Költség- és teljesítményszámítás: a gazdaságosság ellenőrzését szolgálja.</a:t>
            </a:r>
          </a:p>
          <a:p>
            <a:pPr lvl="1"/>
            <a:r>
              <a:rPr lang="hu-HU" dirty="0" smtClean="0"/>
              <a:t>Fedezetszámítás: a költség- és teljesítményszámítás döntésorientált megvalósításának eszköze</a:t>
            </a:r>
          </a:p>
          <a:p>
            <a:pPr lvl="1"/>
            <a:r>
              <a:rPr lang="hu-HU" dirty="0" smtClean="0"/>
              <a:t>Statisztika és eredményszámítás: a tervezés és elemzés alapjait képezik.</a:t>
            </a:r>
          </a:p>
          <a:p>
            <a:pPr lvl="1"/>
            <a:r>
              <a:rPr lang="hu-HU" dirty="0" smtClean="0"/>
              <a:t>Gazdaságossági elemzések: a vállalati területek gazdaságosságának vizsgálata.</a:t>
            </a:r>
          </a:p>
          <a:p>
            <a:pPr lvl="1"/>
            <a:r>
              <a:rPr lang="hu-HU" dirty="0" smtClean="0"/>
              <a:t>Mutatószám rendszerek: a releváns adatok rendszereként mutatószámok alkalmazhatók a tervezéshez, informáláshoz és elemzéshez.</a:t>
            </a:r>
          </a:p>
        </p:txBody>
      </p:sp>
    </p:spTree>
    <p:extLst>
      <p:ext uri="{BB962C8B-B14F-4D97-AF65-F5344CB8AC3E}">
        <p14:creationId xmlns:p14="http://schemas.microsoft.com/office/powerpoint/2010/main" val="212505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Operatív tervezés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Részterületei:</a:t>
            </a:r>
          </a:p>
          <a:p>
            <a:pPr lvl="1"/>
            <a:r>
              <a:rPr lang="hu-HU" b="1" dirty="0" smtClean="0"/>
              <a:t>Költség- és teljesítmény kontrolling: költségtervezés és ellenőrzés, kalkuláció és árpolitika, rövidtávú eredményszámítás.</a:t>
            </a:r>
          </a:p>
          <a:p>
            <a:pPr lvl="1"/>
            <a:r>
              <a:rPr lang="hu-HU" dirty="0" smtClean="0"/>
              <a:t>Értékesítés kontrolling</a:t>
            </a:r>
          </a:p>
          <a:p>
            <a:pPr lvl="1"/>
            <a:r>
              <a:rPr lang="hu-HU" dirty="0" smtClean="0"/>
              <a:t>Beruházás kontrolling</a:t>
            </a:r>
          </a:p>
          <a:p>
            <a:pPr lvl="1"/>
            <a:r>
              <a:rPr lang="hu-HU" dirty="0" smtClean="0"/>
              <a:t>Pénzügyi és eredmény kontrolling</a:t>
            </a:r>
          </a:p>
        </p:txBody>
      </p:sp>
    </p:spTree>
    <p:extLst>
      <p:ext uri="{BB962C8B-B14F-4D97-AF65-F5344CB8AC3E}">
        <p14:creationId xmlns:p14="http://schemas.microsoft.com/office/powerpoint/2010/main" val="296839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Operatív tervezés munkafolyamata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369193"/>
              </p:ext>
            </p:extLst>
          </p:nvPr>
        </p:nvGraphicFramePr>
        <p:xfrm>
          <a:off x="571501" y="1740626"/>
          <a:ext cx="6717573" cy="4454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7289074" y="1947217"/>
            <a:ext cx="4584679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A tervezés a kitűzött célok eléréséhez szükséges feladatok meghatározását és a feladatok elvégzéséhez szükséges feltételrendszer biztosítását jelenti.</a:t>
            </a:r>
          </a:p>
          <a:p>
            <a:endParaRPr lang="hu-HU" dirty="0" smtClean="0"/>
          </a:p>
          <a:p>
            <a:r>
              <a:rPr lang="hu-HU" dirty="0" smtClean="0"/>
              <a:t>Kontrolling tervezési munkafolyamatok: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err="1" smtClean="0"/>
              <a:t>Bottom-Up</a:t>
            </a:r>
            <a:r>
              <a:rPr lang="hu-HU" b="1" dirty="0" smtClean="0"/>
              <a:t> módszer </a:t>
            </a:r>
            <a:r>
              <a:rPr lang="hu-HU" dirty="0" smtClean="0"/>
              <a:t>- alulról felfelé építkező tervezés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Top-Down </a:t>
            </a:r>
            <a:r>
              <a:rPr lang="hu-HU" b="1" dirty="0" smtClean="0"/>
              <a:t>módszer </a:t>
            </a:r>
            <a:r>
              <a:rPr lang="hu-HU" dirty="0" smtClean="0"/>
              <a:t>- felülről felefé építkező tervezés.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Az ellenáramú tervezés </a:t>
            </a:r>
            <a:r>
              <a:rPr lang="hu-HU" dirty="0" smtClean="0"/>
              <a:t>- A kettő kombinációja,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74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Kötelező elemei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-228600"/>
          <a:ext cx="11830050" cy="7886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2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Költségtervezés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800" dirty="0"/>
              <a:t>Az egy gazdasági (pénzügyi) év operatív költségráfordításainak tervezési eszköze. A költségtervezés során tervezzük egy termék, termékcsoport, költséghely, időszak, projekt, stb. költségeit. Mindig a tervezett teljesítményből indulunk ki, és mindig az ésszerű, takarékos gazdálkodás melletti indokolt költségeket tervezzük.</a:t>
            </a:r>
            <a:endParaRPr lang="en-US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986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Költségtervezés típusai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Klasszikus</a:t>
            </a:r>
          </a:p>
          <a:p>
            <a:r>
              <a:rPr lang="hu-HU" dirty="0" smtClean="0"/>
              <a:t>Folyamatszemléletű</a:t>
            </a:r>
          </a:p>
          <a:p>
            <a:r>
              <a:rPr lang="hu-HU" dirty="0" smtClean="0"/>
              <a:t>Tevékenységalapú</a:t>
            </a:r>
          </a:p>
          <a:p>
            <a:r>
              <a:rPr lang="hu-HU" dirty="0" smtClean="0"/>
              <a:t>Célköltség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053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op">
  <a:themeElements>
    <a:clrScheme name="2. egyéni séma">
      <a:dk1>
        <a:sysClr val="windowText" lastClr="000000"/>
      </a:dk1>
      <a:lt1>
        <a:sysClr val="window" lastClr="FFFFFF"/>
      </a:lt1>
      <a:dk2>
        <a:srgbClr val="1D9AA1"/>
      </a:dk2>
      <a:lt2>
        <a:srgbClr val="F2F2F2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TM02900720[[fn=Integrál]]</Template>
  <TotalTime>1444</TotalTime>
  <Words>1004</Words>
  <Application>Microsoft Office PowerPoint</Application>
  <PresentationFormat>Szélesvásznú</PresentationFormat>
  <Paragraphs>166</Paragraphs>
  <Slides>20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3</vt:i4>
      </vt:variant>
      <vt:variant>
        <vt:lpstr>Diacímek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Franklin Gothic Book</vt:lpstr>
      <vt:lpstr>Symbol</vt:lpstr>
      <vt:lpstr>Wingdings</vt:lpstr>
      <vt:lpstr>Wingdings 2</vt:lpstr>
      <vt:lpstr>HDOfficeLightV0</vt:lpstr>
      <vt:lpstr>Crop</vt:lpstr>
      <vt:lpstr>1_SZTE</vt:lpstr>
      <vt:lpstr>Kontrolling</vt:lpstr>
      <vt:lpstr>Operatív tervezés</vt:lpstr>
      <vt:lpstr>Operatív tervezés</vt:lpstr>
      <vt:lpstr>Operatív tervezés</vt:lpstr>
      <vt:lpstr>Operatív tervezés</vt:lpstr>
      <vt:lpstr>Operatív tervezés munkafolyamata</vt:lpstr>
      <vt:lpstr>Kötelező elemei</vt:lpstr>
      <vt:lpstr>Költségtervezés </vt:lpstr>
      <vt:lpstr>Költségtervezés típusai </vt:lpstr>
      <vt:lpstr>Klasszikus költségtervezés </vt:lpstr>
      <vt:lpstr>Klasszikus költségtervezés</vt:lpstr>
      <vt:lpstr>Folyamatköltség tervezés </vt:lpstr>
      <vt:lpstr>Folyamatköltség tervezés</vt:lpstr>
      <vt:lpstr>Tevékenységalapú költségtervezés Activity Based Costing (ABC) </vt:lpstr>
      <vt:lpstr>Célköltség tervezés</vt:lpstr>
      <vt:lpstr>Eredménytervezés</vt:lpstr>
      <vt:lpstr>Finanszírozástervezés</vt:lpstr>
      <vt:lpstr>Pénzügyi (likviditásfedezet) tervezés</vt:lpstr>
      <vt:lpstr>Köszönjük a figyelmet!</vt:lpstr>
      <vt:lpstr>Jelen tananyag  a Szegedi Tudományegyetemen készült az Európai Unió támogatásával.  Projekt azonosító: EFOP-3.4.3-16-2016-00014</vt:lpstr>
    </vt:vector>
  </TitlesOfParts>
  <Company>Continental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Kontrolling</dc:title>
  <dc:creator>Kovacs, Karola</dc:creator>
  <cp:lastModifiedBy>Rádóczi Zsolt</cp:lastModifiedBy>
  <cp:revision>213</cp:revision>
  <dcterms:created xsi:type="dcterms:W3CDTF">2017-09-22T07:29:42Z</dcterms:created>
  <dcterms:modified xsi:type="dcterms:W3CDTF">2018-11-21T09:59:32Z</dcterms:modified>
</cp:coreProperties>
</file>