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6" r:id="rId3"/>
  </p:sldMasterIdLst>
  <p:notesMasterIdLst>
    <p:notesMasterId r:id="rId29"/>
  </p:notesMasterIdLst>
  <p:sldIdLst>
    <p:sldId id="256" r:id="rId4"/>
    <p:sldId id="258" r:id="rId5"/>
    <p:sldId id="259" r:id="rId6"/>
    <p:sldId id="260" r:id="rId7"/>
    <p:sldId id="261" r:id="rId8"/>
    <p:sldId id="262" r:id="rId9"/>
    <p:sldId id="276" r:id="rId10"/>
    <p:sldId id="263" r:id="rId11"/>
    <p:sldId id="264" r:id="rId12"/>
    <p:sldId id="265" r:id="rId13"/>
    <p:sldId id="266" r:id="rId14"/>
    <p:sldId id="267" r:id="rId15"/>
    <p:sldId id="280" r:id="rId16"/>
    <p:sldId id="281" r:id="rId17"/>
    <p:sldId id="282" r:id="rId18"/>
    <p:sldId id="284" r:id="rId19"/>
    <p:sldId id="285" r:id="rId20"/>
    <p:sldId id="268" r:id="rId21"/>
    <p:sldId id="279" r:id="rId22"/>
    <p:sldId id="269" r:id="rId23"/>
    <p:sldId id="270" r:id="rId24"/>
    <p:sldId id="277" r:id="rId25"/>
    <p:sldId id="286" r:id="rId26"/>
    <p:sldId id="287" r:id="rId27"/>
    <p:sldId id="288" r:id="rId2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A0B69-2FC8-42C6-91D7-8867ABBD0E0B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A4A068-47A5-4B27-A8EC-75A914A0BD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7779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A5C11E-540C-488B-B718-84796C0B45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865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Dátum hely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5EEB2-A29D-4D4F-BD08-B725985DA2B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9343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14. lecke</a:t>
            </a: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© Deák István - 2017.</a:t>
            </a: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20805-D9E9-4E7B-A926-A2B4C97F6E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3120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5400" cap="all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9BB3E02-C614-405E-AA9A-ADC31AD3B2C6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3D42076-DD06-4A54-B9F9-E24A5C60FC0C}" type="slidenum">
              <a:rPr lang="hu-HU" smtClean="0"/>
              <a:t>‹#›</a:t>
            </a:fld>
            <a:endParaRPr lang="hu-HU"/>
          </a:p>
        </p:txBody>
      </p:sp>
      <p:grpSp>
        <p:nvGrpSpPr>
          <p:cNvPr id="7" name="Group 6"/>
          <p:cNvGrpSpPr/>
          <p:nvPr/>
        </p:nvGrpSpPr>
        <p:grpSpPr>
          <a:xfrm>
            <a:off x="564644" y="744470"/>
            <a:ext cx="8005588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21426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3E02-C614-405E-AA9A-ADC31AD3B2C6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2076-DD06-4A54-B9F9-E24A5C60FC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2446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all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BB3E02-C614-405E-AA9A-ADC31AD3B2C6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D42076-DD06-4A54-B9F9-E24A5C60FC0C}" type="slidenum">
              <a:rPr lang="hu-HU" smtClean="0"/>
              <a:t>‹#›</a:t>
            </a:fld>
            <a:endParaRPr lang="hu-H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48483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3E02-C614-405E-AA9A-ADC31AD3B2C6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2076-DD06-4A54-B9F9-E24A5C60FC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70014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08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3E02-C614-405E-AA9A-ADC31AD3B2C6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2076-DD06-4A54-B9F9-E24A5C60FC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8205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3E02-C614-405E-AA9A-ADC31AD3B2C6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2076-DD06-4A54-B9F9-E24A5C60FC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4544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3E02-C614-405E-AA9A-ADC31AD3B2C6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2076-DD06-4A54-B9F9-E24A5C60FC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4796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125"/>
              </a:spcAft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BB3E02-C614-405E-AA9A-ADC31AD3B2C6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D42076-DD06-4A54-B9F9-E24A5C60FC0C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162323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36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125"/>
              </a:spcAft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BB3E02-C614-405E-AA9A-ADC31AD3B2C6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D42076-DD06-4A54-B9F9-E24A5C60FC0C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05721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3E02-C614-405E-AA9A-ADC31AD3B2C6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2076-DD06-4A54-B9F9-E24A5C60FC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3976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7421" y="624156"/>
            <a:ext cx="1174325" cy="524324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6134731" cy="52432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3E02-C614-405E-AA9A-ADC31AD3B2C6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2076-DD06-4A54-B9F9-E24A5C60FC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84719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z="1800">
                <a:solidFill>
                  <a:srgbClr val="FFFFFF"/>
                </a:solidFill>
              </a:rPr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947516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407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z="1800">
                <a:solidFill>
                  <a:srgbClr val="FFFFFF"/>
                </a:solidFill>
              </a:rPr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9129142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3694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0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3181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5861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4730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hu-HU" noProof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344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4934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0936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33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385763" indent="-385763" algn="l">
              <a:spcAft>
                <a:spcPts val="45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26401595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33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385763" indent="-385763" algn="l">
              <a:spcAft>
                <a:spcPts val="45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29212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90" y="1628802"/>
            <a:ext cx="5111750" cy="46910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76791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2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7966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6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B9BB3E02-C614-405E-AA9A-ADC31AD3B2C6}" type="datetimeFigureOut">
              <a:rPr lang="hu-HU" smtClean="0"/>
              <a:t>2018. 11. 21.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63D42076-DD06-4A54-B9F9-E24A5C60FC0C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419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8036" indent="-288036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Franklin Gothic Book" panose="020B0503020102020204" pitchFamily="34" charset="0"/>
        <a:buChar char="■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0287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35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7145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2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cs typeface="+mn-cs"/>
              </a:defRPr>
            </a:lvl1pPr>
          </a:lstStyle>
          <a:p>
            <a:pPr defTabSz="342900"/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 defTabSz="342900"/>
              <a:t>2018. 11. 21.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cs typeface="+mn-cs"/>
              </a:defRPr>
            </a:lvl1pPr>
          </a:lstStyle>
          <a:p>
            <a:pPr defTabSz="342900"/>
            <a:endParaRPr 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cs typeface="+mn-cs"/>
              </a:defRPr>
            </a:lvl1pPr>
          </a:lstStyle>
          <a:p>
            <a:pPr defTabSz="342900"/>
            <a:fld id="{774ECFDF-B4B8-4D79-9C23-DD008FAF0A0B}" type="slidenum">
              <a:rPr lang="hu-HU" smtClean="0">
                <a:solidFill>
                  <a:srgbClr val="000000"/>
                </a:solidFill>
              </a:rPr>
              <a:pPr defTabSz="342900"/>
              <a:t>‹#›</a:t>
            </a:fld>
            <a:endParaRPr lang="hu-HU">
              <a:solidFill>
                <a:srgbClr val="000000"/>
              </a:solidFill>
            </a:endParaRPr>
          </a:p>
        </p:txBody>
      </p:sp>
      <p:pic>
        <p:nvPicPr>
          <p:cNvPr id="1031" name="Picture 7" descr="SZTE_hun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424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Beszámoló-összeállítás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Feldolgozási idő: 30 perc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857232"/>
            <a:ext cx="8229600" cy="7778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u-HU" sz="3600" dirty="0" smtClean="0"/>
              <a:t>ÉVES ZÁRÁS (lehetséges) FOLYAMATA 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71678"/>
            <a:ext cx="8229600" cy="4429156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smtClean="0"/>
              <a:t>A tárgyévre vonatkozó, tárgyévben felmerült gazdasági események könyvelésének teljessé tétele (lásd évközi zárlatnál említett feladatokat)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smtClean="0"/>
              <a:t>Leltározás, leltár, leltárkülönbözetek (valódiság elve)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smtClean="0"/>
              <a:t>Óvatosság elve alapján: értékvesztés, terven felüli </a:t>
            </a:r>
            <a:r>
              <a:rPr lang="hu-HU" dirty="0" err="1" smtClean="0"/>
              <a:t>écs</a:t>
            </a:r>
            <a:r>
              <a:rPr lang="hu-HU" dirty="0" smtClean="0"/>
              <a:t>, céltartalék, hitelezési veszteség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smtClean="0"/>
              <a:t>Valódiság elve alapján: visszaírás, ÉH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smtClean="0"/>
              <a:t>Összemérés elve alapján: időbeli elhatárolások</a:t>
            </a:r>
          </a:p>
        </p:txBody>
      </p:sp>
    </p:spTree>
    <p:extLst>
      <p:ext uri="{BB962C8B-B14F-4D97-AF65-F5344CB8AC3E}">
        <p14:creationId xmlns:p14="http://schemas.microsoft.com/office/powerpoint/2010/main" val="20603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714372"/>
          </a:xfrm>
        </p:spPr>
        <p:txBody>
          <a:bodyPr>
            <a:normAutofit/>
          </a:bodyPr>
          <a:lstStyle/>
          <a:p>
            <a:r>
              <a:rPr lang="hu-HU" sz="3600" dirty="0"/>
              <a:t>ÉVES ZÁRÁS (lehetséges) FOLYAMATA </a:t>
            </a:r>
            <a:r>
              <a:rPr lang="hu-HU" sz="3600" dirty="0" smtClean="0"/>
              <a:t>(2)</a:t>
            </a:r>
            <a:endParaRPr lang="hu-HU" sz="36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smtClean="0"/>
              <a:t>Devizás tételek év végi értékelése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smtClean="0"/>
              <a:t>Főkönyvi kivonat (a zárlat során akár többször is)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smtClean="0"/>
              <a:t>A műveleti számlák zárása (EK formájától függ)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err="1" smtClean="0"/>
              <a:t>Eredménymegállapítás</a:t>
            </a:r>
            <a:r>
              <a:rPr lang="hu-HU" dirty="0" smtClean="0"/>
              <a:t>, eredményfelosztás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smtClean="0"/>
              <a:t>Helyi iparűzési adó-, Társaságiadó-bevallás összeállítása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smtClean="0"/>
              <a:t>Mérleg összeállítása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smtClean="0"/>
              <a:t>Beszámoló szöveges részének összeállítása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hu-HU" dirty="0" smtClean="0"/>
              <a:t>Beszámoló elfogadása (könyvvizsgálói jelentés), döntés az AE felosztásáról </a:t>
            </a:r>
          </a:p>
        </p:txBody>
      </p:sp>
    </p:spTree>
    <p:extLst>
      <p:ext uri="{BB962C8B-B14F-4D97-AF65-F5344CB8AC3E}">
        <p14:creationId xmlns:p14="http://schemas.microsoft.com/office/powerpoint/2010/main" val="19318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u-HU" sz="3600" dirty="0"/>
              <a:t>ÉVES ZÁRÁS (lehetséges) FOLYAMATA </a:t>
            </a:r>
            <a:r>
              <a:rPr lang="hu-HU" sz="3600" dirty="0" smtClean="0"/>
              <a:t>(3)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marL="609600" indent="-609600" eaLnBrk="1" hangingPunct="1">
              <a:defRPr/>
            </a:pPr>
            <a:r>
              <a:rPr lang="hu-HU" dirty="0" smtClean="0"/>
              <a:t>Adózott eredmény könyvelése</a:t>
            </a:r>
          </a:p>
          <a:p>
            <a:pPr marL="609600" indent="-609600" eaLnBrk="1" hangingPunct="1">
              <a:defRPr/>
            </a:pPr>
            <a:r>
              <a:rPr lang="hu-HU" dirty="0" smtClean="0"/>
              <a:t>Mérlegszámlák zárása </a:t>
            </a:r>
          </a:p>
          <a:p>
            <a:pPr marL="609600" indent="-609600" eaLnBrk="1" hangingPunct="1">
              <a:defRPr/>
            </a:pPr>
            <a:r>
              <a:rPr lang="hu-HU" dirty="0" smtClean="0"/>
              <a:t>A beszámoló nyilvánosságra hozatala</a:t>
            </a:r>
          </a:p>
        </p:txBody>
      </p:sp>
    </p:spTree>
    <p:extLst>
      <p:ext uri="{BB962C8B-B14F-4D97-AF65-F5344CB8AC3E}">
        <p14:creationId xmlns:p14="http://schemas.microsoft.com/office/powerpoint/2010/main" val="16803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EREDMÉNYKIMUTATÁS ÖSSZEÁLLÍTÁSA</a:t>
            </a:r>
            <a:endParaRPr lang="hu-HU" dirty="0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977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743" name="Group 119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457200" y="404664"/>
          <a:ext cx="8229600" cy="6059806"/>
        </p:xfrm>
        <a:graphic>
          <a:graphicData uri="http://schemas.openxmlformats.org/drawingml/2006/table">
            <a:tbl>
              <a:tblPr/>
              <a:tblGrid>
                <a:gridCol w="461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7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4800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ÖSSZKÖLTSÉG SZEMLÉLET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FORGALMI KÖLTSÉG SZEMLÉLET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I.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Értékesítés nettó árbevétele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I.</a:t>
                      </a:r>
                      <a:endParaRPr kumimoji="0" 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Értékesítés nettó árbevétele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STK ÁV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SEEAÉ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+/- AST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Anyagköltség 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Igénybevett szolgáltatások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Értékesítés elszámolt közvetlen költsége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Egyéb szolgáltatások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ELÁBÉ (és közvetített szolg.)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ELÁBÉ (és közvetített </a:t>
                      </a:r>
                      <a:r>
                        <a:rPr kumimoji="0" lang="hu-H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szolg</a:t>
                      </a: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IV.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Anyagjellegű ráfordítások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II.</a:t>
                      </a:r>
                      <a:endParaRPr kumimoji="0" 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Értékesítés közvetlen </a:t>
                      </a:r>
                      <a:r>
                        <a:rPr kumimoji="0" lang="hu-HU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ktge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Bérköltség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kumimoji="0" 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ÉRT. BRUTTÓ EREDMÉNYE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Személyi </a:t>
                      </a:r>
                      <a:r>
                        <a:rPr kumimoji="0" lang="hu-H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jell</a:t>
                      </a: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egyéb költségek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kumimoji="0" 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Értékesítés közvetett </a:t>
                      </a:r>
                      <a:r>
                        <a:rPr kumimoji="0" lang="hu-HU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ktge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Bérjárulékok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V.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Személyi jellegű ráfordítás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VI.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Értékcsökkenési leírás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III.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Egyéb bevételek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V.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Egyéb bevételek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Egyéb ráfordítások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VI.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Egyéb ráfordítások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4800">
                <a:tc gridSpan="7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+mn-cs"/>
                        </a:rPr>
                        <a:t> </a:t>
                      </a: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Üzemi-üzleti tevékenység eredménye</a:t>
                      </a: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charset="0"/>
                          <a:cs typeface="+mn-cs"/>
                        </a:rPr>
                        <a:t> (</a:t>
                      </a: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ÜTE)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1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6E6DC-20B5-4FD0-A07B-EE2E62F05BAE}" type="slidenum">
              <a:rPr lang="hu-HU"/>
              <a:pPr>
                <a:defRPr/>
              </a:pPr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573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8D961-3FD6-40A1-B37E-BB6A51F5771E}" type="slidenum">
              <a:rPr lang="hu-HU"/>
              <a:pPr>
                <a:defRPr/>
              </a:pPr>
              <a:t>15</a:t>
            </a:fld>
            <a:endParaRPr lang="hu-HU"/>
          </a:p>
        </p:txBody>
      </p:sp>
      <p:graphicFrame>
        <p:nvGraphicFramePr>
          <p:cNvPr id="27650" name="Group 2"/>
          <p:cNvGraphicFramePr>
            <a:graphicFrameLocks noGrp="1"/>
          </p:cNvGraphicFramePr>
          <p:nvPr>
            <p:extLst/>
          </p:nvPr>
        </p:nvGraphicFramePr>
        <p:xfrm>
          <a:off x="457200" y="980728"/>
          <a:ext cx="8229600" cy="2924175"/>
        </p:xfrm>
        <a:graphic>
          <a:graphicData uri="http://schemas.openxmlformats.org/drawingml/2006/table">
            <a:tbl>
              <a:tblPr/>
              <a:tblGrid>
                <a:gridCol w="461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7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Pénzügyi műveletek bevételei</a:t>
                      </a: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Pénzügyi műveletek ráfordításai</a:t>
                      </a: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Pénzügyi műveletek eredménye</a:t>
                      </a: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Adózás előtti eredmény (AEE)</a:t>
                      </a: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Adófizetési kötelezettség (TAO)</a:t>
                      </a: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Adózott eredmény (AE)</a:t>
                      </a: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 smtClean="0"/>
              <a:t>ALAPVETÉSEK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u-HU" sz="2000" dirty="0" smtClean="0"/>
              <a:t>Nettó árbevétel – fő tevékenység</a:t>
            </a:r>
          </a:p>
          <a:p>
            <a:pPr lvl="1">
              <a:lnSpc>
                <a:spcPct val="90000"/>
              </a:lnSpc>
              <a:defRPr/>
            </a:pPr>
            <a:r>
              <a:rPr lang="hu-HU" sz="1600" dirty="0" smtClean="0"/>
              <a:t>Értékesített termékek, áru, szolgáltatások (pénzügyileg nem kell hogy rendezve legyenek)</a:t>
            </a:r>
            <a:endParaRPr lang="hu-HU" sz="1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hu-HU" sz="1800" dirty="0" smtClean="0"/>
              <a:t>Aktivált saját teljesítmények</a:t>
            </a:r>
          </a:p>
          <a:p>
            <a:pPr lvl="1">
              <a:lnSpc>
                <a:spcPct val="90000"/>
              </a:lnSpc>
              <a:defRPr/>
            </a:pPr>
            <a:r>
              <a:rPr lang="hu-HU" sz="1600" dirty="0" smtClean="0"/>
              <a:t>Építőipar:</a:t>
            </a:r>
          </a:p>
          <a:p>
            <a:pPr lvl="2">
              <a:lnSpc>
                <a:spcPct val="90000"/>
              </a:lnSpc>
              <a:defRPr/>
            </a:pPr>
            <a:r>
              <a:rPr lang="hu-HU" sz="1300" dirty="0" smtClean="0"/>
              <a:t>Saját magamnak építettem del egy épületet, ennek volt előállítási költsége, de nekem az ne legyen ráfordítás, mert hol legyen az?</a:t>
            </a:r>
          </a:p>
          <a:p>
            <a:pPr lvl="2">
              <a:lnSpc>
                <a:spcPct val="90000"/>
              </a:lnSpc>
              <a:defRPr/>
            </a:pPr>
            <a:r>
              <a:rPr lang="hu-HU" sz="1300" dirty="0" smtClean="0"/>
              <a:t>Év végén előállítottam egy félkész házat, ami nincs kiszámlázva (</a:t>
            </a:r>
            <a:r>
              <a:rPr lang="hu-HU" sz="1300" dirty="0" err="1" smtClean="0"/>
              <a:t>max</a:t>
            </a:r>
            <a:r>
              <a:rPr lang="hu-HU" sz="1300" dirty="0" smtClean="0"/>
              <a:t> előleg számla(nem bevétel)), </a:t>
            </a:r>
            <a:r>
              <a:rPr lang="hu-HU" sz="1300" dirty="0" err="1" smtClean="0"/>
              <a:t>nennek</a:t>
            </a:r>
            <a:r>
              <a:rPr lang="hu-HU" sz="1300" dirty="0" smtClean="0"/>
              <a:t> volt előállítási költsége, de nekem ez ne legyen ráfordítás, mert hol legyen?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1800" dirty="0" smtClean="0"/>
              <a:t>Ráfordítások</a:t>
            </a:r>
          </a:p>
          <a:p>
            <a:pPr lvl="1">
              <a:lnSpc>
                <a:spcPct val="90000"/>
              </a:lnSpc>
              <a:defRPr/>
            </a:pPr>
            <a:r>
              <a:rPr lang="hu-HU" sz="1600" dirty="0" smtClean="0"/>
              <a:t>Anyagjellegű: anyagköltség, igénybevett szolgáltatás, eladott áruk és szolgáltatások bekerülési értéke</a:t>
            </a:r>
          </a:p>
          <a:p>
            <a:pPr lvl="1">
              <a:lnSpc>
                <a:spcPct val="90000"/>
              </a:lnSpc>
              <a:defRPr/>
            </a:pPr>
            <a:r>
              <a:rPr lang="hu-HU" sz="1600" dirty="0" smtClean="0"/>
              <a:t>Személy jellegű: bér-, bérjárulék és egyéb személy jellegű költségek (</a:t>
            </a:r>
            <a:r>
              <a:rPr lang="hu-HU" sz="1600" dirty="0" err="1" smtClean="0"/>
              <a:t>cafatéria</a:t>
            </a:r>
            <a:r>
              <a:rPr lang="hu-HU" sz="1600" dirty="0" smtClean="0"/>
              <a:t>)</a:t>
            </a:r>
          </a:p>
          <a:p>
            <a:pPr lvl="1">
              <a:lnSpc>
                <a:spcPct val="90000"/>
              </a:lnSpc>
              <a:defRPr/>
            </a:pPr>
            <a:r>
              <a:rPr lang="hu-HU" sz="1600" dirty="0" smtClean="0"/>
              <a:t>Értékcsökkenés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1800" dirty="0" smtClean="0"/>
              <a:t>Egyéb bevételek és ráfordítások:</a:t>
            </a:r>
          </a:p>
          <a:p>
            <a:pPr lvl="1">
              <a:lnSpc>
                <a:spcPct val="90000"/>
              </a:lnSpc>
              <a:defRPr/>
            </a:pPr>
            <a:r>
              <a:rPr lang="hu-HU" sz="1600" dirty="0" smtClean="0"/>
              <a:t>TE értékesítés, követelés eladás-vásárlás, kerekítés, selejtezés, </a:t>
            </a:r>
            <a:r>
              <a:rPr lang="hu-HU" sz="1600" dirty="0" err="1" smtClean="0"/>
              <a:t>kéresemény</a:t>
            </a:r>
            <a:r>
              <a:rPr lang="hu-HU" sz="1600" dirty="0" smtClean="0"/>
              <a:t>, hiány, céltartalékképzés, helyi adók, támogatások, </a:t>
            </a:r>
            <a:r>
              <a:rPr lang="hu-HU" sz="1600" dirty="0" err="1" smtClean="0"/>
              <a:t>stb</a:t>
            </a:r>
            <a:r>
              <a:rPr lang="hu-HU" sz="1600" dirty="0" smtClean="0"/>
              <a:t>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1800" dirty="0" smtClean="0"/>
              <a:t>Pénzügyi eredmény:</a:t>
            </a:r>
          </a:p>
          <a:p>
            <a:pPr lvl="1">
              <a:lnSpc>
                <a:spcPct val="90000"/>
              </a:lnSpc>
              <a:defRPr/>
            </a:pPr>
            <a:r>
              <a:rPr lang="hu-HU" sz="1800" dirty="0" smtClean="0"/>
              <a:t>Kamatok, értékpapírok miatti nyereség/</a:t>
            </a:r>
            <a:r>
              <a:rPr lang="hu-HU" sz="1800" dirty="0" err="1" smtClean="0"/>
              <a:t>vezsteség</a:t>
            </a:r>
            <a:r>
              <a:rPr lang="hu-HU" sz="1800" dirty="0" smtClean="0"/>
              <a:t>, devizás ügyletek, kapott osztalék, </a:t>
            </a:r>
            <a:r>
              <a:rPr lang="hu-HU" sz="1800" dirty="0" err="1" smtClean="0"/>
              <a:t>sstb</a:t>
            </a:r>
            <a:r>
              <a:rPr lang="hu-HU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522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988840"/>
            <a:ext cx="8229600" cy="171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u-HU" dirty="0" smtClean="0"/>
              <a:t>Hol kapcsolódik a mérleg és az eredménykimutatás?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13176"/>
            <a:ext cx="8229600" cy="131142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u-HU" sz="1800" dirty="0" smtClean="0"/>
              <a:t>Adózott eredmény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1800" dirty="0" smtClean="0"/>
              <a:t>Társasági adó tartozás</a:t>
            </a:r>
          </a:p>
        </p:txBody>
      </p:sp>
    </p:spTree>
    <p:extLst>
      <p:ext uri="{BB962C8B-B14F-4D97-AF65-F5344CB8AC3E}">
        <p14:creationId xmlns:p14="http://schemas.microsoft.com/office/powerpoint/2010/main" val="68130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MÉRLEG ÖSSZEÁLLÍTÁSA</a:t>
            </a:r>
            <a:endParaRPr lang="hu-HU" dirty="0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983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268538" y="-28297"/>
            <a:ext cx="57554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-1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-1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b="1" dirty="0">
                <a:latin typeface="Garamond" pitchFamily="18" charset="0"/>
              </a:rPr>
              <a:t>A 2016. január 1-től érvényes (magyar) mérleg áttekintése</a:t>
            </a:r>
          </a:p>
        </p:txBody>
      </p:sp>
      <p:graphicFrame>
        <p:nvGraphicFramePr>
          <p:cNvPr id="49168" name="Group 16"/>
          <p:cNvGraphicFramePr>
            <a:graphicFrameLocks noGrp="1"/>
          </p:cNvGraphicFramePr>
          <p:nvPr>
            <p:ph/>
            <p:extLst/>
          </p:nvPr>
        </p:nvGraphicFramePr>
        <p:xfrm>
          <a:off x="457200" y="333375"/>
          <a:ext cx="8229600" cy="6072188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10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     Mérleg, 20XX. 01. 01.                                                               ESZKÖZÖK                            FORRÁSOK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4805">
                <a:tc>
                  <a:txBody>
                    <a:bodyPr/>
                    <a:lstStyle/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A) BEFEKTETETT ESZKÖZÖK</a:t>
                      </a:r>
                      <a:endParaRPr kumimoji="0" lang="hu-H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I.    Immateriális javak	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II.  Tárgyi eszközök	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III. Befektetett pénzügyi eszközök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B)  FORGÓESZKÖZÖK</a:t>
                      </a:r>
                      <a:r>
                        <a:rPr kumimoji="0" 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</a:t>
                      </a:r>
                      <a:endParaRPr kumimoji="0" lang="hu-H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I.    Készletek	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II.  Követelések	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III. Értékpapírok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IV. Pénzeszközök	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C) AKTÍV IDŐBELI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ELHATÁROLÁSOK</a:t>
                      </a:r>
                      <a:r>
                        <a:rPr kumimoji="0" 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</a:t>
                      </a:r>
                      <a:r>
                        <a:rPr kumimoji="0" lang="hu-H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SAJÁT TŐKE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I.     </a:t>
                      </a:r>
                      <a:r>
                        <a:rPr kumimoji="0" 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Jegyzett tőke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II.    Jegyzett, de be nem …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III.  Tőketartalék 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IV.  Eredménytartalék 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V.    Lekötött tartalék  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VI.   Értékelési tartalék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VII. Adózott eredmény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E) CÉLTARTALÉKOK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F) KÖTELEZETTSÉGEK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</a:t>
                      </a:r>
                      <a:r>
                        <a:rPr kumimoji="0" 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I.    Hátrasorolt kötelezettségek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II.  Hosszú lejáratú kötelezettségek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III. Rövid lejáratú kötelezettségek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G) PASSZÍV IDŐBELI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ELHATÁROLÁSOK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ESZKÖZÖK ÖSSZESEN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FORRÁSOK ÖSSZESEN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63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4000" dirty="0" smtClean="0"/>
              <a:t>ALAPKÉRDÉSEK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2143116"/>
            <a:ext cx="8229600" cy="3752856"/>
          </a:xfrm>
        </p:spPr>
        <p:txBody>
          <a:bodyPr anchor="ctr"/>
          <a:lstStyle/>
          <a:p>
            <a:pPr eaLnBrk="1" hangingPunct="1">
              <a:defRPr/>
            </a:pPr>
            <a:r>
              <a:rPr lang="hu-HU" dirty="0" smtClean="0"/>
              <a:t>Beszámoló fogalma, tartalma, formája</a:t>
            </a:r>
          </a:p>
          <a:p>
            <a:pPr eaLnBrk="1" hangingPunct="1">
              <a:defRPr/>
            </a:pPr>
            <a:r>
              <a:rPr lang="hu-HU" dirty="0" smtClean="0"/>
              <a:t>Kapcsolódó főbb </a:t>
            </a:r>
            <a:r>
              <a:rPr lang="hu-HU" dirty="0" err="1" smtClean="0"/>
              <a:t>számvitelpolitikai</a:t>
            </a:r>
            <a:r>
              <a:rPr lang="hu-HU" dirty="0" smtClean="0"/>
              <a:t> döntések</a:t>
            </a:r>
          </a:p>
          <a:p>
            <a:pPr lvl="1" eaLnBrk="1" hangingPunct="1">
              <a:defRPr/>
            </a:pPr>
            <a:r>
              <a:rPr lang="hu-HU" dirty="0" smtClean="0"/>
              <a:t>Éves, egyszerűsített éves, </a:t>
            </a:r>
            <a:r>
              <a:rPr lang="hu-HU" dirty="0" err="1" smtClean="0"/>
              <a:t>mikrogazdálkodói</a:t>
            </a:r>
            <a:endParaRPr lang="hu-HU" dirty="0" smtClean="0"/>
          </a:p>
          <a:p>
            <a:pPr lvl="2" eaLnBrk="1" hangingPunct="1">
              <a:defRPr/>
            </a:pPr>
            <a:r>
              <a:rPr lang="hu-HU" dirty="0" smtClean="0"/>
              <a:t>Választás feltételei, áttérés szabályai</a:t>
            </a:r>
          </a:p>
          <a:p>
            <a:pPr lvl="1" eaLnBrk="1" hangingPunct="1">
              <a:defRPr/>
            </a:pPr>
            <a:r>
              <a:rPr lang="hu-HU" dirty="0" smtClean="0"/>
              <a:t>Mérleg és EK felépítése, tagolása</a:t>
            </a:r>
          </a:p>
          <a:p>
            <a:pPr lvl="1" eaLnBrk="1" hangingPunct="1">
              <a:defRPr/>
            </a:pPr>
            <a:r>
              <a:rPr lang="hu-HU" dirty="0" smtClean="0"/>
              <a:t>Fordulónap, </a:t>
            </a:r>
            <a:r>
              <a:rPr lang="hu-HU" dirty="0" err="1" smtClean="0"/>
              <a:t>beszámolókészítés</a:t>
            </a:r>
            <a:r>
              <a:rPr lang="hu-HU" dirty="0" smtClean="0"/>
              <a:t> napja</a:t>
            </a:r>
          </a:p>
        </p:txBody>
      </p:sp>
    </p:spTree>
    <p:extLst>
      <p:ext uri="{BB962C8B-B14F-4D97-AF65-F5344CB8AC3E}">
        <p14:creationId xmlns:p14="http://schemas.microsoft.com/office/powerpoint/2010/main" val="35852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 smtClean="0"/>
              <a:t>ALAPVETÉSEK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/>
              <a:t>MÉRLEGÉRTÉK: vagyonrész fordulónapi értékkorrekciókkal helyesbített könyv szerinti értéke (helyesbítő számlákkal összevont)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/>
              <a:t>Elhelyezés a mérlegben: alapvetően nem a számlakeretben elfoglalt helytől függ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 smtClean="0"/>
              <a:t>Természete, jellege szerint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 smtClean="0"/>
              <a:t>Lekötési idő szerint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 smtClean="0"/>
              <a:t>Egyedi értékelés elve szerint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 smtClean="0"/>
              <a:t>Bruttó elszámolás elve szerint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 smtClean="0"/>
              <a:t>Következetesség elve szerint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 smtClean="0"/>
              <a:t>Folytonosság elve szerint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sz="2000" dirty="0" smtClean="0"/>
              <a:t>Össze nem hasonlítható adatok</a:t>
            </a:r>
          </a:p>
        </p:txBody>
      </p:sp>
    </p:spTree>
    <p:extLst>
      <p:ext uri="{BB962C8B-B14F-4D97-AF65-F5344CB8AC3E}">
        <p14:creationId xmlns:p14="http://schemas.microsoft.com/office/powerpoint/2010/main" val="161237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mtClean="0"/>
              <a:t>ÁTSOROLÁSOK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480"/>
            <a:ext cx="8229600" cy="3279470"/>
          </a:xfrm>
        </p:spPr>
        <p:txBody>
          <a:bodyPr anchor="ctr">
            <a:normAutofit lnSpcReduction="10000"/>
          </a:bodyPr>
          <a:lstStyle/>
          <a:p>
            <a:pPr eaLnBrk="1" hangingPunct="1">
              <a:defRPr/>
            </a:pPr>
            <a:r>
              <a:rPr lang="hu-HU" dirty="0" smtClean="0"/>
              <a:t>Vertikális:</a:t>
            </a:r>
          </a:p>
          <a:p>
            <a:pPr lvl="1">
              <a:defRPr/>
            </a:pPr>
            <a:r>
              <a:rPr lang="hu-HU" dirty="0" smtClean="0"/>
              <a:t>Befektetett eszközből forgóeszköz és fordítva (</a:t>
            </a:r>
            <a:r>
              <a:rPr lang="hu-HU" dirty="0" err="1" smtClean="0"/>
              <a:t>pl</a:t>
            </a:r>
            <a:r>
              <a:rPr lang="hu-HU" dirty="0" smtClean="0"/>
              <a:t>: részesedés, követelés, lekötött betét)</a:t>
            </a:r>
          </a:p>
          <a:p>
            <a:pPr lvl="1">
              <a:defRPr/>
            </a:pPr>
            <a:r>
              <a:rPr lang="hu-HU" dirty="0" smtClean="0"/>
              <a:t>Hosszúlejáratú kötelezettség – rövid lejáratú kötelezettség (</a:t>
            </a:r>
            <a:r>
              <a:rPr lang="hu-HU" dirty="0" err="1" smtClean="0"/>
              <a:t>hossző</a:t>
            </a:r>
            <a:r>
              <a:rPr lang="hu-HU" dirty="0" smtClean="0"/>
              <a:t> hitelek esedékes részlete)</a:t>
            </a:r>
          </a:p>
          <a:p>
            <a:pPr eaLnBrk="1" hangingPunct="1">
              <a:defRPr/>
            </a:pPr>
            <a:r>
              <a:rPr lang="hu-HU" dirty="0" smtClean="0"/>
              <a:t>Horizontális</a:t>
            </a:r>
          </a:p>
          <a:p>
            <a:pPr lvl="1" eaLnBrk="1" hangingPunct="1">
              <a:defRPr/>
            </a:pPr>
            <a:r>
              <a:rPr lang="hu-HU" dirty="0" smtClean="0"/>
              <a:t>Bruttó elszámolás elve (</a:t>
            </a:r>
            <a:r>
              <a:rPr lang="hu-HU" dirty="0" err="1" smtClean="0"/>
              <a:t>pl</a:t>
            </a:r>
            <a:r>
              <a:rPr lang="hu-HU" dirty="0" smtClean="0"/>
              <a:t>: kompenzációk)</a:t>
            </a:r>
          </a:p>
          <a:p>
            <a:pPr lvl="1" eaLnBrk="1" hangingPunct="1">
              <a:defRPr/>
            </a:pPr>
            <a:r>
              <a:rPr lang="hu-HU" dirty="0" smtClean="0"/>
              <a:t>Követelés-kötelezettség mozgások (</a:t>
            </a:r>
            <a:r>
              <a:rPr lang="hu-HU" dirty="0" err="1" smtClean="0"/>
              <a:t>pl</a:t>
            </a:r>
            <a:r>
              <a:rPr lang="hu-HU" dirty="0" smtClean="0"/>
              <a:t>: túlfizetések)</a:t>
            </a:r>
          </a:p>
          <a:p>
            <a:pPr>
              <a:buNone/>
              <a:defRPr/>
            </a:pPr>
            <a:endParaRPr lang="hu-HU" dirty="0" smtClean="0"/>
          </a:p>
        </p:txBody>
      </p:sp>
      <p:sp>
        <p:nvSpPr>
          <p:cNvPr id="7" name="Szövegdoboz 6"/>
          <p:cNvSpPr txBox="1"/>
          <p:nvPr/>
        </p:nvSpPr>
        <p:spPr>
          <a:xfrm>
            <a:off x="571472" y="5143512"/>
            <a:ext cx="757242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Az átsorolás könyvelése nem kötelező, de mérlegben helyesen kell besorolni!!</a:t>
            </a:r>
            <a:endParaRPr lang="hu-HU" sz="2000" dirty="0"/>
          </a:p>
        </p:txBody>
      </p:sp>
      <p:pic>
        <p:nvPicPr>
          <p:cNvPr id="8" name="Kép 7" descr="exclamation-mark-engli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507207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9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Pár példa - 1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2018.12.31-én a hosszú lejáratú kötelezettség főkönyvi számlán 10.000.000 Ft. A hitelt 2018.03.01-én vettük fel. Évente azonos összegben törlesztjük vissza 03.01-jén. Éves törlesztőrészlet 2.000.000 Ft.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2018.12.31-én a mérleg sorok egyenlege:</a:t>
            </a:r>
          </a:p>
          <a:p>
            <a:pPr lvl="2"/>
            <a:r>
              <a:rPr lang="hu-HU" dirty="0" smtClean="0"/>
              <a:t>Hosszú lejáratú kötelezettség: 8.000.000</a:t>
            </a:r>
          </a:p>
          <a:p>
            <a:pPr lvl="2"/>
            <a:r>
              <a:rPr lang="hu-HU" dirty="0" smtClean="0"/>
              <a:t>Rövid lejáratú kötelezettség: 2.000.000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6315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Pár példa - 2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2018.12.31-én:</a:t>
            </a:r>
          </a:p>
          <a:p>
            <a:pPr lvl="1"/>
            <a:r>
              <a:rPr lang="hu-HU" dirty="0" smtClean="0"/>
              <a:t>Társasági adó tartozás 100.000 Ft (T- túlfizetés)</a:t>
            </a:r>
          </a:p>
          <a:p>
            <a:pPr lvl="1"/>
            <a:r>
              <a:rPr lang="hu-HU" dirty="0" smtClean="0"/>
              <a:t>SZJA adótartozás 230.000 Ft (K – tartozás)</a:t>
            </a:r>
          </a:p>
          <a:p>
            <a:pPr lvl="1"/>
            <a:r>
              <a:rPr lang="hu-HU" dirty="0" smtClean="0"/>
              <a:t>TB kötelezettségek értéke 300.000 Ft (K)</a:t>
            </a:r>
          </a:p>
          <a:p>
            <a:pPr lvl="1"/>
            <a:r>
              <a:rPr lang="hu-HU" dirty="0" smtClean="0"/>
              <a:t>Helyi iparűzési adó tartozás számla 234.000 Ft (T)</a:t>
            </a:r>
          </a:p>
          <a:p>
            <a:r>
              <a:rPr lang="hu-HU" dirty="0" smtClean="0"/>
              <a:t>Megoldás:</a:t>
            </a:r>
            <a:endParaRPr lang="hu-HU" dirty="0"/>
          </a:p>
          <a:p>
            <a:pPr lvl="1"/>
            <a:r>
              <a:rPr lang="hu-HU" dirty="0" smtClean="0"/>
              <a:t>Követelés (eszköz): 100.000 + 234.000 = 334.000</a:t>
            </a:r>
          </a:p>
          <a:p>
            <a:pPr lvl="1"/>
            <a:r>
              <a:rPr lang="hu-HU" dirty="0" smtClean="0"/>
              <a:t>Rövid lejáratú kötelezettség (forrás): 230.000 + 300.000= 530.000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575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2238" y="2886502"/>
            <a:ext cx="7200900" cy="1114425"/>
          </a:xfrm>
        </p:spPr>
        <p:txBody>
          <a:bodyPr/>
          <a:lstStyle/>
          <a:p>
            <a:pPr algn="ctr"/>
            <a:r>
              <a:rPr lang="hu-HU" dirty="0" smtClean="0"/>
              <a:t>Köszönjük </a:t>
            </a:r>
            <a:r>
              <a:rPr lang="hu-HU" smtClean="0"/>
              <a:t>a figyelmet!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964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3965" y="4920630"/>
            <a:ext cx="4993709" cy="1080120"/>
          </a:xfrm>
        </p:spPr>
        <p:txBody>
          <a:bodyPr/>
          <a:lstStyle/>
          <a:p>
            <a:r>
              <a:rPr lang="hu-HU" sz="1500" dirty="0"/>
              <a:t>Jelen tananyag </a:t>
            </a:r>
            <a:br>
              <a:rPr lang="hu-HU" sz="1500" dirty="0"/>
            </a:br>
            <a:r>
              <a:rPr lang="hu-HU" sz="1500" dirty="0"/>
              <a:t>a Szegedi Tudományegyetemen készült</a:t>
            </a:r>
            <a:br>
              <a:rPr lang="hu-HU" sz="1500" dirty="0"/>
            </a:br>
            <a:r>
              <a:rPr lang="hu-HU" sz="1500" dirty="0"/>
              <a:t>az Európai Unió támogatásával. </a:t>
            </a:r>
            <a:br>
              <a:rPr lang="hu-HU" sz="1500" dirty="0"/>
            </a:br>
            <a:r>
              <a:rPr lang="hu-HU" sz="1500" dirty="0"/>
              <a:t>Projekt azonosító: EFOP-3.4.3-16-2016-00014</a:t>
            </a:r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9B93854D-BB69-4D55-9607-A5D5A37F9570}"/>
              </a:ext>
            </a:extLst>
          </p:cNvPr>
          <p:cNvSpPr txBox="1">
            <a:spLocks/>
          </p:cNvSpPr>
          <p:nvPr/>
        </p:nvSpPr>
        <p:spPr bwMode="auto">
          <a:xfrm>
            <a:off x="1426024" y="1100230"/>
            <a:ext cx="6291953" cy="2516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/>
            <a:endParaRPr lang="hu-HU" sz="1500" kern="0" dirty="0">
              <a:solidFill>
                <a:srgbClr val="FFFFFF"/>
              </a:solidFill>
            </a:endParaRPr>
          </a:p>
          <a:p>
            <a:pPr algn="ctr" defTabSz="685800"/>
            <a:r>
              <a:rPr lang="hu-HU" sz="1500" kern="0" dirty="0">
                <a:solidFill>
                  <a:srgbClr val="FFFFFF"/>
                </a:solidFill>
              </a:rPr>
              <a:t>Szegedi Tudományegyetem</a:t>
            </a:r>
          </a:p>
          <a:p>
            <a:pPr algn="ctr" defTabSz="685800"/>
            <a:r>
              <a:rPr lang="hu-HU" sz="1500" kern="0" dirty="0" err="1">
                <a:solidFill>
                  <a:srgbClr val="FFFFFF"/>
                </a:solidFill>
              </a:rPr>
              <a:t>GazdaságtUDOMÁNYI</a:t>
            </a:r>
            <a:r>
              <a:rPr lang="hu-HU" sz="1500" kern="0" dirty="0">
                <a:solidFill>
                  <a:srgbClr val="FFFFFF"/>
                </a:solidFill>
              </a:rPr>
              <a:t> KAR</a:t>
            </a:r>
          </a:p>
          <a:p>
            <a:pPr algn="ctr" defTabSz="685800"/>
            <a:r>
              <a:rPr lang="hu-HU" sz="1500" kern="0" dirty="0">
                <a:solidFill>
                  <a:srgbClr val="FFFFFF"/>
                </a:solidFill>
              </a:rPr>
              <a:t>Közgazdász  KÉPZÉS</a:t>
            </a:r>
          </a:p>
          <a:p>
            <a:pPr algn="ctr" defTabSz="685800"/>
            <a:r>
              <a:rPr lang="hu-HU" sz="1500" kern="0" dirty="0">
                <a:solidFill>
                  <a:srgbClr val="FFFFFF"/>
                </a:solidFill>
              </a:rPr>
              <a:t>Távoktatási TAGOZAT</a:t>
            </a:r>
          </a:p>
          <a:p>
            <a:pPr algn="ctr" defTabSz="685800"/>
            <a:r>
              <a:rPr lang="hu-HU" sz="1500" kern="0" dirty="0">
                <a:solidFill>
                  <a:srgbClr val="FFFFFF"/>
                </a:solidFill>
              </a:rPr>
              <a:t>LECKESOROZAT</a:t>
            </a:r>
          </a:p>
          <a:p>
            <a:pPr algn="ctr" defTabSz="685800"/>
            <a:r>
              <a:rPr lang="hu-HU" sz="1500" kern="0" dirty="0">
                <a:solidFill>
                  <a:srgbClr val="FFFFFF"/>
                </a:solidFill>
              </a:rPr>
              <a:t>Copyright ©  SZTE GTK 2017/2018</a:t>
            </a:r>
          </a:p>
          <a:p>
            <a:pPr algn="ctr" defTabSz="685800"/>
            <a:endParaRPr lang="hu-HU" sz="1500" kern="0" dirty="0">
              <a:solidFill>
                <a:srgbClr val="FFFFFF"/>
              </a:solidFill>
            </a:endParaRPr>
          </a:p>
          <a:p>
            <a:pPr algn="ctr" defTabSz="685800"/>
            <a:r>
              <a:rPr lang="hu-HU" sz="1500" kern="0" dirty="0">
                <a:solidFill>
                  <a:srgbClr val="FFFFFF"/>
                </a:solidFill>
              </a:rPr>
              <a:t>A LECKE tartalma, illetve alkotó </a:t>
            </a:r>
            <a:r>
              <a:rPr lang="hu-HU" sz="1500" kern="0" dirty="0" err="1">
                <a:solidFill>
                  <a:srgbClr val="FFFFFF"/>
                </a:solidFill>
              </a:rPr>
              <a:t>elemeI</a:t>
            </a:r>
            <a:r>
              <a:rPr lang="hu-HU" sz="1500" kern="0" dirty="0">
                <a:solidFill>
                  <a:srgbClr val="FFFFFF"/>
                </a:solidFill>
              </a:rPr>
              <a:t> előzetes, írásbeli engedély MELLETT használhatók fel.</a:t>
            </a:r>
          </a:p>
        </p:txBody>
      </p:sp>
    </p:spTree>
    <p:extLst>
      <p:ext uri="{BB962C8B-B14F-4D97-AF65-F5344CB8AC3E}">
        <p14:creationId xmlns:p14="http://schemas.microsoft.com/office/powerpoint/2010/main" val="40110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 smtClean="0">
                <a:solidFill>
                  <a:srgbClr val="FF9900"/>
                </a:solidFill>
                <a:latin typeface="Clarendon Condensed" pitchFamily="18" charset="0"/>
              </a:rPr>
              <a:t>SZÁMVITELI IDŐSZAKOK</a:t>
            </a:r>
          </a:p>
        </p:txBody>
      </p:sp>
      <p:sp>
        <p:nvSpPr>
          <p:cNvPr id="115717" name="Line 3"/>
          <p:cNvSpPr>
            <a:spLocks noChangeShapeType="1"/>
          </p:cNvSpPr>
          <p:nvPr/>
        </p:nvSpPr>
        <p:spPr bwMode="auto">
          <a:xfrm>
            <a:off x="468313" y="3716338"/>
            <a:ext cx="8496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718" name="Line 4"/>
          <p:cNvSpPr>
            <a:spLocks noChangeShapeType="1"/>
          </p:cNvSpPr>
          <p:nvPr/>
        </p:nvSpPr>
        <p:spPr bwMode="auto">
          <a:xfrm>
            <a:off x="1547813" y="33575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719" name="Line 5"/>
          <p:cNvSpPr>
            <a:spLocks noChangeShapeType="1"/>
          </p:cNvSpPr>
          <p:nvPr/>
        </p:nvSpPr>
        <p:spPr bwMode="auto">
          <a:xfrm>
            <a:off x="7019925" y="33575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720" name="Text Box 6"/>
          <p:cNvSpPr txBox="1">
            <a:spLocks noChangeArrowheads="1"/>
          </p:cNvSpPr>
          <p:nvPr/>
        </p:nvSpPr>
        <p:spPr bwMode="auto">
          <a:xfrm>
            <a:off x="539750" y="3382963"/>
            <a:ext cx="91757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hu-HU"/>
              <a:t>…ZÁRÁS</a:t>
            </a:r>
          </a:p>
        </p:txBody>
      </p:sp>
      <p:sp>
        <p:nvSpPr>
          <p:cNvPr id="115721" name="Text Box 7"/>
          <p:cNvSpPr txBox="1">
            <a:spLocks noChangeArrowheads="1"/>
          </p:cNvSpPr>
          <p:nvPr/>
        </p:nvSpPr>
        <p:spPr bwMode="auto">
          <a:xfrm>
            <a:off x="1547813" y="3357563"/>
            <a:ext cx="817562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hu-HU"/>
              <a:t>NYITÁS</a:t>
            </a:r>
          </a:p>
        </p:txBody>
      </p:sp>
      <p:sp>
        <p:nvSpPr>
          <p:cNvPr id="115722" name="Text Box 8"/>
          <p:cNvSpPr txBox="1">
            <a:spLocks noChangeArrowheads="1"/>
          </p:cNvSpPr>
          <p:nvPr/>
        </p:nvSpPr>
        <p:spPr bwMode="auto">
          <a:xfrm>
            <a:off x="3759200" y="3382963"/>
            <a:ext cx="1252538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hu-HU"/>
              <a:t>KÖNYVELÉS</a:t>
            </a:r>
          </a:p>
        </p:txBody>
      </p:sp>
      <p:sp>
        <p:nvSpPr>
          <p:cNvPr id="115723" name="Text Box 9"/>
          <p:cNvSpPr txBox="1">
            <a:spLocks noChangeArrowheads="1"/>
          </p:cNvSpPr>
          <p:nvPr/>
        </p:nvSpPr>
        <p:spPr bwMode="auto">
          <a:xfrm>
            <a:off x="6280150" y="3357563"/>
            <a:ext cx="73977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hu-HU"/>
              <a:t>ZÁRÁS</a:t>
            </a:r>
          </a:p>
        </p:txBody>
      </p:sp>
      <p:sp>
        <p:nvSpPr>
          <p:cNvPr id="115724" name="Line 10"/>
          <p:cNvSpPr>
            <a:spLocks noChangeShapeType="1"/>
          </p:cNvSpPr>
          <p:nvPr/>
        </p:nvSpPr>
        <p:spPr bwMode="auto">
          <a:xfrm>
            <a:off x="2411413" y="35004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725" name="Line 11"/>
          <p:cNvSpPr>
            <a:spLocks noChangeShapeType="1"/>
          </p:cNvSpPr>
          <p:nvPr/>
        </p:nvSpPr>
        <p:spPr bwMode="auto">
          <a:xfrm>
            <a:off x="5003800" y="35004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726" name="Text Box 12"/>
          <p:cNvSpPr txBox="1">
            <a:spLocks noChangeArrowheads="1"/>
          </p:cNvSpPr>
          <p:nvPr/>
        </p:nvSpPr>
        <p:spPr bwMode="auto">
          <a:xfrm>
            <a:off x="7092950" y="3382963"/>
            <a:ext cx="1039813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hu-HU"/>
              <a:t>NYITÁS …</a:t>
            </a:r>
          </a:p>
        </p:txBody>
      </p:sp>
      <p:sp>
        <p:nvSpPr>
          <p:cNvPr id="115727" name="Text Box 13"/>
          <p:cNvSpPr txBox="1">
            <a:spLocks noChangeArrowheads="1"/>
          </p:cNvSpPr>
          <p:nvPr/>
        </p:nvSpPr>
        <p:spPr bwMode="auto">
          <a:xfrm>
            <a:off x="611188" y="2062163"/>
            <a:ext cx="1814512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hu-HU" sz="1800"/>
              <a:t>FORDULÓNAP</a:t>
            </a:r>
            <a:r>
              <a:rPr lang="hu-HU" sz="1800" baseline="-25000"/>
              <a:t>1</a:t>
            </a:r>
            <a:endParaRPr lang="hu-HU" sz="1800"/>
          </a:p>
        </p:txBody>
      </p:sp>
      <p:sp>
        <p:nvSpPr>
          <p:cNvPr id="115728" name="Text Box 14"/>
          <p:cNvSpPr txBox="1">
            <a:spLocks noChangeArrowheads="1"/>
          </p:cNvSpPr>
          <p:nvPr/>
        </p:nvSpPr>
        <p:spPr bwMode="auto">
          <a:xfrm>
            <a:off x="6084888" y="2095500"/>
            <a:ext cx="1814512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hu-HU" sz="1800"/>
              <a:t>FORDULÓNAP</a:t>
            </a:r>
            <a:r>
              <a:rPr lang="hu-HU" sz="1800" baseline="-25000"/>
              <a:t>2</a:t>
            </a:r>
            <a:endParaRPr lang="hu-HU" sz="1800"/>
          </a:p>
        </p:txBody>
      </p:sp>
      <p:sp>
        <p:nvSpPr>
          <p:cNvPr id="115729" name="Line 15"/>
          <p:cNvSpPr>
            <a:spLocks noChangeShapeType="1"/>
          </p:cNvSpPr>
          <p:nvPr/>
        </p:nvSpPr>
        <p:spPr bwMode="auto">
          <a:xfrm>
            <a:off x="1547813" y="2349500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730" name="Line 16"/>
          <p:cNvSpPr>
            <a:spLocks noChangeShapeType="1"/>
          </p:cNvSpPr>
          <p:nvPr/>
        </p:nvSpPr>
        <p:spPr bwMode="auto">
          <a:xfrm>
            <a:off x="7019925" y="2349500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731" name="Text Box 17"/>
          <p:cNvSpPr txBox="1">
            <a:spLocks noChangeArrowheads="1"/>
          </p:cNvSpPr>
          <p:nvPr/>
        </p:nvSpPr>
        <p:spPr bwMode="auto">
          <a:xfrm>
            <a:off x="755576" y="5086350"/>
            <a:ext cx="16578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hu-HU" sz="1800" dirty="0" smtClean="0"/>
              <a:t>BESZÁMOLÓ</a:t>
            </a:r>
            <a:r>
              <a:rPr lang="hu-HU" sz="1800" baseline="-25000" dirty="0" smtClean="0"/>
              <a:t>1</a:t>
            </a:r>
            <a:endParaRPr lang="hu-HU" sz="1800" dirty="0"/>
          </a:p>
        </p:txBody>
      </p:sp>
      <p:sp>
        <p:nvSpPr>
          <p:cNvPr id="115732" name="Text Box 18"/>
          <p:cNvSpPr txBox="1">
            <a:spLocks noChangeArrowheads="1"/>
          </p:cNvSpPr>
          <p:nvPr/>
        </p:nvSpPr>
        <p:spPr bwMode="auto">
          <a:xfrm>
            <a:off x="6228184" y="5084763"/>
            <a:ext cx="16578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hu-HU" sz="1800" dirty="0" smtClean="0"/>
              <a:t>BESZÁMOLÓ</a:t>
            </a:r>
            <a:r>
              <a:rPr lang="hu-HU" sz="1800" baseline="-25000" dirty="0" smtClean="0"/>
              <a:t>2</a:t>
            </a:r>
            <a:endParaRPr lang="hu-HU" sz="1800" dirty="0"/>
          </a:p>
        </p:txBody>
      </p:sp>
      <p:sp>
        <p:nvSpPr>
          <p:cNvPr id="115733" name="Line 19"/>
          <p:cNvSpPr>
            <a:spLocks noChangeShapeType="1"/>
          </p:cNvSpPr>
          <p:nvPr/>
        </p:nvSpPr>
        <p:spPr bwMode="auto">
          <a:xfrm flipV="1">
            <a:off x="1547813" y="414972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734" name="Line 20"/>
          <p:cNvSpPr>
            <a:spLocks noChangeShapeType="1"/>
          </p:cNvSpPr>
          <p:nvPr/>
        </p:nvSpPr>
        <p:spPr bwMode="auto">
          <a:xfrm flipV="1">
            <a:off x="7019925" y="414972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735" name="Line 21"/>
          <p:cNvSpPr>
            <a:spLocks noChangeShapeType="1"/>
          </p:cNvSpPr>
          <p:nvPr/>
        </p:nvSpPr>
        <p:spPr bwMode="auto">
          <a:xfrm>
            <a:off x="1547813" y="3933825"/>
            <a:ext cx="54721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736" name="Rectangle 22"/>
          <p:cNvSpPr>
            <a:spLocks noChangeArrowheads="1"/>
          </p:cNvSpPr>
          <p:nvPr/>
        </p:nvSpPr>
        <p:spPr bwMode="auto">
          <a:xfrm>
            <a:off x="3276600" y="4005263"/>
            <a:ext cx="2305050" cy="358775"/>
          </a:xfrm>
          <a:prstGeom prst="rect">
            <a:avLst/>
          </a:prstGeom>
          <a:solidFill>
            <a:schemeClr val="accent1">
              <a:alpha val="42000"/>
            </a:schemeClr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342900" indent="-342900" algn="ctr">
              <a:buFont typeface="Wingdings" pitchFamily="2" charset="2"/>
              <a:buNone/>
            </a:pPr>
            <a:r>
              <a:rPr lang="hu-HU" sz="2400" dirty="0"/>
              <a:t>ÜZLETI ÉV</a:t>
            </a:r>
          </a:p>
        </p:txBody>
      </p:sp>
      <p:sp>
        <p:nvSpPr>
          <p:cNvPr id="115737" name="Rectangle 23"/>
          <p:cNvSpPr>
            <a:spLocks noChangeArrowheads="1"/>
          </p:cNvSpPr>
          <p:nvPr/>
        </p:nvSpPr>
        <p:spPr bwMode="auto">
          <a:xfrm>
            <a:off x="539750" y="5588000"/>
            <a:ext cx="7993063" cy="79332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buFont typeface="Wingdings" pitchFamily="2" charset="2"/>
              <a:buNone/>
            </a:pPr>
            <a:r>
              <a:rPr lang="hu-HU" sz="1600" b="1" dirty="0">
                <a:solidFill>
                  <a:schemeClr val="hlink"/>
                </a:solidFill>
              </a:rPr>
              <a:t>Az üzleti év a számvitel elszámolás egy beszámolási ciklusa, </a:t>
            </a:r>
            <a:r>
              <a:rPr lang="hu-HU" sz="1600" b="1" dirty="0" smtClean="0">
                <a:solidFill>
                  <a:schemeClr val="hlink"/>
                </a:solidFill>
              </a:rPr>
              <a:t>amelyre vonatkozóan</a:t>
            </a:r>
          </a:p>
          <a:p>
            <a:pPr marL="342900" indent="-342900" algn="ctr">
              <a:buFont typeface="Wingdings" pitchFamily="2" charset="2"/>
              <a:buNone/>
            </a:pPr>
            <a:r>
              <a:rPr lang="hu-HU" sz="1600" b="1" dirty="0">
                <a:solidFill>
                  <a:schemeClr val="hlink"/>
                </a:solidFill>
              </a:rPr>
              <a:t>b</a:t>
            </a:r>
            <a:r>
              <a:rPr lang="hu-HU" sz="1600" b="1" dirty="0" smtClean="0">
                <a:solidFill>
                  <a:schemeClr val="hlink"/>
                </a:solidFill>
              </a:rPr>
              <a:t>eszámolót készítünk. </a:t>
            </a:r>
            <a:endParaRPr lang="hu-HU" sz="16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17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dirty="0" smtClean="0"/>
              <a:t>BESZÁMOLÓKÉSZÍTÉS IDŐBELI LOGIKÁJA</a:t>
            </a:r>
          </a:p>
        </p:txBody>
      </p:sp>
      <p:sp>
        <p:nvSpPr>
          <p:cNvPr id="9222" name="Line 4"/>
          <p:cNvSpPr>
            <a:spLocks noChangeShapeType="1"/>
          </p:cNvSpPr>
          <p:nvPr/>
        </p:nvSpPr>
        <p:spPr bwMode="auto">
          <a:xfrm>
            <a:off x="395288" y="3933825"/>
            <a:ext cx="84248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23" name="Line 5"/>
          <p:cNvSpPr>
            <a:spLocks noChangeShapeType="1"/>
          </p:cNvSpPr>
          <p:nvPr/>
        </p:nvSpPr>
        <p:spPr bwMode="auto">
          <a:xfrm>
            <a:off x="4572000" y="37163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24" name="Line 6"/>
          <p:cNvSpPr>
            <a:spLocks noChangeShapeType="1"/>
          </p:cNvSpPr>
          <p:nvPr/>
        </p:nvSpPr>
        <p:spPr bwMode="auto">
          <a:xfrm>
            <a:off x="6588125" y="37163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25" name="Line 7"/>
          <p:cNvSpPr>
            <a:spLocks noChangeShapeType="1"/>
          </p:cNvSpPr>
          <p:nvPr/>
        </p:nvSpPr>
        <p:spPr bwMode="auto">
          <a:xfrm>
            <a:off x="7380288" y="37163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26" name="Line 8"/>
          <p:cNvSpPr>
            <a:spLocks noChangeShapeType="1"/>
          </p:cNvSpPr>
          <p:nvPr/>
        </p:nvSpPr>
        <p:spPr bwMode="auto">
          <a:xfrm>
            <a:off x="684213" y="37163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27" name="Text Box 9"/>
          <p:cNvSpPr txBox="1">
            <a:spLocks noChangeArrowheads="1"/>
          </p:cNvSpPr>
          <p:nvPr/>
        </p:nvSpPr>
        <p:spPr bwMode="auto">
          <a:xfrm>
            <a:off x="3708400" y="2204864"/>
            <a:ext cx="1743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u-HU" dirty="0"/>
              <a:t>FORDULÓNAP</a:t>
            </a:r>
          </a:p>
        </p:txBody>
      </p:sp>
      <p:sp>
        <p:nvSpPr>
          <p:cNvPr id="9228" name="Rectangle 10"/>
          <p:cNvSpPr>
            <a:spLocks noChangeArrowheads="1"/>
          </p:cNvSpPr>
          <p:nvPr/>
        </p:nvSpPr>
        <p:spPr bwMode="auto">
          <a:xfrm>
            <a:off x="684213" y="3933825"/>
            <a:ext cx="38877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ÜZLETI ÉV (TÁRGYÉV)</a:t>
            </a:r>
          </a:p>
        </p:txBody>
      </p:sp>
      <p:sp>
        <p:nvSpPr>
          <p:cNvPr id="9229" name="Line 11"/>
          <p:cNvSpPr>
            <a:spLocks noChangeShapeType="1"/>
          </p:cNvSpPr>
          <p:nvPr/>
        </p:nvSpPr>
        <p:spPr bwMode="auto">
          <a:xfrm>
            <a:off x="4572000" y="2571577"/>
            <a:ext cx="0" cy="10733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30" name="Text Box 12"/>
          <p:cNvSpPr txBox="1">
            <a:spLocks noChangeArrowheads="1"/>
          </p:cNvSpPr>
          <p:nvPr/>
        </p:nvSpPr>
        <p:spPr bwMode="auto">
          <a:xfrm>
            <a:off x="6227763" y="1844824"/>
            <a:ext cx="2238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dirty="0"/>
              <a:t>NYILVÁNOSSÁGRA</a:t>
            </a:r>
          </a:p>
          <a:p>
            <a:pPr algn="ctr" eaLnBrk="1" hangingPunct="1"/>
            <a:r>
              <a:rPr lang="hu-HU" dirty="0"/>
              <a:t>HOZATAL</a:t>
            </a:r>
          </a:p>
        </p:txBody>
      </p:sp>
      <p:sp>
        <p:nvSpPr>
          <p:cNvPr id="9231" name="Text Box 13"/>
          <p:cNvSpPr txBox="1">
            <a:spLocks noChangeArrowheads="1"/>
          </p:cNvSpPr>
          <p:nvPr/>
        </p:nvSpPr>
        <p:spPr bwMode="auto">
          <a:xfrm>
            <a:off x="5249863" y="5164138"/>
            <a:ext cx="2635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/>
              <a:t>BESZÁMOLÓKÉSZÍTÉS</a:t>
            </a:r>
          </a:p>
          <a:p>
            <a:pPr algn="ctr" eaLnBrk="1" hangingPunct="1"/>
            <a:r>
              <a:rPr lang="hu-HU"/>
              <a:t>NAPJA</a:t>
            </a:r>
          </a:p>
        </p:txBody>
      </p:sp>
      <p:sp>
        <p:nvSpPr>
          <p:cNvPr id="9232" name="Line 14"/>
          <p:cNvSpPr>
            <a:spLocks noChangeShapeType="1"/>
          </p:cNvSpPr>
          <p:nvPr/>
        </p:nvSpPr>
        <p:spPr bwMode="auto">
          <a:xfrm flipV="1">
            <a:off x="6588125" y="44370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33" name="Line 15"/>
          <p:cNvSpPr>
            <a:spLocks noChangeShapeType="1"/>
          </p:cNvSpPr>
          <p:nvPr/>
        </p:nvSpPr>
        <p:spPr bwMode="auto">
          <a:xfrm>
            <a:off x="7380288" y="2486174"/>
            <a:ext cx="0" cy="10872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34" name="Rectangle 16"/>
          <p:cNvSpPr>
            <a:spLocks noChangeArrowheads="1"/>
          </p:cNvSpPr>
          <p:nvPr/>
        </p:nvSpPr>
        <p:spPr bwMode="auto">
          <a:xfrm>
            <a:off x="4572000" y="3932238"/>
            <a:ext cx="2016125" cy="4333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/>
              <a:t>ZÁRLAT</a:t>
            </a:r>
          </a:p>
        </p:txBody>
      </p:sp>
      <p:sp>
        <p:nvSpPr>
          <p:cNvPr id="9235" name="Arc 17"/>
          <p:cNvSpPr>
            <a:spLocks/>
          </p:cNvSpPr>
          <p:nvPr/>
        </p:nvSpPr>
        <p:spPr bwMode="auto">
          <a:xfrm rot="7947687">
            <a:off x="4829969" y="3775869"/>
            <a:ext cx="1052512" cy="1238250"/>
          </a:xfrm>
          <a:custGeom>
            <a:avLst/>
            <a:gdLst>
              <a:gd name="T0" fmla="*/ 157915446 w 21600"/>
              <a:gd name="T1" fmla="*/ 0 h 21591"/>
              <a:gd name="T2" fmla="*/ 2147483647 w 21600"/>
              <a:gd name="T3" fmla="*/ 2147483647 h 21591"/>
              <a:gd name="T4" fmla="*/ 0 w 21600"/>
              <a:gd name="T5" fmla="*/ 2147483647 h 215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91" fill="none" extrusionOk="0">
                <a:moveTo>
                  <a:pt x="616" y="-1"/>
                </a:moveTo>
                <a:cubicBezTo>
                  <a:pt x="12300" y="333"/>
                  <a:pt x="21600" y="9901"/>
                  <a:pt x="21600" y="21591"/>
                </a:cubicBezTo>
              </a:path>
              <a:path w="21600" h="21591" stroke="0" extrusionOk="0">
                <a:moveTo>
                  <a:pt x="616" y="-1"/>
                </a:moveTo>
                <a:cubicBezTo>
                  <a:pt x="12300" y="333"/>
                  <a:pt x="21600" y="9901"/>
                  <a:pt x="21600" y="21591"/>
                </a:cubicBezTo>
                <a:lnTo>
                  <a:pt x="0" y="21591"/>
                </a:lnTo>
                <a:lnTo>
                  <a:pt x="616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36" name="Text Box 18"/>
          <p:cNvSpPr txBox="1">
            <a:spLocks noChangeArrowheads="1"/>
          </p:cNvSpPr>
          <p:nvPr/>
        </p:nvSpPr>
        <p:spPr bwMode="auto">
          <a:xfrm>
            <a:off x="1692275" y="4797425"/>
            <a:ext cx="3059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u-HU"/>
              <a:t>TELJESSÉG ELVE ALAPJÁN</a:t>
            </a:r>
          </a:p>
        </p:txBody>
      </p:sp>
      <p:sp>
        <p:nvSpPr>
          <p:cNvPr id="9237" name="Text Box 19"/>
          <p:cNvSpPr txBox="1">
            <a:spLocks noChangeArrowheads="1"/>
          </p:cNvSpPr>
          <p:nvPr/>
        </p:nvSpPr>
        <p:spPr bwMode="auto">
          <a:xfrm>
            <a:off x="6804025" y="4465638"/>
            <a:ext cx="15319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u-HU" sz="1600"/>
              <a:t>BESZÁMOLÓ</a:t>
            </a:r>
          </a:p>
          <a:p>
            <a:pPr eaLnBrk="1" hangingPunct="1"/>
            <a:r>
              <a:rPr lang="hu-HU" sz="1600"/>
              <a:t>ELFOGADÁSA</a:t>
            </a:r>
          </a:p>
        </p:txBody>
      </p:sp>
      <p:sp>
        <p:nvSpPr>
          <p:cNvPr id="9238" name="Line 20"/>
          <p:cNvSpPr>
            <a:spLocks noChangeShapeType="1"/>
          </p:cNvSpPr>
          <p:nvPr/>
        </p:nvSpPr>
        <p:spPr bwMode="auto">
          <a:xfrm flipV="1">
            <a:off x="7164388" y="39338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39" name="Arc 22"/>
          <p:cNvSpPr>
            <a:spLocks/>
          </p:cNvSpPr>
          <p:nvPr/>
        </p:nvSpPr>
        <p:spPr bwMode="auto">
          <a:xfrm rot="-3056829">
            <a:off x="5033169" y="2929732"/>
            <a:ext cx="1644650" cy="2043112"/>
          </a:xfrm>
          <a:custGeom>
            <a:avLst/>
            <a:gdLst>
              <a:gd name="T0" fmla="*/ 271919350 w 21600"/>
              <a:gd name="T1" fmla="*/ 0 h 21591"/>
              <a:gd name="T2" fmla="*/ 2147483647 w 21600"/>
              <a:gd name="T3" fmla="*/ 2147483647 h 21591"/>
              <a:gd name="T4" fmla="*/ 0 w 21600"/>
              <a:gd name="T5" fmla="*/ 2147483647 h 215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91" fill="none" extrusionOk="0">
                <a:moveTo>
                  <a:pt x="616" y="-1"/>
                </a:moveTo>
                <a:cubicBezTo>
                  <a:pt x="12300" y="333"/>
                  <a:pt x="21600" y="9901"/>
                  <a:pt x="21600" y="21591"/>
                </a:cubicBezTo>
              </a:path>
              <a:path w="21600" h="21591" stroke="0" extrusionOk="0">
                <a:moveTo>
                  <a:pt x="616" y="-1"/>
                </a:moveTo>
                <a:cubicBezTo>
                  <a:pt x="12300" y="333"/>
                  <a:pt x="21600" y="9901"/>
                  <a:pt x="21600" y="21591"/>
                </a:cubicBezTo>
                <a:lnTo>
                  <a:pt x="0" y="21591"/>
                </a:lnTo>
                <a:lnTo>
                  <a:pt x="616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>
            <a:off x="4572000" y="3284984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" name="Szövegdoboz 1"/>
          <p:cNvSpPr txBox="1"/>
          <p:nvPr/>
        </p:nvSpPr>
        <p:spPr>
          <a:xfrm>
            <a:off x="4932040" y="2708920"/>
            <a:ext cx="2167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Fordulónapot követő </a:t>
            </a:r>
          </a:p>
          <a:p>
            <a:pPr algn="ctr"/>
            <a:r>
              <a:rPr lang="hu-HU" dirty="0" smtClean="0"/>
              <a:t>5. </a:t>
            </a:r>
            <a:r>
              <a:rPr lang="hu-HU" dirty="0"/>
              <a:t>h</a:t>
            </a:r>
            <a:r>
              <a:rPr lang="hu-HU" dirty="0" smtClean="0"/>
              <a:t>ónap utolsó napja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615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mtClean="0"/>
              <a:t>ZÁRLAT FOGALMA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marL="365125" indent="-365125" eaLnBrk="1" hangingPunct="1">
              <a:defRPr/>
            </a:pPr>
            <a:r>
              <a:rPr lang="hu-HU" sz="2800" dirty="0" smtClean="0"/>
              <a:t>a folyamatos könyvelés teljessé tétele érdekében végzett</a:t>
            </a:r>
          </a:p>
          <a:p>
            <a:pPr marL="765175" lvl="1" indent="-365125">
              <a:defRPr/>
            </a:pPr>
            <a:r>
              <a:rPr lang="hu-HU" sz="2400" dirty="0" smtClean="0"/>
              <a:t>kiegészítő,</a:t>
            </a:r>
          </a:p>
          <a:p>
            <a:pPr marL="765175" lvl="1" indent="-365125">
              <a:defRPr/>
            </a:pPr>
            <a:r>
              <a:rPr lang="hu-HU" sz="2400" dirty="0" smtClean="0"/>
              <a:t>helyesbítő, </a:t>
            </a:r>
          </a:p>
          <a:p>
            <a:pPr marL="765175" lvl="1" indent="-365125">
              <a:defRPr/>
            </a:pPr>
            <a:r>
              <a:rPr lang="hu-HU" sz="2400" dirty="0" smtClean="0"/>
              <a:t>összesítő, </a:t>
            </a:r>
          </a:p>
          <a:p>
            <a:pPr marL="765175" lvl="1" indent="-365125">
              <a:defRPr/>
            </a:pPr>
            <a:r>
              <a:rPr lang="hu-HU" sz="2400" dirty="0" smtClean="0"/>
              <a:t>ellenőrző és egyeztető munkák összessége.</a:t>
            </a:r>
          </a:p>
          <a:p>
            <a:pPr marL="365125" indent="-365125" eaLnBrk="1" hangingPunct="1">
              <a:defRPr/>
            </a:pPr>
            <a:r>
              <a:rPr lang="hu-HU" sz="2800" dirty="0" smtClean="0"/>
              <a:t>Szükségessége</a:t>
            </a:r>
          </a:p>
          <a:p>
            <a:pPr marL="765175" lvl="1" indent="-365125">
              <a:defRPr/>
            </a:pPr>
            <a:r>
              <a:rPr lang="hu-HU" sz="2000" dirty="0" smtClean="0"/>
              <a:t>A gazdálkodók tevékenysége folyamatos, viszont a beszámolás szakaszos (önkényesen megszakítjuk a működési folyamatot és pillanatfelvételt készítünk)</a:t>
            </a:r>
          </a:p>
        </p:txBody>
      </p:sp>
    </p:spTree>
    <p:extLst>
      <p:ext uri="{BB962C8B-B14F-4D97-AF65-F5344CB8AC3E}">
        <p14:creationId xmlns:p14="http://schemas.microsoft.com/office/powerpoint/2010/main" val="18075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mtClean="0"/>
              <a:t>FAJTÁI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marL="441325" indent="-441325" eaLnBrk="1" hangingPunct="1">
              <a:defRPr/>
            </a:pPr>
            <a:r>
              <a:rPr lang="hu-HU" smtClean="0"/>
              <a:t>Évközi (havi, negyedéves)</a:t>
            </a:r>
          </a:p>
          <a:p>
            <a:pPr marL="1158875" lvl="1" indent="-522288" eaLnBrk="1" hangingPunct="1">
              <a:defRPr/>
            </a:pPr>
            <a:r>
              <a:rPr lang="hu-HU" smtClean="0"/>
              <a:t>Számvitelpolitikai kérdés (számlarend)</a:t>
            </a:r>
          </a:p>
          <a:p>
            <a:pPr marL="441325" indent="-441325" eaLnBrk="1" hangingPunct="1">
              <a:defRPr/>
            </a:pPr>
            <a:r>
              <a:rPr lang="hu-HU" smtClean="0"/>
              <a:t>Éves (fordulónapi)</a:t>
            </a:r>
          </a:p>
          <a:p>
            <a:pPr marL="1158875" lvl="1" indent="-522288" eaLnBrk="1" hangingPunct="1">
              <a:defRPr/>
            </a:pPr>
            <a:r>
              <a:rPr lang="hu-HU" smtClean="0"/>
              <a:t>Törvényi előírás (164. §): a beszámoló összeállításához kapcsolódik </a:t>
            </a:r>
          </a:p>
        </p:txBody>
      </p:sp>
    </p:spTree>
    <p:extLst>
      <p:ext uri="{BB962C8B-B14F-4D97-AF65-F5344CB8AC3E}">
        <p14:creationId xmlns:p14="http://schemas.microsoft.com/office/powerpoint/2010/main" val="10444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Évközi feladatok – adminisztratív jelleg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Számlák könyvelése (vevő, szállító napló)</a:t>
            </a:r>
          </a:p>
          <a:p>
            <a:r>
              <a:rPr lang="hu-HU" dirty="0" smtClean="0"/>
              <a:t>Pénztár könyvelés (pénztár napló)</a:t>
            </a:r>
          </a:p>
          <a:p>
            <a:r>
              <a:rPr lang="hu-HU" dirty="0" smtClean="0"/>
              <a:t>Bank könyvelése (banknapló)</a:t>
            </a:r>
            <a:endParaRPr lang="hu-HU" dirty="0"/>
          </a:p>
          <a:p>
            <a:r>
              <a:rPr lang="hu-HU" dirty="0" smtClean="0"/>
              <a:t>Egyéb tételek könyvelése (vegyes napló)</a:t>
            </a:r>
          </a:p>
          <a:p>
            <a:pPr lvl="1"/>
            <a:r>
              <a:rPr lang="hu-HU" dirty="0" smtClean="0"/>
              <a:t>Bérszámfejtés</a:t>
            </a:r>
          </a:p>
          <a:p>
            <a:pPr lvl="1"/>
            <a:r>
              <a:rPr lang="hu-HU" dirty="0" smtClean="0"/>
              <a:t>Értékcsökkenés elszámolás</a:t>
            </a:r>
          </a:p>
          <a:p>
            <a:pPr marL="393192" lvl="1" indent="0">
              <a:buNone/>
            </a:pPr>
            <a:r>
              <a:rPr lang="hu-HU" dirty="0" smtClean="0"/>
              <a:t>Adózás:</a:t>
            </a:r>
          </a:p>
          <a:p>
            <a:pPr marL="393192" lvl="1" indent="0">
              <a:buNone/>
            </a:pPr>
            <a:r>
              <a:rPr lang="hu-HU" dirty="0" smtClean="0"/>
              <a:t>Bérszámfejtéshez kapcsolódó adók, általános forgalmi adó, stb.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1923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dirty="0" smtClean="0"/>
              <a:t>ÉVKÖZI ZÁRLAT – főkönyvi feladatok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4489"/>
            <a:ext cx="8229600" cy="481013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tárgyi eszközök állományváltozásai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értékcsökkenések elszámolása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készletváltozások főkönyvi elszámolása az analitika feladása alapján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a készletcsökkenésekre jutó helyesbítő tételek (árkülönbözet, árrés, KÉK) elszámolása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a devizás követelések, kötelezettségek realizált </a:t>
            </a:r>
            <a:r>
              <a:rPr lang="hu-HU" sz="2400" dirty="0" err="1" smtClean="0"/>
              <a:t>árfolyamkülönbözeteinek</a:t>
            </a:r>
            <a:r>
              <a:rPr lang="hu-HU" sz="2400" dirty="0" smtClean="0"/>
              <a:t> elszámolása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aktivált saját teljesítmények elszámolása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selejtezések elszámolása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hitelezési veszteségek elszámolása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a közvetett költségek felosztása (ha használják a 6-7. számlaosztályt)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főkönyvi kivonat készítése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stb.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Az évközi zárlat során a főkönyvi számlákat nem szabad lezárni!</a:t>
            </a:r>
          </a:p>
        </p:txBody>
      </p:sp>
    </p:spTree>
    <p:extLst>
      <p:ext uri="{BB962C8B-B14F-4D97-AF65-F5344CB8AC3E}">
        <p14:creationId xmlns:p14="http://schemas.microsoft.com/office/powerpoint/2010/main" val="337659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mtClean="0"/>
              <a:t>ÉVES ZÁRÁS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 smtClean="0"/>
              <a:t>Célja: a főkönyvi számláknak tartalmilag olyan állapotba hozása, hogy azokból a </a:t>
            </a:r>
          </a:p>
          <a:p>
            <a:pPr lvl="1" eaLnBrk="1" hangingPunct="1">
              <a:defRPr/>
            </a:pPr>
            <a:r>
              <a:rPr lang="hu-HU" dirty="0" smtClean="0"/>
              <a:t>számviteli törvény előírásai szerinti teljes főkönyvi kivonat elkészíthető legyen, amely </a:t>
            </a:r>
          </a:p>
          <a:p>
            <a:pPr lvl="1" eaLnBrk="1" hangingPunct="1">
              <a:defRPr/>
            </a:pPr>
            <a:r>
              <a:rPr lang="hu-HU" dirty="0" smtClean="0"/>
              <a:t>alapja lesz a megbízható és valós képet tükröző beszámoló összeállításának; </a:t>
            </a:r>
            <a:r>
              <a:rPr lang="hu-HU" i="1" dirty="0" smtClean="0"/>
              <a:t>valamint </a:t>
            </a:r>
          </a:p>
          <a:p>
            <a:pPr lvl="1" eaLnBrk="1" hangingPunct="1">
              <a:defRPr/>
            </a:pPr>
            <a:r>
              <a:rPr lang="hu-HU" dirty="0" smtClean="0"/>
              <a:t>az alkalmazott számlák formai lezárása az egyes számviteli időszakok egyértelmű elkülönítése érdekében.</a:t>
            </a:r>
          </a:p>
        </p:txBody>
      </p:sp>
    </p:spTree>
    <p:extLst>
      <p:ext uri="{BB962C8B-B14F-4D97-AF65-F5344CB8AC3E}">
        <p14:creationId xmlns:p14="http://schemas.microsoft.com/office/powerpoint/2010/main" val="370999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Hegycsúcs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op">
  <a:themeElements>
    <a:clrScheme name="2. egyéni séma">
      <a:dk1>
        <a:sysClr val="windowText" lastClr="000000"/>
      </a:dk1>
      <a:lt1>
        <a:sysClr val="window" lastClr="FFFFFF"/>
      </a:lt1>
      <a:dk2>
        <a:srgbClr val="1D9AA1"/>
      </a:dk2>
      <a:lt2>
        <a:srgbClr val="F2F2F2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1_SZTE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ZTE" id="{16AFD42C-3CB9-49E3-A10B-5BC11A1E63F8}" vid="{BDC7B3DF-2A2F-4402-B00A-F3E9F62ED550}"/>
    </a:ext>
  </a:extLst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749</TotalTime>
  <Words>1136</Words>
  <Application>Microsoft Office PowerPoint</Application>
  <PresentationFormat>Diavetítés a képernyőre (4:3 oldalarány)</PresentationFormat>
  <Paragraphs>240</Paragraphs>
  <Slides>25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10</vt:i4>
      </vt:variant>
      <vt:variant>
        <vt:lpstr>Téma</vt:lpstr>
      </vt:variant>
      <vt:variant>
        <vt:i4>3</vt:i4>
      </vt:variant>
      <vt:variant>
        <vt:lpstr>Diacímek</vt:lpstr>
      </vt:variant>
      <vt:variant>
        <vt:i4>25</vt:i4>
      </vt:variant>
    </vt:vector>
  </HeadingPairs>
  <TitlesOfParts>
    <vt:vector size="38" baseType="lpstr">
      <vt:lpstr>Arial</vt:lpstr>
      <vt:lpstr>Calibri</vt:lpstr>
      <vt:lpstr>Clarendon Condensed</vt:lpstr>
      <vt:lpstr>Constantia</vt:lpstr>
      <vt:lpstr>Franklin Gothic Book</vt:lpstr>
      <vt:lpstr>Garamond</vt:lpstr>
      <vt:lpstr>Tahoma</vt:lpstr>
      <vt:lpstr>Times New Roman</vt:lpstr>
      <vt:lpstr>Wingdings</vt:lpstr>
      <vt:lpstr>Wingdings 2</vt:lpstr>
      <vt:lpstr>Áramlás</vt:lpstr>
      <vt:lpstr>Crop</vt:lpstr>
      <vt:lpstr>1_SZTE</vt:lpstr>
      <vt:lpstr>Beszámoló-összeállítás</vt:lpstr>
      <vt:lpstr>ALAPKÉRDÉSEK</vt:lpstr>
      <vt:lpstr>SZÁMVITELI IDŐSZAKOK</vt:lpstr>
      <vt:lpstr>BESZÁMOLÓKÉSZÍTÉS IDŐBELI LOGIKÁJA</vt:lpstr>
      <vt:lpstr>ZÁRLAT FOGALMA</vt:lpstr>
      <vt:lpstr>FAJTÁI</vt:lpstr>
      <vt:lpstr>Évközi feladatok – adminisztratív jelleg</vt:lpstr>
      <vt:lpstr>ÉVKÖZI ZÁRLAT – főkönyvi feladatok</vt:lpstr>
      <vt:lpstr>ÉVES ZÁRÁS</vt:lpstr>
      <vt:lpstr>ÉVES ZÁRÁS (lehetséges) FOLYAMATA (1)</vt:lpstr>
      <vt:lpstr>ÉVES ZÁRÁS (lehetséges) FOLYAMATA (2)</vt:lpstr>
      <vt:lpstr>ÉVES ZÁRÁS (lehetséges) FOLYAMATA (3)</vt:lpstr>
      <vt:lpstr>AZ EREDMÉNYKIMUTATÁS ÖSSZEÁLLÍTÁSA</vt:lpstr>
      <vt:lpstr>PowerPoint-bemutató</vt:lpstr>
      <vt:lpstr>PowerPoint-bemutató</vt:lpstr>
      <vt:lpstr>ALAPVETÉSEK</vt:lpstr>
      <vt:lpstr>Hol kapcsolódik a mérleg és az eredménykimutatás?</vt:lpstr>
      <vt:lpstr>A MÉRLEG ÖSSZEÁLLÍTÁSA</vt:lpstr>
      <vt:lpstr>PowerPoint-bemutató</vt:lpstr>
      <vt:lpstr>ALAPVETÉSEK</vt:lpstr>
      <vt:lpstr>ÁTSOROLÁSOK</vt:lpstr>
      <vt:lpstr>Pár példa - 1</vt:lpstr>
      <vt:lpstr>Pár példa - 2</vt:lpstr>
      <vt:lpstr>Köszönjük a figyelmet!</vt:lpstr>
      <vt:lpstr>Jelen tananyag  a Szegedi Tudományegyetemen készült az Európai Unió támogatásával.  Projekt azonosító: EFOP-3.4.3-16-2016-00014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Beszámoló-összeállítás</dc:title>
  <dc:creator>Balog</dc:creator>
  <cp:lastModifiedBy>Rádóczi Zsolt</cp:lastModifiedBy>
  <cp:revision>79</cp:revision>
  <dcterms:created xsi:type="dcterms:W3CDTF">2015-09-12T07:27:16Z</dcterms:created>
  <dcterms:modified xsi:type="dcterms:W3CDTF">2018-11-21T10:01:00Z</dcterms:modified>
</cp:coreProperties>
</file>