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48" r:id="rId2"/>
    <p:sldMasterId id="2147483860" r:id="rId3"/>
  </p:sldMasterIdLst>
  <p:notesMasterIdLst>
    <p:notesMasterId r:id="rId49"/>
  </p:notesMasterIdLst>
  <p:sldIdLst>
    <p:sldId id="256" r:id="rId4"/>
    <p:sldId id="291" r:id="rId5"/>
    <p:sldId id="295" r:id="rId6"/>
    <p:sldId id="293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262" r:id="rId17"/>
    <p:sldId id="263" r:id="rId18"/>
    <p:sldId id="264" r:id="rId19"/>
    <p:sldId id="304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270" r:id="rId38"/>
    <p:sldId id="271" r:id="rId39"/>
    <p:sldId id="272" r:id="rId40"/>
    <p:sldId id="273" r:id="rId41"/>
    <p:sldId id="274" r:id="rId42"/>
    <p:sldId id="275" r:id="rId43"/>
    <p:sldId id="276" r:id="rId44"/>
    <p:sldId id="277" r:id="rId45"/>
    <p:sldId id="324" r:id="rId46"/>
    <p:sldId id="325" r:id="rId47"/>
    <p:sldId id="292" r:id="rId4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7389" autoAdjust="0"/>
  </p:normalViewPr>
  <p:slideViewPr>
    <p:cSldViewPr snapToGrid="0">
      <p:cViewPr>
        <p:scale>
          <a:sx n="70" d="100"/>
          <a:sy n="70" d="100"/>
        </p:scale>
        <p:origin x="-7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6EC6BE-B897-495A-B9A7-BDC9CC40FA15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CB69086F-577E-4360-BBB9-224FA4DEBD97}">
      <dgm:prSet phldrT="[Szöveg]" custT="1"/>
      <dgm:spPr/>
      <dgm:t>
        <a:bodyPr/>
        <a:lstStyle/>
        <a:p>
          <a:r>
            <a:rPr lang="hu-HU" sz="1800" dirty="0" smtClean="0"/>
            <a:t>Tervezés</a:t>
          </a:r>
          <a:endParaRPr lang="hu-HU" sz="1800" dirty="0"/>
        </a:p>
      </dgm:t>
    </dgm:pt>
    <dgm:pt modelId="{8E30E2A0-B9EF-4BAF-BAC6-CDB410B68157}" type="parTrans" cxnId="{832DE232-1478-4701-B3FC-F6F607820B68}">
      <dgm:prSet/>
      <dgm:spPr/>
      <dgm:t>
        <a:bodyPr/>
        <a:lstStyle/>
        <a:p>
          <a:endParaRPr lang="hu-HU"/>
        </a:p>
      </dgm:t>
    </dgm:pt>
    <dgm:pt modelId="{B5CD5320-54A0-496B-91B2-C9F8E0254CD0}" type="sibTrans" cxnId="{832DE232-1478-4701-B3FC-F6F607820B68}">
      <dgm:prSet/>
      <dgm:spPr/>
      <dgm:t>
        <a:bodyPr/>
        <a:lstStyle/>
        <a:p>
          <a:endParaRPr lang="hu-HU"/>
        </a:p>
      </dgm:t>
    </dgm:pt>
    <dgm:pt modelId="{027FF8A6-83A5-4C7B-BE4D-5B867F3BF3A1}">
      <dgm:prSet phldrT="[Szöveg]" custT="1"/>
      <dgm:spPr/>
      <dgm:t>
        <a:bodyPr/>
        <a:lstStyle/>
        <a:p>
          <a:r>
            <a:rPr lang="hu-HU" sz="1800" dirty="0" smtClean="0"/>
            <a:t>Mérés és elemzés</a:t>
          </a:r>
          <a:endParaRPr lang="hu-HU" sz="1800" dirty="0"/>
        </a:p>
      </dgm:t>
    </dgm:pt>
    <dgm:pt modelId="{7681D6F9-279C-4F7F-910D-4925DBD38D6D}" type="parTrans" cxnId="{D0101C68-05D1-421C-B628-4930A2D28F4C}">
      <dgm:prSet/>
      <dgm:spPr/>
      <dgm:t>
        <a:bodyPr/>
        <a:lstStyle/>
        <a:p>
          <a:endParaRPr lang="hu-HU"/>
        </a:p>
      </dgm:t>
    </dgm:pt>
    <dgm:pt modelId="{033D32E7-754E-44F0-8769-74E9F31AFED7}" type="sibTrans" cxnId="{D0101C68-05D1-421C-B628-4930A2D28F4C}">
      <dgm:prSet/>
      <dgm:spPr/>
      <dgm:t>
        <a:bodyPr/>
        <a:lstStyle/>
        <a:p>
          <a:endParaRPr lang="hu-HU"/>
        </a:p>
      </dgm:t>
    </dgm:pt>
    <dgm:pt modelId="{7B048D7D-C6BC-4A9B-A6D9-F49AAFA81B33}">
      <dgm:prSet phldrT="[Szöveg]" custT="1"/>
      <dgm:spPr/>
      <dgm:t>
        <a:bodyPr/>
        <a:lstStyle/>
        <a:p>
          <a:r>
            <a:rPr lang="hu-HU" sz="1800" dirty="0" smtClean="0"/>
            <a:t>Beszámolás</a:t>
          </a:r>
          <a:endParaRPr lang="hu-HU" sz="2600" dirty="0"/>
        </a:p>
      </dgm:t>
    </dgm:pt>
    <dgm:pt modelId="{27F2CD0C-BD35-4186-998F-86F34A1FA497}" type="parTrans" cxnId="{BA92A680-F79C-4A89-B325-7225D2CC6A1B}">
      <dgm:prSet/>
      <dgm:spPr/>
      <dgm:t>
        <a:bodyPr/>
        <a:lstStyle/>
        <a:p>
          <a:endParaRPr lang="hu-HU"/>
        </a:p>
      </dgm:t>
    </dgm:pt>
    <dgm:pt modelId="{BC796806-9D73-42AB-BFE6-5066E627B8D3}" type="sibTrans" cxnId="{BA92A680-F79C-4A89-B325-7225D2CC6A1B}">
      <dgm:prSet/>
      <dgm:spPr/>
      <dgm:t>
        <a:bodyPr/>
        <a:lstStyle/>
        <a:p>
          <a:endParaRPr lang="hu-HU"/>
        </a:p>
      </dgm:t>
    </dgm:pt>
    <dgm:pt modelId="{6E42BABE-0042-4E89-80F5-6195851F7928}" type="pres">
      <dgm:prSet presAssocID="{776EC6BE-B897-495A-B9A7-BDC9CC40FA15}" presName="compositeShape" presStyleCnt="0">
        <dgm:presLayoutVars>
          <dgm:chMax val="7"/>
          <dgm:dir/>
          <dgm:resizeHandles val="exact"/>
        </dgm:presLayoutVars>
      </dgm:prSet>
      <dgm:spPr/>
    </dgm:pt>
    <dgm:pt modelId="{9AFF04B7-A8CD-4173-9C4C-3583356F102C}" type="pres">
      <dgm:prSet presAssocID="{776EC6BE-B897-495A-B9A7-BDC9CC40FA15}" presName="wedge1" presStyleLbl="node1" presStyleIdx="0" presStyleCnt="3"/>
      <dgm:spPr/>
      <dgm:t>
        <a:bodyPr/>
        <a:lstStyle/>
        <a:p>
          <a:endParaRPr lang="hu-HU"/>
        </a:p>
      </dgm:t>
    </dgm:pt>
    <dgm:pt modelId="{8A491654-2B77-48DD-A24A-FA7EEC657DA4}" type="pres">
      <dgm:prSet presAssocID="{776EC6BE-B897-495A-B9A7-BDC9CC40FA15}" presName="dummy1a" presStyleCnt="0"/>
      <dgm:spPr/>
    </dgm:pt>
    <dgm:pt modelId="{31C8C365-BF0C-4ACA-8148-1B0CD881BAD2}" type="pres">
      <dgm:prSet presAssocID="{776EC6BE-B897-495A-B9A7-BDC9CC40FA15}" presName="dummy1b" presStyleCnt="0"/>
      <dgm:spPr/>
    </dgm:pt>
    <dgm:pt modelId="{92DD8750-9D48-42B2-AD21-716DAE25B838}" type="pres">
      <dgm:prSet presAssocID="{776EC6BE-B897-495A-B9A7-BDC9CC40FA1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D3C5AC5-DC71-4E28-B28F-B7571BB3A03B}" type="pres">
      <dgm:prSet presAssocID="{776EC6BE-B897-495A-B9A7-BDC9CC40FA15}" presName="wedge2" presStyleLbl="node1" presStyleIdx="1" presStyleCnt="3"/>
      <dgm:spPr/>
      <dgm:t>
        <a:bodyPr/>
        <a:lstStyle/>
        <a:p>
          <a:endParaRPr lang="hu-HU"/>
        </a:p>
      </dgm:t>
    </dgm:pt>
    <dgm:pt modelId="{2A734F98-1C58-41B9-9AA5-032FD989B82C}" type="pres">
      <dgm:prSet presAssocID="{776EC6BE-B897-495A-B9A7-BDC9CC40FA15}" presName="dummy2a" presStyleCnt="0"/>
      <dgm:spPr/>
    </dgm:pt>
    <dgm:pt modelId="{C8568B3F-4FC5-4837-AE2A-20D4D8699C94}" type="pres">
      <dgm:prSet presAssocID="{776EC6BE-B897-495A-B9A7-BDC9CC40FA15}" presName="dummy2b" presStyleCnt="0"/>
      <dgm:spPr/>
    </dgm:pt>
    <dgm:pt modelId="{771C707F-21A0-4D3C-8186-76AE767F94F7}" type="pres">
      <dgm:prSet presAssocID="{776EC6BE-B897-495A-B9A7-BDC9CC40FA1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B7B2B0-3ACA-467D-BD68-0745958136E2}" type="pres">
      <dgm:prSet presAssocID="{776EC6BE-B897-495A-B9A7-BDC9CC40FA15}" presName="wedge3" presStyleLbl="node1" presStyleIdx="2" presStyleCnt="3"/>
      <dgm:spPr/>
      <dgm:t>
        <a:bodyPr/>
        <a:lstStyle/>
        <a:p>
          <a:endParaRPr lang="hu-HU"/>
        </a:p>
      </dgm:t>
    </dgm:pt>
    <dgm:pt modelId="{00158B2B-AA14-4F19-9156-B0BFA95DEE00}" type="pres">
      <dgm:prSet presAssocID="{776EC6BE-B897-495A-B9A7-BDC9CC40FA15}" presName="dummy3a" presStyleCnt="0"/>
      <dgm:spPr/>
    </dgm:pt>
    <dgm:pt modelId="{09B0BA3F-1281-4778-8CAE-BDD3AEFE20FC}" type="pres">
      <dgm:prSet presAssocID="{776EC6BE-B897-495A-B9A7-BDC9CC40FA15}" presName="dummy3b" presStyleCnt="0"/>
      <dgm:spPr/>
    </dgm:pt>
    <dgm:pt modelId="{DAFD88BE-929C-4F39-867D-5D21BF610B9A}" type="pres">
      <dgm:prSet presAssocID="{776EC6BE-B897-495A-B9A7-BDC9CC40FA1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BD2645-7A07-4407-8991-D827F774326C}" type="pres">
      <dgm:prSet presAssocID="{B5CD5320-54A0-496B-91B2-C9F8E0254CD0}" presName="arrowWedge1" presStyleLbl="fgSibTrans2D1" presStyleIdx="0" presStyleCnt="3"/>
      <dgm:spPr/>
    </dgm:pt>
    <dgm:pt modelId="{2098F15D-858B-4608-8BFB-94C7DB151D20}" type="pres">
      <dgm:prSet presAssocID="{033D32E7-754E-44F0-8769-74E9F31AFED7}" presName="arrowWedge2" presStyleLbl="fgSibTrans2D1" presStyleIdx="1" presStyleCnt="3"/>
      <dgm:spPr/>
    </dgm:pt>
    <dgm:pt modelId="{D759AC79-024D-43A6-BD98-238B4671E885}" type="pres">
      <dgm:prSet presAssocID="{BC796806-9D73-42AB-BFE6-5066E627B8D3}" presName="arrowWedge3" presStyleLbl="fgSibTrans2D1" presStyleIdx="2" presStyleCnt="3"/>
      <dgm:spPr/>
    </dgm:pt>
  </dgm:ptLst>
  <dgm:cxnLst>
    <dgm:cxn modelId="{2C6D3B25-2CD3-4D8F-85BB-AE41F3702A78}" type="presOf" srcId="{CB69086F-577E-4360-BBB9-224FA4DEBD97}" destId="{92DD8750-9D48-42B2-AD21-716DAE25B838}" srcOrd="1" destOrd="0" presId="urn:microsoft.com/office/officeart/2005/8/layout/cycle8"/>
    <dgm:cxn modelId="{93F42E51-B774-4EC1-9114-4A580E93425C}" type="presOf" srcId="{027FF8A6-83A5-4C7B-BE4D-5B867F3BF3A1}" destId="{6D3C5AC5-DC71-4E28-B28F-B7571BB3A03B}" srcOrd="0" destOrd="0" presId="urn:microsoft.com/office/officeart/2005/8/layout/cycle8"/>
    <dgm:cxn modelId="{BA92A680-F79C-4A89-B325-7225D2CC6A1B}" srcId="{776EC6BE-B897-495A-B9A7-BDC9CC40FA15}" destId="{7B048D7D-C6BC-4A9B-A6D9-F49AAFA81B33}" srcOrd="2" destOrd="0" parTransId="{27F2CD0C-BD35-4186-998F-86F34A1FA497}" sibTransId="{BC796806-9D73-42AB-BFE6-5066E627B8D3}"/>
    <dgm:cxn modelId="{C20E5D6C-6387-4292-9CF1-FB0736669E56}" type="presOf" srcId="{027FF8A6-83A5-4C7B-BE4D-5B867F3BF3A1}" destId="{771C707F-21A0-4D3C-8186-76AE767F94F7}" srcOrd="1" destOrd="0" presId="urn:microsoft.com/office/officeart/2005/8/layout/cycle8"/>
    <dgm:cxn modelId="{A63C0CE2-A939-4D4B-8473-710B959BE866}" type="presOf" srcId="{776EC6BE-B897-495A-B9A7-BDC9CC40FA15}" destId="{6E42BABE-0042-4E89-80F5-6195851F7928}" srcOrd="0" destOrd="0" presId="urn:microsoft.com/office/officeart/2005/8/layout/cycle8"/>
    <dgm:cxn modelId="{AD343BC3-D519-47B9-AF86-E31582E0F397}" type="presOf" srcId="{7B048D7D-C6BC-4A9B-A6D9-F49AAFA81B33}" destId="{DAFD88BE-929C-4F39-867D-5D21BF610B9A}" srcOrd="1" destOrd="0" presId="urn:microsoft.com/office/officeart/2005/8/layout/cycle8"/>
    <dgm:cxn modelId="{832DE232-1478-4701-B3FC-F6F607820B68}" srcId="{776EC6BE-B897-495A-B9A7-BDC9CC40FA15}" destId="{CB69086F-577E-4360-BBB9-224FA4DEBD97}" srcOrd="0" destOrd="0" parTransId="{8E30E2A0-B9EF-4BAF-BAC6-CDB410B68157}" sibTransId="{B5CD5320-54A0-496B-91B2-C9F8E0254CD0}"/>
    <dgm:cxn modelId="{B6123B1D-3FB1-4044-8BEC-D0401FF0E153}" type="presOf" srcId="{CB69086F-577E-4360-BBB9-224FA4DEBD97}" destId="{9AFF04B7-A8CD-4173-9C4C-3583356F102C}" srcOrd="0" destOrd="0" presId="urn:microsoft.com/office/officeart/2005/8/layout/cycle8"/>
    <dgm:cxn modelId="{D0101C68-05D1-421C-B628-4930A2D28F4C}" srcId="{776EC6BE-B897-495A-B9A7-BDC9CC40FA15}" destId="{027FF8A6-83A5-4C7B-BE4D-5B867F3BF3A1}" srcOrd="1" destOrd="0" parTransId="{7681D6F9-279C-4F7F-910D-4925DBD38D6D}" sibTransId="{033D32E7-754E-44F0-8769-74E9F31AFED7}"/>
    <dgm:cxn modelId="{2DF13999-CE6F-4AEE-B655-F0819FFFD063}" type="presOf" srcId="{7B048D7D-C6BC-4A9B-A6D9-F49AAFA81B33}" destId="{67B7B2B0-3ACA-467D-BD68-0745958136E2}" srcOrd="0" destOrd="0" presId="urn:microsoft.com/office/officeart/2005/8/layout/cycle8"/>
    <dgm:cxn modelId="{FB29C59A-92DA-412A-83E8-0162C11E96F1}" type="presParOf" srcId="{6E42BABE-0042-4E89-80F5-6195851F7928}" destId="{9AFF04B7-A8CD-4173-9C4C-3583356F102C}" srcOrd="0" destOrd="0" presId="urn:microsoft.com/office/officeart/2005/8/layout/cycle8"/>
    <dgm:cxn modelId="{7B8D03E0-0E75-43DA-850D-B528FD67E28C}" type="presParOf" srcId="{6E42BABE-0042-4E89-80F5-6195851F7928}" destId="{8A491654-2B77-48DD-A24A-FA7EEC657DA4}" srcOrd="1" destOrd="0" presId="urn:microsoft.com/office/officeart/2005/8/layout/cycle8"/>
    <dgm:cxn modelId="{F9096924-40EF-41F5-8810-7A782AD97E33}" type="presParOf" srcId="{6E42BABE-0042-4E89-80F5-6195851F7928}" destId="{31C8C365-BF0C-4ACA-8148-1B0CD881BAD2}" srcOrd="2" destOrd="0" presId="urn:microsoft.com/office/officeart/2005/8/layout/cycle8"/>
    <dgm:cxn modelId="{0A0809EF-3B9E-4C75-85F2-CC3E1F83FEC7}" type="presParOf" srcId="{6E42BABE-0042-4E89-80F5-6195851F7928}" destId="{92DD8750-9D48-42B2-AD21-716DAE25B838}" srcOrd="3" destOrd="0" presId="urn:microsoft.com/office/officeart/2005/8/layout/cycle8"/>
    <dgm:cxn modelId="{AF07931F-C57A-4821-A32E-BFCEF55F3021}" type="presParOf" srcId="{6E42BABE-0042-4E89-80F5-6195851F7928}" destId="{6D3C5AC5-DC71-4E28-B28F-B7571BB3A03B}" srcOrd="4" destOrd="0" presId="urn:microsoft.com/office/officeart/2005/8/layout/cycle8"/>
    <dgm:cxn modelId="{43B2F93C-58D3-4F0F-A63F-3D95346D3D5D}" type="presParOf" srcId="{6E42BABE-0042-4E89-80F5-6195851F7928}" destId="{2A734F98-1C58-41B9-9AA5-032FD989B82C}" srcOrd="5" destOrd="0" presId="urn:microsoft.com/office/officeart/2005/8/layout/cycle8"/>
    <dgm:cxn modelId="{36C85C9B-4894-4856-A26F-1B26D9D1C754}" type="presParOf" srcId="{6E42BABE-0042-4E89-80F5-6195851F7928}" destId="{C8568B3F-4FC5-4837-AE2A-20D4D8699C94}" srcOrd="6" destOrd="0" presId="urn:microsoft.com/office/officeart/2005/8/layout/cycle8"/>
    <dgm:cxn modelId="{E41E92D8-F435-4897-B27F-36CCB699B146}" type="presParOf" srcId="{6E42BABE-0042-4E89-80F5-6195851F7928}" destId="{771C707F-21A0-4D3C-8186-76AE767F94F7}" srcOrd="7" destOrd="0" presId="urn:microsoft.com/office/officeart/2005/8/layout/cycle8"/>
    <dgm:cxn modelId="{B0979903-9709-48D8-91DF-9D8B969AB8B0}" type="presParOf" srcId="{6E42BABE-0042-4E89-80F5-6195851F7928}" destId="{67B7B2B0-3ACA-467D-BD68-0745958136E2}" srcOrd="8" destOrd="0" presId="urn:microsoft.com/office/officeart/2005/8/layout/cycle8"/>
    <dgm:cxn modelId="{DA90C5D8-281D-44B1-853C-5A95CA63CFCD}" type="presParOf" srcId="{6E42BABE-0042-4E89-80F5-6195851F7928}" destId="{00158B2B-AA14-4F19-9156-B0BFA95DEE00}" srcOrd="9" destOrd="0" presId="urn:microsoft.com/office/officeart/2005/8/layout/cycle8"/>
    <dgm:cxn modelId="{FAB51A42-5C76-475C-BA13-26BD40EA3613}" type="presParOf" srcId="{6E42BABE-0042-4E89-80F5-6195851F7928}" destId="{09B0BA3F-1281-4778-8CAE-BDD3AEFE20FC}" srcOrd="10" destOrd="0" presId="urn:microsoft.com/office/officeart/2005/8/layout/cycle8"/>
    <dgm:cxn modelId="{FFFF1F07-F5CE-4167-9CD5-84B8842FBA75}" type="presParOf" srcId="{6E42BABE-0042-4E89-80F5-6195851F7928}" destId="{DAFD88BE-929C-4F39-867D-5D21BF610B9A}" srcOrd="11" destOrd="0" presId="urn:microsoft.com/office/officeart/2005/8/layout/cycle8"/>
    <dgm:cxn modelId="{A7D8A815-9EBE-46E5-8ACA-AC72663D8186}" type="presParOf" srcId="{6E42BABE-0042-4E89-80F5-6195851F7928}" destId="{58BD2645-7A07-4407-8991-D827F774326C}" srcOrd="12" destOrd="0" presId="urn:microsoft.com/office/officeart/2005/8/layout/cycle8"/>
    <dgm:cxn modelId="{A2D2824C-169B-4B7F-A515-34E7151E8328}" type="presParOf" srcId="{6E42BABE-0042-4E89-80F5-6195851F7928}" destId="{2098F15D-858B-4608-8BFB-94C7DB151D20}" srcOrd="13" destOrd="0" presId="urn:microsoft.com/office/officeart/2005/8/layout/cycle8"/>
    <dgm:cxn modelId="{647B8225-9E50-43C8-BBED-26A2F81C1A6C}" type="presParOf" srcId="{6E42BABE-0042-4E89-80F5-6195851F7928}" destId="{D759AC79-024D-43A6-BD98-238B4671E88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6B8DEF-547B-4D2F-A67F-E204E6860D36}" type="doc">
      <dgm:prSet loTypeId="urn:microsoft.com/office/officeart/2005/8/layout/h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8F159D1C-409E-49D4-AA71-1C13C24F5A5B}">
      <dgm:prSet phldrT="[Szöveg]"/>
      <dgm:spPr/>
      <dgm:t>
        <a:bodyPr/>
        <a:lstStyle/>
        <a:p>
          <a:r>
            <a:rPr lang="hu-HU" dirty="0" smtClean="0"/>
            <a:t>Formája szerint</a:t>
          </a:r>
          <a:endParaRPr lang="hu-HU" dirty="0"/>
        </a:p>
      </dgm:t>
    </dgm:pt>
    <dgm:pt modelId="{31FEAECD-1338-43AF-AC02-2B74E94AB27C}" type="parTrans" cxnId="{3A69C828-D5B0-4C13-8AC9-059F0953C950}">
      <dgm:prSet/>
      <dgm:spPr/>
      <dgm:t>
        <a:bodyPr/>
        <a:lstStyle/>
        <a:p>
          <a:endParaRPr lang="hu-HU"/>
        </a:p>
      </dgm:t>
    </dgm:pt>
    <dgm:pt modelId="{831A3102-DE24-4848-9D59-D516DE0273CB}" type="sibTrans" cxnId="{3A69C828-D5B0-4C13-8AC9-059F0953C950}">
      <dgm:prSet/>
      <dgm:spPr/>
      <dgm:t>
        <a:bodyPr/>
        <a:lstStyle/>
        <a:p>
          <a:endParaRPr lang="hu-HU"/>
        </a:p>
      </dgm:t>
    </dgm:pt>
    <dgm:pt modelId="{3A897E42-C75C-4803-9E06-43358A3F9815}">
      <dgm:prSet phldrT="[Szöveg]"/>
      <dgm:spPr/>
      <dgm:t>
        <a:bodyPr/>
        <a:lstStyle/>
        <a:p>
          <a:r>
            <a:rPr lang="hu-HU" dirty="0" smtClean="0"/>
            <a:t>Top-down</a:t>
          </a:r>
          <a:endParaRPr lang="hu-HU" dirty="0"/>
        </a:p>
      </dgm:t>
    </dgm:pt>
    <dgm:pt modelId="{FAC1337D-65D9-4482-AECF-A9A69D85D404}" type="parTrans" cxnId="{60DBC2E7-4B7D-405C-A1AA-22DAC03697ED}">
      <dgm:prSet/>
      <dgm:spPr/>
      <dgm:t>
        <a:bodyPr/>
        <a:lstStyle/>
        <a:p>
          <a:endParaRPr lang="hu-HU"/>
        </a:p>
      </dgm:t>
    </dgm:pt>
    <dgm:pt modelId="{13A40BD6-90B6-4439-A5C3-E91E5BF84A37}" type="sibTrans" cxnId="{60DBC2E7-4B7D-405C-A1AA-22DAC03697ED}">
      <dgm:prSet/>
      <dgm:spPr/>
      <dgm:t>
        <a:bodyPr/>
        <a:lstStyle/>
        <a:p>
          <a:endParaRPr lang="hu-HU"/>
        </a:p>
      </dgm:t>
    </dgm:pt>
    <dgm:pt modelId="{BCA42C12-94B7-4976-8FF2-837DDBEE7256}">
      <dgm:prSet phldrT="[Szöveg]"/>
      <dgm:spPr/>
      <dgm:t>
        <a:bodyPr/>
        <a:lstStyle/>
        <a:p>
          <a:r>
            <a:rPr lang="hu-HU" dirty="0" err="1" smtClean="0"/>
            <a:t>Bottom-up</a:t>
          </a:r>
          <a:endParaRPr lang="hu-HU" dirty="0"/>
        </a:p>
      </dgm:t>
    </dgm:pt>
    <dgm:pt modelId="{111A5986-9DE4-44F6-A38F-1353F78238D4}" type="parTrans" cxnId="{FAB31D54-CF4F-4D99-995E-5DD5FCB2E723}">
      <dgm:prSet/>
      <dgm:spPr/>
      <dgm:t>
        <a:bodyPr/>
        <a:lstStyle/>
        <a:p>
          <a:endParaRPr lang="hu-HU"/>
        </a:p>
      </dgm:t>
    </dgm:pt>
    <dgm:pt modelId="{7A8C508A-E698-4B6C-AF82-6F5A182A98B9}" type="sibTrans" cxnId="{FAB31D54-CF4F-4D99-995E-5DD5FCB2E723}">
      <dgm:prSet/>
      <dgm:spPr/>
      <dgm:t>
        <a:bodyPr/>
        <a:lstStyle/>
        <a:p>
          <a:endParaRPr lang="hu-HU"/>
        </a:p>
      </dgm:t>
    </dgm:pt>
    <dgm:pt modelId="{0DE65EC7-D480-450A-94D2-3D53358A9FBC}">
      <dgm:prSet phldrT="[Szöveg]"/>
      <dgm:spPr/>
      <dgm:t>
        <a:bodyPr/>
        <a:lstStyle/>
        <a:p>
          <a:r>
            <a:rPr lang="hu-HU" dirty="0" smtClean="0"/>
            <a:t>Időtávja szerint</a:t>
          </a:r>
          <a:endParaRPr lang="hu-HU" dirty="0"/>
        </a:p>
      </dgm:t>
    </dgm:pt>
    <dgm:pt modelId="{AE104670-08A2-4BB7-B001-BBC89121FBF8}" type="parTrans" cxnId="{17476569-2E98-4850-AB33-54652E9C9BCD}">
      <dgm:prSet/>
      <dgm:spPr/>
      <dgm:t>
        <a:bodyPr/>
        <a:lstStyle/>
        <a:p>
          <a:endParaRPr lang="hu-HU"/>
        </a:p>
      </dgm:t>
    </dgm:pt>
    <dgm:pt modelId="{70CA0810-CE9A-4B1E-A599-B0010F03A249}" type="sibTrans" cxnId="{17476569-2E98-4850-AB33-54652E9C9BCD}">
      <dgm:prSet/>
      <dgm:spPr/>
      <dgm:t>
        <a:bodyPr/>
        <a:lstStyle/>
        <a:p>
          <a:endParaRPr lang="hu-HU"/>
        </a:p>
      </dgm:t>
    </dgm:pt>
    <dgm:pt modelId="{95CB021A-C9E6-42E7-8F94-ED879E17C09A}">
      <dgm:prSet phldrT="[Szöveg]"/>
      <dgm:spPr/>
      <dgm:t>
        <a:bodyPr/>
        <a:lstStyle/>
        <a:p>
          <a:r>
            <a:rPr lang="hu-HU" dirty="0" smtClean="0"/>
            <a:t>Stratégiai</a:t>
          </a:r>
          <a:endParaRPr lang="hu-HU" dirty="0"/>
        </a:p>
      </dgm:t>
    </dgm:pt>
    <dgm:pt modelId="{65F7E89D-610E-4FDC-AC7E-B7FD9B55DCBA}" type="parTrans" cxnId="{ABE74D98-52E9-4E66-A2CC-ACAE03456C39}">
      <dgm:prSet/>
      <dgm:spPr/>
      <dgm:t>
        <a:bodyPr/>
        <a:lstStyle/>
        <a:p>
          <a:endParaRPr lang="hu-HU"/>
        </a:p>
      </dgm:t>
    </dgm:pt>
    <dgm:pt modelId="{BB5936AC-128F-4B28-BA21-A9A9C0259736}" type="sibTrans" cxnId="{ABE74D98-52E9-4E66-A2CC-ACAE03456C39}">
      <dgm:prSet/>
      <dgm:spPr/>
      <dgm:t>
        <a:bodyPr/>
        <a:lstStyle/>
        <a:p>
          <a:endParaRPr lang="hu-HU"/>
        </a:p>
      </dgm:t>
    </dgm:pt>
    <dgm:pt modelId="{BD32B40B-B198-4F6A-BC2F-32AA2FAC26AA}">
      <dgm:prSet phldrT="[Szöveg]"/>
      <dgm:spPr/>
      <dgm:t>
        <a:bodyPr/>
        <a:lstStyle/>
        <a:p>
          <a:r>
            <a:rPr lang="hu-HU" dirty="0" smtClean="0"/>
            <a:t>Operatív</a:t>
          </a:r>
          <a:endParaRPr lang="hu-HU" dirty="0"/>
        </a:p>
      </dgm:t>
    </dgm:pt>
    <dgm:pt modelId="{5066815F-1E6F-4177-A49B-241779C49624}" type="parTrans" cxnId="{D72B64EB-D7AC-4900-99A8-CB7C202D3D08}">
      <dgm:prSet/>
      <dgm:spPr/>
      <dgm:t>
        <a:bodyPr/>
        <a:lstStyle/>
        <a:p>
          <a:endParaRPr lang="hu-HU"/>
        </a:p>
      </dgm:t>
    </dgm:pt>
    <dgm:pt modelId="{6A4C83D6-D975-492B-8FEB-23234DC69B99}" type="sibTrans" cxnId="{D72B64EB-D7AC-4900-99A8-CB7C202D3D08}">
      <dgm:prSet/>
      <dgm:spPr/>
      <dgm:t>
        <a:bodyPr/>
        <a:lstStyle/>
        <a:p>
          <a:endParaRPr lang="hu-HU"/>
        </a:p>
      </dgm:t>
    </dgm:pt>
    <dgm:pt modelId="{2F3D11CD-B823-4D5B-9478-BE7389FCE22C}">
      <dgm:prSet phldrT="[Szöveg]"/>
      <dgm:spPr/>
      <dgm:t>
        <a:bodyPr/>
        <a:lstStyle/>
        <a:p>
          <a:r>
            <a:rPr lang="hu-HU" dirty="0" smtClean="0"/>
            <a:t>Főbb területei</a:t>
          </a:r>
          <a:endParaRPr lang="hu-HU" dirty="0"/>
        </a:p>
      </dgm:t>
    </dgm:pt>
    <dgm:pt modelId="{0D8748ED-8E15-4C5A-9E3E-8532FD0A282F}" type="parTrans" cxnId="{5CB40EC9-A3C3-48B0-BF0D-23A015DECA7B}">
      <dgm:prSet/>
      <dgm:spPr/>
      <dgm:t>
        <a:bodyPr/>
        <a:lstStyle/>
        <a:p>
          <a:endParaRPr lang="hu-HU"/>
        </a:p>
      </dgm:t>
    </dgm:pt>
    <dgm:pt modelId="{84894DDD-B46D-43D9-8049-C534C29EB1FC}" type="sibTrans" cxnId="{5CB40EC9-A3C3-48B0-BF0D-23A015DECA7B}">
      <dgm:prSet/>
      <dgm:spPr/>
      <dgm:t>
        <a:bodyPr/>
        <a:lstStyle/>
        <a:p>
          <a:endParaRPr lang="hu-HU"/>
        </a:p>
      </dgm:t>
    </dgm:pt>
    <dgm:pt modelId="{F69CDF84-5CD9-4406-A472-313CDC422CC3}">
      <dgm:prSet phldrT="[Szöveg]"/>
      <dgm:spPr/>
      <dgm:t>
        <a:bodyPr/>
        <a:lstStyle/>
        <a:p>
          <a:r>
            <a:rPr lang="hu-HU" dirty="0" smtClean="0"/>
            <a:t>Teljesítmény-tervezés</a:t>
          </a:r>
          <a:endParaRPr lang="hu-HU" dirty="0"/>
        </a:p>
      </dgm:t>
    </dgm:pt>
    <dgm:pt modelId="{66AACE7B-CA34-4211-99DD-CF3E48AACBCB}" type="parTrans" cxnId="{DFBE7885-A32D-47E3-A7D2-6DEF059033FA}">
      <dgm:prSet/>
      <dgm:spPr/>
      <dgm:t>
        <a:bodyPr/>
        <a:lstStyle/>
        <a:p>
          <a:endParaRPr lang="hu-HU"/>
        </a:p>
      </dgm:t>
    </dgm:pt>
    <dgm:pt modelId="{2B33A85A-F842-4B71-A9B5-5683C9808901}" type="sibTrans" cxnId="{DFBE7885-A32D-47E3-A7D2-6DEF059033FA}">
      <dgm:prSet/>
      <dgm:spPr/>
      <dgm:t>
        <a:bodyPr/>
        <a:lstStyle/>
        <a:p>
          <a:endParaRPr lang="hu-HU"/>
        </a:p>
      </dgm:t>
    </dgm:pt>
    <dgm:pt modelId="{C8E660EA-6FEB-4833-A3EC-37EB08F6346A}">
      <dgm:prSet phldrT="[Szöveg]"/>
      <dgm:spPr/>
      <dgm:t>
        <a:bodyPr/>
        <a:lstStyle/>
        <a:p>
          <a:r>
            <a:rPr lang="hu-HU" dirty="0" smtClean="0"/>
            <a:t>Eredmény-tervezés</a:t>
          </a:r>
          <a:endParaRPr lang="hu-HU" dirty="0"/>
        </a:p>
      </dgm:t>
    </dgm:pt>
    <dgm:pt modelId="{79D78EBA-C169-4B8B-9261-C596D893A5F2}" type="parTrans" cxnId="{F852EF1B-287B-410B-A546-8A8484AE319F}">
      <dgm:prSet/>
      <dgm:spPr/>
      <dgm:t>
        <a:bodyPr/>
        <a:lstStyle/>
        <a:p>
          <a:endParaRPr lang="hu-HU"/>
        </a:p>
      </dgm:t>
    </dgm:pt>
    <dgm:pt modelId="{656FAB5E-642C-4C4C-BA19-F49320556361}" type="sibTrans" cxnId="{F852EF1B-287B-410B-A546-8A8484AE319F}">
      <dgm:prSet/>
      <dgm:spPr/>
      <dgm:t>
        <a:bodyPr/>
        <a:lstStyle/>
        <a:p>
          <a:endParaRPr lang="hu-HU"/>
        </a:p>
      </dgm:t>
    </dgm:pt>
    <dgm:pt modelId="{4FDE5117-37AE-47EC-9617-89D66CA5C068}">
      <dgm:prSet phldrT="[Szöveg]"/>
      <dgm:spPr/>
      <dgm:t>
        <a:bodyPr/>
        <a:lstStyle/>
        <a:p>
          <a:r>
            <a:rPr lang="hu-HU" dirty="0" smtClean="0"/>
            <a:t>Ellenáramlatú</a:t>
          </a:r>
          <a:endParaRPr lang="hu-HU" dirty="0"/>
        </a:p>
      </dgm:t>
    </dgm:pt>
    <dgm:pt modelId="{36620752-37C0-4864-839E-3251FDFB243B}" type="parTrans" cxnId="{8E222689-551E-4399-897C-B096B2F2F31F}">
      <dgm:prSet/>
      <dgm:spPr/>
      <dgm:t>
        <a:bodyPr/>
        <a:lstStyle/>
        <a:p>
          <a:endParaRPr lang="hu-HU"/>
        </a:p>
      </dgm:t>
    </dgm:pt>
    <dgm:pt modelId="{BE15250B-1BEA-4634-B2C9-660A802D6EE6}" type="sibTrans" cxnId="{8E222689-551E-4399-897C-B096B2F2F31F}">
      <dgm:prSet/>
      <dgm:spPr/>
      <dgm:t>
        <a:bodyPr/>
        <a:lstStyle/>
        <a:p>
          <a:endParaRPr lang="hu-HU"/>
        </a:p>
      </dgm:t>
    </dgm:pt>
    <dgm:pt modelId="{D09FF985-EF26-45BD-A08E-8F8CAF90E23F}">
      <dgm:prSet phldrT="[Szöveg]"/>
      <dgm:spPr/>
      <dgm:t>
        <a:bodyPr/>
        <a:lstStyle/>
        <a:p>
          <a:r>
            <a:rPr lang="hu-HU" dirty="0" smtClean="0"/>
            <a:t>Taktikai</a:t>
          </a:r>
          <a:endParaRPr lang="hu-HU" dirty="0"/>
        </a:p>
      </dgm:t>
    </dgm:pt>
    <dgm:pt modelId="{8373AB43-D4FF-4550-B28A-A81354200DAC}" type="parTrans" cxnId="{DDE803D8-96AE-4DE4-AD8B-5160408E2149}">
      <dgm:prSet/>
      <dgm:spPr/>
      <dgm:t>
        <a:bodyPr/>
        <a:lstStyle/>
        <a:p>
          <a:endParaRPr lang="hu-HU"/>
        </a:p>
      </dgm:t>
    </dgm:pt>
    <dgm:pt modelId="{6D39A65C-94F3-4035-846B-42BB43015FFC}" type="sibTrans" cxnId="{DDE803D8-96AE-4DE4-AD8B-5160408E2149}">
      <dgm:prSet/>
      <dgm:spPr/>
      <dgm:t>
        <a:bodyPr/>
        <a:lstStyle/>
        <a:p>
          <a:endParaRPr lang="hu-HU"/>
        </a:p>
      </dgm:t>
    </dgm:pt>
    <dgm:pt modelId="{D3C1BE1B-5CFE-4C74-A2FD-346BA6501E4D}">
      <dgm:prSet phldrT="[Szöveg]"/>
      <dgm:spPr/>
      <dgm:t>
        <a:bodyPr/>
        <a:lstStyle/>
        <a:p>
          <a:r>
            <a:rPr lang="hu-HU" dirty="0" smtClean="0"/>
            <a:t>Költség-tervezés</a:t>
          </a:r>
          <a:endParaRPr lang="hu-HU" dirty="0"/>
        </a:p>
      </dgm:t>
    </dgm:pt>
    <dgm:pt modelId="{BFB345F1-B1E2-4099-BF49-9A1EE9468F25}" type="parTrans" cxnId="{112B6DE7-8D6C-4FA8-B378-620587929980}">
      <dgm:prSet/>
      <dgm:spPr/>
      <dgm:t>
        <a:bodyPr/>
        <a:lstStyle/>
        <a:p>
          <a:endParaRPr lang="hu-HU"/>
        </a:p>
      </dgm:t>
    </dgm:pt>
    <dgm:pt modelId="{AE441741-E690-4B59-B462-D6B62CDF3D1E}" type="sibTrans" cxnId="{112B6DE7-8D6C-4FA8-B378-620587929980}">
      <dgm:prSet/>
      <dgm:spPr/>
      <dgm:t>
        <a:bodyPr/>
        <a:lstStyle/>
        <a:p>
          <a:endParaRPr lang="hu-HU"/>
        </a:p>
      </dgm:t>
    </dgm:pt>
    <dgm:pt modelId="{398E96FC-430D-4E34-A08F-0033E1739E8F}">
      <dgm:prSet phldrT="[Szöveg]"/>
      <dgm:spPr/>
      <dgm:t>
        <a:bodyPr/>
        <a:lstStyle/>
        <a:p>
          <a:r>
            <a:rPr lang="hu-HU" dirty="0" smtClean="0"/>
            <a:t>Pénzügyi tervezés</a:t>
          </a:r>
          <a:endParaRPr lang="hu-HU" dirty="0"/>
        </a:p>
      </dgm:t>
    </dgm:pt>
    <dgm:pt modelId="{3499A3D4-50C7-482B-84B7-05210F0D0ADA}" type="parTrans" cxnId="{4B10F514-18BF-42CF-802A-0892841AFD4A}">
      <dgm:prSet/>
      <dgm:spPr/>
      <dgm:t>
        <a:bodyPr/>
        <a:lstStyle/>
        <a:p>
          <a:endParaRPr lang="hu-HU"/>
        </a:p>
      </dgm:t>
    </dgm:pt>
    <dgm:pt modelId="{575B5E46-0C7A-4610-ACC6-807257A61EDA}" type="sibTrans" cxnId="{4B10F514-18BF-42CF-802A-0892841AFD4A}">
      <dgm:prSet/>
      <dgm:spPr/>
      <dgm:t>
        <a:bodyPr/>
        <a:lstStyle/>
        <a:p>
          <a:endParaRPr lang="hu-HU"/>
        </a:p>
      </dgm:t>
    </dgm:pt>
    <dgm:pt modelId="{B01163EC-F7C6-4153-AC5B-64EFEFDCBF1E}" type="pres">
      <dgm:prSet presAssocID="{356B8DEF-547B-4D2F-A67F-E204E6860D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0E7A423-81A8-43AA-B56A-75E54EDC5884}" type="pres">
      <dgm:prSet presAssocID="{8F159D1C-409E-49D4-AA71-1C13C24F5A5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92A8D9-DDC9-48F2-B0DB-2A3D247F3C7B}" type="pres">
      <dgm:prSet presAssocID="{831A3102-DE24-4848-9D59-D516DE0273CB}" presName="sibTrans" presStyleCnt="0"/>
      <dgm:spPr/>
    </dgm:pt>
    <dgm:pt modelId="{B56A9234-11E8-4A6C-96C6-D7B052A11C8C}" type="pres">
      <dgm:prSet presAssocID="{0DE65EC7-D480-450A-94D2-3D53358A9F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01A3FBF-3B60-472D-B3B9-403E721C27BF}" type="pres">
      <dgm:prSet presAssocID="{70CA0810-CE9A-4B1E-A599-B0010F03A249}" presName="sibTrans" presStyleCnt="0"/>
      <dgm:spPr/>
    </dgm:pt>
    <dgm:pt modelId="{0E98429E-B5B0-4E57-A828-07C0EB460A6B}" type="pres">
      <dgm:prSet presAssocID="{2F3D11CD-B823-4D5B-9478-BE7389FCE22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852EF1B-287B-410B-A546-8A8484AE319F}" srcId="{2F3D11CD-B823-4D5B-9478-BE7389FCE22C}" destId="{C8E660EA-6FEB-4833-A3EC-37EB08F6346A}" srcOrd="2" destOrd="0" parTransId="{79D78EBA-C169-4B8B-9261-C596D893A5F2}" sibTransId="{656FAB5E-642C-4C4C-BA19-F49320556361}"/>
    <dgm:cxn modelId="{17476569-2E98-4850-AB33-54652E9C9BCD}" srcId="{356B8DEF-547B-4D2F-A67F-E204E6860D36}" destId="{0DE65EC7-D480-450A-94D2-3D53358A9FBC}" srcOrd="1" destOrd="0" parTransId="{AE104670-08A2-4BB7-B001-BBC89121FBF8}" sibTransId="{70CA0810-CE9A-4B1E-A599-B0010F03A249}"/>
    <dgm:cxn modelId="{B7D051EE-E2D1-496C-A0B8-0B46CFB24024}" type="presOf" srcId="{0DE65EC7-D480-450A-94D2-3D53358A9FBC}" destId="{B56A9234-11E8-4A6C-96C6-D7B052A11C8C}" srcOrd="0" destOrd="0" presId="urn:microsoft.com/office/officeart/2005/8/layout/hList6"/>
    <dgm:cxn modelId="{650CDFDD-7614-4BBC-97F1-231D9E741983}" type="presOf" srcId="{D09FF985-EF26-45BD-A08E-8F8CAF90E23F}" destId="{B56A9234-11E8-4A6C-96C6-D7B052A11C8C}" srcOrd="0" destOrd="2" presId="urn:microsoft.com/office/officeart/2005/8/layout/hList6"/>
    <dgm:cxn modelId="{9D56B5F7-3761-4CB4-B209-F0A6FA6A4E89}" type="presOf" srcId="{BD32B40B-B198-4F6A-BC2F-32AA2FAC26AA}" destId="{B56A9234-11E8-4A6C-96C6-D7B052A11C8C}" srcOrd="0" destOrd="3" presId="urn:microsoft.com/office/officeart/2005/8/layout/hList6"/>
    <dgm:cxn modelId="{112B6DE7-8D6C-4FA8-B378-620587929980}" srcId="{2F3D11CD-B823-4D5B-9478-BE7389FCE22C}" destId="{D3C1BE1B-5CFE-4C74-A2FD-346BA6501E4D}" srcOrd="1" destOrd="0" parTransId="{BFB345F1-B1E2-4099-BF49-9A1EE9468F25}" sibTransId="{AE441741-E690-4B59-B462-D6B62CDF3D1E}"/>
    <dgm:cxn modelId="{F5EFFE8F-2569-49FA-9BE9-69EEA1872220}" type="presOf" srcId="{3A897E42-C75C-4803-9E06-43358A3F9815}" destId="{50E7A423-81A8-43AA-B56A-75E54EDC5884}" srcOrd="0" destOrd="1" presId="urn:microsoft.com/office/officeart/2005/8/layout/hList6"/>
    <dgm:cxn modelId="{8E222689-551E-4399-897C-B096B2F2F31F}" srcId="{8F159D1C-409E-49D4-AA71-1C13C24F5A5B}" destId="{4FDE5117-37AE-47EC-9617-89D66CA5C068}" srcOrd="2" destOrd="0" parTransId="{36620752-37C0-4864-839E-3251FDFB243B}" sibTransId="{BE15250B-1BEA-4634-B2C9-660A802D6EE6}"/>
    <dgm:cxn modelId="{4F703356-04BA-4887-BBF5-A53A8AA0F1AD}" type="presOf" srcId="{C8E660EA-6FEB-4833-A3EC-37EB08F6346A}" destId="{0E98429E-B5B0-4E57-A828-07C0EB460A6B}" srcOrd="0" destOrd="3" presId="urn:microsoft.com/office/officeart/2005/8/layout/hList6"/>
    <dgm:cxn modelId="{DDE803D8-96AE-4DE4-AD8B-5160408E2149}" srcId="{0DE65EC7-D480-450A-94D2-3D53358A9FBC}" destId="{D09FF985-EF26-45BD-A08E-8F8CAF90E23F}" srcOrd="1" destOrd="0" parTransId="{8373AB43-D4FF-4550-B28A-A81354200DAC}" sibTransId="{6D39A65C-94F3-4035-846B-42BB43015FFC}"/>
    <dgm:cxn modelId="{E2CEA34F-429F-4865-83B3-C6F79A387E36}" type="presOf" srcId="{95CB021A-C9E6-42E7-8F94-ED879E17C09A}" destId="{B56A9234-11E8-4A6C-96C6-D7B052A11C8C}" srcOrd="0" destOrd="1" presId="urn:microsoft.com/office/officeart/2005/8/layout/hList6"/>
    <dgm:cxn modelId="{90A3E728-1B9A-460E-B72E-F484B6FF161A}" type="presOf" srcId="{356B8DEF-547B-4D2F-A67F-E204E6860D36}" destId="{B01163EC-F7C6-4153-AC5B-64EFEFDCBF1E}" srcOrd="0" destOrd="0" presId="urn:microsoft.com/office/officeart/2005/8/layout/hList6"/>
    <dgm:cxn modelId="{3A69C828-D5B0-4C13-8AC9-059F0953C950}" srcId="{356B8DEF-547B-4D2F-A67F-E204E6860D36}" destId="{8F159D1C-409E-49D4-AA71-1C13C24F5A5B}" srcOrd="0" destOrd="0" parTransId="{31FEAECD-1338-43AF-AC02-2B74E94AB27C}" sibTransId="{831A3102-DE24-4848-9D59-D516DE0273CB}"/>
    <dgm:cxn modelId="{4B10F514-18BF-42CF-802A-0892841AFD4A}" srcId="{2F3D11CD-B823-4D5B-9478-BE7389FCE22C}" destId="{398E96FC-430D-4E34-A08F-0033E1739E8F}" srcOrd="3" destOrd="0" parTransId="{3499A3D4-50C7-482B-84B7-05210F0D0ADA}" sibTransId="{575B5E46-0C7A-4610-ACC6-807257A61EDA}"/>
    <dgm:cxn modelId="{ABE74D98-52E9-4E66-A2CC-ACAE03456C39}" srcId="{0DE65EC7-D480-450A-94D2-3D53358A9FBC}" destId="{95CB021A-C9E6-42E7-8F94-ED879E17C09A}" srcOrd="0" destOrd="0" parTransId="{65F7E89D-610E-4FDC-AC7E-B7FD9B55DCBA}" sibTransId="{BB5936AC-128F-4B28-BA21-A9A9C0259736}"/>
    <dgm:cxn modelId="{5CB40EC9-A3C3-48B0-BF0D-23A015DECA7B}" srcId="{356B8DEF-547B-4D2F-A67F-E204E6860D36}" destId="{2F3D11CD-B823-4D5B-9478-BE7389FCE22C}" srcOrd="2" destOrd="0" parTransId="{0D8748ED-8E15-4C5A-9E3E-8532FD0A282F}" sibTransId="{84894DDD-B46D-43D9-8049-C534C29EB1FC}"/>
    <dgm:cxn modelId="{DFBE7885-A32D-47E3-A7D2-6DEF059033FA}" srcId="{2F3D11CD-B823-4D5B-9478-BE7389FCE22C}" destId="{F69CDF84-5CD9-4406-A472-313CDC422CC3}" srcOrd="0" destOrd="0" parTransId="{66AACE7B-CA34-4211-99DD-CF3E48AACBCB}" sibTransId="{2B33A85A-F842-4B71-A9B5-5683C9808901}"/>
    <dgm:cxn modelId="{8FFFF47F-361F-448F-B1AB-C502E899A02A}" type="presOf" srcId="{D3C1BE1B-5CFE-4C74-A2FD-346BA6501E4D}" destId="{0E98429E-B5B0-4E57-A828-07C0EB460A6B}" srcOrd="0" destOrd="2" presId="urn:microsoft.com/office/officeart/2005/8/layout/hList6"/>
    <dgm:cxn modelId="{FAB31D54-CF4F-4D99-995E-5DD5FCB2E723}" srcId="{8F159D1C-409E-49D4-AA71-1C13C24F5A5B}" destId="{BCA42C12-94B7-4976-8FF2-837DDBEE7256}" srcOrd="1" destOrd="0" parTransId="{111A5986-9DE4-44F6-A38F-1353F78238D4}" sibTransId="{7A8C508A-E698-4B6C-AF82-6F5A182A98B9}"/>
    <dgm:cxn modelId="{3DFD3934-B515-4331-8AFD-FED6A7BF5E78}" type="presOf" srcId="{2F3D11CD-B823-4D5B-9478-BE7389FCE22C}" destId="{0E98429E-B5B0-4E57-A828-07C0EB460A6B}" srcOrd="0" destOrd="0" presId="urn:microsoft.com/office/officeart/2005/8/layout/hList6"/>
    <dgm:cxn modelId="{DD188C5D-7336-4AD6-B7CB-F2CF5ED01FC5}" type="presOf" srcId="{398E96FC-430D-4E34-A08F-0033E1739E8F}" destId="{0E98429E-B5B0-4E57-A828-07C0EB460A6B}" srcOrd="0" destOrd="4" presId="urn:microsoft.com/office/officeart/2005/8/layout/hList6"/>
    <dgm:cxn modelId="{60C2ED71-7312-4532-9104-DBA6E1828212}" type="presOf" srcId="{BCA42C12-94B7-4976-8FF2-837DDBEE7256}" destId="{50E7A423-81A8-43AA-B56A-75E54EDC5884}" srcOrd="0" destOrd="2" presId="urn:microsoft.com/office/officeart/2005/8/layout/hList6"/>
    <dgm:cxn modelId="{D72B64EB-D7AC-4900-99A8-CB7C202D3D08}" srcId="{0DE65EC7-D480-450A-94D2-3D53358A9FBC}" destId="{BD32B40B-B198-4F6A-BC2F-32AA2FAC26AA}" srcOrd="2" destOrd="0" parTransId="{5066815F-1E6F-4177-A49B-241779C49624}" sibTransId="{6A4C83D6-D975-492B-8FEB-23234DC69B99}"/>
    <dgm:cxn modelId="{60DBC2E7-4B7D-405C-A1AA-22DAC03697ED}" srcId="{8F159D1C-409E-49D4-AA71-1C13C24F5A5B}" destId="{3A897E42-C75C-4803-9E06-43358A3F9815}" srcOrd="0" destOrd="0" parTransId="{FAC1337D-65D9-4482-AECF-A9A69D85D404}" sibTransId="{13A40BD6-90B6-4439-A5C3-E91E5BF84A37}"/>
    <dgm:cxn modelId="{ECA7CF26-FFFD-4A6E-AC96-9868B34A66A7}" type="presOf" srcId="{F69CDF84-5CD9-4406-A472-313CDC422CC3}" destId="{0E98429E-B5B0-4E57-A828-07C0EB460A6B}" srcOrd="0" destOrd="1" presId="urn:microsoft.com/office/officeart/2005/8/layout/hList6"/>
    <dgm:cxn modelId="{0EE30A7D-6D87-4C0A-94F7-A899BD8B53CE}" type="presOf" srcId="{8F159D1C-409E-49D4-AA71-1C13C24F5A5B}" destId="{50E7A423-81A8-43AA-B56A-75E54EDC5884}" srcOrd="0" destOrd="0" presId="urn:microsoft.com/office/officeart/2005/8/layout/hList6"/>
    <dgm:cxn modelId="{15B94B88-622B-47EF-9948-BF6F6B74FDAC}" type="presOf" srcId="{4FDE5117-37AE-47EC-9617-89D66CA5C068}" destId="{50E7A423-81A8-43AA-B56A-75E54EDC5884}" srcOrd="0" destOrd="3" presId="urn:microsoft.com/office/officeart/2005/8/layout/hList6"/>
    <dgm:cxn modelId="{96CC3C43-2F6B-4647-94F5-0AED926E0DF3}" type="presParOf" srcId="{B01163EC-F7C6-4153-AC5B-64EFEFDCBF1E}" destId="{50E7A423-81A8-43AA-B56A-75E54EDC5884}" srcOrd="0" destOrd="0" presId="urn:microsoft.com/office/officeart/2005/8/layout/hList6"/>
    <dgm:cxn modelId="{7571733D-BAD5-4678-999B-0D8121F4CA45}" type="presParOf" srcId="{B01163EC-F7C6-4153-AC5B-64EFEFDCBF1E}" destId="{FF92A8D9-DDC9-48F2-B0DB-2A3D247F3C7B}" srcOrd="1" destOrd="0" presId="urn:microsoft.com/office/officeart/2005/8/layout/hList6"/>
    <dgm:cxn modelId="{2BFF4091-0751-4B11-AD40-AB5EC2821129}" type="presParOf" srcId="{B01163EC-F7C6-4153-AC5B-64EFEFDCBF1E}" destId="{B56A9234-11E8-4A6C-96C6-D7B052A11C8C}" srcOrd="2" destOrd="0" presId="urn:microsoft.com/office/officeart/2005/8/layout/hList6"/>
    <dgm:cxn modelId="{359C5D86-0E62-4210-9D49-0023B79BD2EA}" type="presParOf" srcId="{B01163EC-F7C6-4153-AC5B-64EFEFDCBF1E}" destId="{301A3FBF-3B60-472D-B3B9-403E721C27BF}" srcOrd="3" destOrd="0" presId="urn:microsoft.com/office/officeart/2005/8/layout/hList6"/>
    <dgm:cxn modelId="{8E3DB011-0BA9-4200-A692-AD98E863BCF4}" type="presParOf" srcId="{B01163EC-F7C6-4153-AC5B-64EFEFDCBF1E}" destId="{0E98429E-B5B0-4E57-A828-07C0EB460A6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F04B7-A8CD-4173-9C4C-3583356F102C}">
      <dsp:nvSpPr>
        <dsp:cNvPr id="0" name=""/>
        <dsp:cNvSpPr/>
      </dsp:nvSpPr>
      <dsp:spPr>
        <a:xfrm>
          <a:off x="1853958" y="306466"/>
          <a:ext cx="3960495" cy="3960495"/>
        </a:xfrm>
        <a:prstGeom prst="pie">
          <a:avLst>
            <a:gd name="adj1" fmla="val 162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Tervezés</a:t>
          </a:r>
          <a:endParaRPr lang="hu-HU" sz="1800" kern="1200" dirty="0"/>
        </a:p>
      </dsp:txBody>
      <dsp:txXfrm>
        <a:off x="3941234" y="1145714"/>
        <a:ext cx="1414462" cy="1178718"/>
      </dsp:txXfrm>
    </dsp:sp>
    <dsp:sp modelId="{6D3C5AC5-DC71-4E28-B28F-B7571BB3A03B}">
      <dsp:nvSpPr>
        <dsp:cNvPr id="0" name=""/>
        <dsp:cNvSpPr/>
      </dsp:nvSpPr>
      <dsp:spPr>
        <a:xfrm>
          <a:off x="1772391" y="447913"/>
          <a:ext cx="3960495" cy="3960495"/>
        </a:xfrm>
        <a:prstGeom prst="pie">
          <a:avLst>
            <a:gd name="adj1" fmla="val 18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Mérés és elemzés</a:t>
          </a:r>
          <a:endParaRPr lang="hu-HU" sz="1800" kern="1200" dirty="0"/>
        </a:p>
      </dsp:txBody>
      <dsp:txXfrm>
        <a:off x="2715366" y="3017520"/>
        <a:ext cx="2121693" cy="1037272"/>
      </dsp:txXfrm>
    </dsp:sp>
    <dsp:sp modelId="{67B7B2B0-3ACA-467D-BD68-0745958136E2}">
      <dsp:nvSpPr>
        <dsp:cNvPr id="0" name=""/>
        <dsp:cNvSpPr/>
      </dsp:nvSpPr>
      <dsp:spPr>
        <a:xfrm>
          <a:off x="1690824" y="306466"/>
          <a:ext cx="3960495" cy="3960495"/>
        </a:xfrm>
        <a:prstGeom prst="pie">
          <a:avLst>
            <a:gd name="adj1" fmla="val 90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Beszámolás</a:t>
          </a:r>
          <a:endParaRPr lang="hu-HU" sz="2600" kern="1200" dirty="0"/>
        </a:p>
      </dsp:txBody>
      <dsp:txXfrm>
        <a:off x="2149581" y="1145714"/>
        <a:ext cx="1414462" cy="1178718"/>
      </dsp:txXfrm>
    </dsp:sp>
    <dsp:sp modelId="{58BD2645-7A07-4407-8991-D827F774326C}">
      <dsp:nvSpPr>
        <dsp:cNvPr id="0" name=""/>
        <dsp:cNvSpPr/>
      </dsp:nvSpPr>
      <dsp:spPr>
        <a:xfrm>
          <a:off x="1609112" y="61293"/>
          <a:ext cx="4450842" cy="445084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8F15D-858B-4608-8BFB-94C7DB151D20}">
      <dsp:nvSpPr>
        <dsp:cNvPr id="0" name=""/>
        <dsp:cNvSpPr/>
      </dsp:nvSpPr>
      <dsp:spPr>
        <a:xfrm>
          <a:off x="1527217" y="202489"/>
          <a:ext cx="4450842" cy="445084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9AC79-024D-43A6-BD98-238B4671E885}">
      <dsp:nvSpPr>
        <dsp:cNvPr id="0" name=""/>
        <dsp:cNvSpPr/>
      </dsp:nvSpPr>
      <dsp:spPr>
        <a:xfrm>
          <a:off x="1445323" y="61293"/>
          <a:ext cx="4450842" cy="445084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7A423-81A8-43AA-B56A-75E54EDC5884}">
      <dsp:nvSpPr>
        <dsp:cNvPr id="0" name=""/>
        <dsp:cNvSpPr/>
      </dsp:nvSpPr>
      <dsp:spPr>
        <a:xfrm rot="16200000">
          <a:off x="-5618" y="6862"/>
          <a:ext cx="3249083" cy="3235357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8988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Formája szerint</a:t>
          </a:r>
          <a:endParaRPr lang="hu-HU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Top-down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err="1" smtClean="0"/>
            <a:t>Bottom-up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Ellenáramlatú</a:t>
          </a:r>
          <a:endParaRPr lang="hu-HU" sz="2300" kern="1200" dirty="0"/>
        </a:p>
      </dsp:txBody>
      <dsp:txXfrm rot="5400000">
        <a:off x="1245" y="649816"/>
        <a:ext cx="3235357" cy="1949449"/>
      </dsp:txXfrm>
    </dsp:sp>
    <dsp:sp modelId="{B56A9234-11E8-4A6C-96C6-D7B052A11C8C}">
      <dsp:nvSpPr>
        <dsp:cNvPr id="0" name=""/>
        <dsp:cNvSpPr/>
      </dsp:nvSpPr>
      <dsp:spPr>
        <a:xfrm rot="16200000">
          <a:off x="3472391" y="6862"/>
          <a:ext cx="3249083" cy="3235357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8988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Időtávja szerint</a:t>
          </a:r>
          <a:endParaRPr lang="hu-HU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Stratégiai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Taktikai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Operatív</a:t>
          </a:r>
          <a:endParaRPr lang="hu-HU" sz="2300" kern="1200" dirty="0"/>
        </a:p>
      </dsp:txBody>
      <dsp:txXfrm rot="5400000">
        <a:off x="3479254" y="649816"/>
        <a:ext cx="3235357" cy="1949449"/>
      </dsp:txXfrm>
    </dsp:sp>
    <dsp:sp modelId="{0E98429E-B5B0-4E57-A828-07C0EB460A6B}">
      <dsp:nvSpPr>
        <dsp:cNvPr id="0" name=""/>
        <dsp:cNvSpPr/>
      </dsp:nvSpPr>
      <dsp:spPr>
        <a:xfrm rot="16200000">
          <a:off x="6950401" y="6862"/>
          <a:ext cx="3249083" cy="3235357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8988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Főbb területei</a:t>
          </a:r>
          <a:endParaRPr lang="hu-HU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Teljesítmény-tervezés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Költség-tervezés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Eredmény-tervezés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Pénzügyi tervezés</a:t>
          </a:r>
          <a:endParaRPr lang="hu-HU" sz="2300" kern="1200" dirty="0"/>
        </a:p>
      </dsp:txBody>
      <dsp:txXfrm rot="5400000">
        <a:off x="6957264" y="649816"/>
        <a:ext cx="3235357" cy="1949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7260-3764-41B0-BD93-E15E525B1DE7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48485-6626-42A5-8BB7-92F4B85297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46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</a:t>
            </a:r>
            <a:r>
              <a:rPr lang="hu-HU" baseline="0" dirty="0" smtClean="0"/>
              <a:t> angol nyelvű szakirodalomban nem található meg a </a:t>
            </a:r>
            <a:r>
              <a:rPr lang="hu-HU" baseline="0" dirty="0" err="1" smtClean="0"/>
              <a:t>controlling</a:t>
            </a:r>
            <a:r>
              <a:rPr lang="hu-HU" baseline="0" dirty="0" smtClean="0"/>
              <a:t> kifejezés. Kulcsszavak: management </a:t>
            </a:r>
            <a:r>
              <a:rPr lang="hu-HU" baseline="0" dirty="0" err="1" smtClean="0"/>
              <a:t>control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controllership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managerial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acconting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48485-6626-42A5-8BB7-92F4B852976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583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49A08-AAA5-4E02-8275-90E5456E9678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0150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Szervezet: kis és </a:t>
            </a:r>
            <a:r>
              <a:rPr lang="hu-HU" dirty="0" err="1" smtClean="0"/>
              <a:t>közévállalatoknál</a:t>
            </a:r>
            <a:r>
              <a:rPr lang="hu-HU" baseline="0" dirty="0" smtClean="0"/>
              <a:t> másként helyezkedik el, sikeres szervezet minél laposabb, ha magas a hierarchia, annál valószínűbb az </a:t>
            </a:r>
            <a:r>
              <a:rPr lang="hu-HU" baseline="0" dirty="0" err="1" smtClean="0"/>
              <a:t>info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torzulás-divizionális</a:t>
            </a:r>
            <a:r>
              <a:rPr lang="hu-HU" baseline="0" dirty="0" smtClean="0"/>
              <a:t> szervezet</a:t>
            </a:r>
          </a:p>
          <a:p>
            <a:r>
              <a:rPr lang="hu-HU" baseline="0" dirty="0" smtClean="0"/>
              <a:t>Vezetési stílus: javítja vagy rontja a vezető hozzáállás a </a:t>
            </a:r>
            <a:r>
              <a:rPr lang="hu-HU" baseline="0" dirty="0" err="1" smtClean="0"/>
              <a:t>kontrollingot</a:t>
            </a:r>
            <a:r>
              <a:rPr lang="hu-HU" baseline="0" dirty="0" smtClean="0"/>
              <a:t> (minek  a kontrolling, de ezen </a:t>
            </a:r>
            <a:r>
              <a:rPr lang="hu-HU" baseline="0" dirty="0" err="1" smtClean="0"/>
              <a:t>infokat</a:t>
            </a:r>
            <a:r>
              <a:rPr lang="hu-HU" baseline="0" dirty="0" smtClean="0"/>
              <a:t> használja)</a:t>
            </a:r>
          </a:p>
          <a:p>
            <a:r>
              <a:rPr lang="hu-HU" baseline="0" dirty="0" smtClean="0"/>
              <a:t>Vállalat mérete: nagyvállalatokra dolgozták ki a </a:t>
            </a:r>
            <a:r>
              <a:rPr lang="hu-HU" baseline="0" dirty="0" err="1" smtClean="0"/>
              <a:t>konrtolling</a:t>
            </a:r>
            <a:r>
              <a:rPr lang="hu-HU" baseline="0" dirty="0" smtClean="0"/>
              <a:t> eszköztárát, de egyre </a:t>
            </a:r>
            <a:r>
              <a:rPr lang="hu-HU" baseline="0" dirty="0" err="1" smtClean="0"/>
              <a:t>alacsonabb</a:t>
            </a:r>
            <a:r>
              <a:rPr lang="hu-HU" baseline="0" dirty="0" smtClean="0"/>
              <a:t> vállalati szintekre húzódik</a:t>
            </a:r>
          </a:p>
          <a:p>
            <a:r>
              <a:rPr lang="hu-HU" baseline="0" dirty="0" smtClean="0"/>
              <a:t>Tevékenységi kör:ha van a vállalatban kulcskompetencia,ami a hozzáadott érték nagy részét előállítja, oda rakunk külön </a:t>
            </a:r>
            <a:r>
              <a:rPr lang="hu-HU" baseline="0" dirty="0" err="1" smtClean="0"/>
              <a:t>konrtollert</a:t>
            </a:r>
            <a:r>
              <a:rPr lang="hu-HU" baseline="0" dirty="0" smtClean="0"/>
              <a:t>. Olyan kontrolling rendszert kell kialakítani, amely alátámasztja, hogy a tevékenységi kört bővítsük, vagy ne. </a:t>
            </a:r>
          </a:p>
          <a:p>
            <a:r>
              <a:rPr lang="hu-HU" baseline="0" dirty="0" smtClean="0"/>
              <a:t>Technológia:jó vagy nem éppen gazdaságos a jelenlegi technológia?a kontrolling </a:t>
            </a:r>
            <a:r>
              <a:rPr lang="hu-HU" baseline="0" dirty="0" err="1" smtClean="0"/>
              <a:t>legfonsoabb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elnnesége</a:t>
            </a:r>
            <a:r>
              <a:rPr lang="hu-HU" baseline="0" dirty="0" smtClean="0"/>
              <a:t> a kapacitáskorlát: felvenné a piac, de már nem tudjuk </a:t>
            </a:r>
            <a:r>
              <a:rPr lang="hu-HU" baseline="0" dirty="0" err="1" smtClean="0"/>
              <a:t>legyrátani</a:t>
            </a:r>
            <a:r>
              <a:rPr lang="hu-HU" baseline="0" dirty="0" smtClean="0"/>
              <a:t>, ki tudjuk-e elégíteni a megnövekedett igényeket? </a:t>
            </a:r>
            <a:r>
              <a:rPr lang="hu-HU" baseline="0" dirty="0" err="1" smtClean="0"/>
              <a:t>Outsourcingról</a:t>
            </a:r>
            <a:r>
              <a:rPr lang="hu-HU" baseline="0" dirty="0" smtClean="0"/>
              <a:t> is itt kell dönteni.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8F550-0D4A-4ED6-8E1B-5DE382E6E05D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4653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Technológia:a piacon elérhető legújabb </a:t>
            </a:r>
            <a:r>
              <a:rPr lang="hu-HU" dirty="0" err="1" smtClean="0"/>
              <a:t>technológai</a:t>
            </a:r>
            <a:r>
              <a:rPr lang="hu-HU" dirty="0" smtClean="0"/>
              <a:t>. Mikor érkezett le, hogy a </a:t>
            </a:r>
            <a:r>
              <a:rPr lang="hu-HU" dirty="0" err="1" smtClean="0"/>
              <a:t>jelnelegi</a:t>
            </a:r>
            <a:r>
              <a:rPr lang="hu-HU" dirty="0" smtClean="0"/>
              <a:t> technológiát </a:t>
            </a:r>
            <a:r>
              <a:rPr lang="hu-HU" dirty="0" err="1" smtClean="0"/>
              <a:t>lecseréljükhonnan</a:t>
            </a:r>
            <a:r>
              <a:rPr lang="hu-HU" dirty="0" smtClean="0"/>
              <a:t> </a:t>
            </a:r>
            <a:r>
              <a:rPr lang="hu-HU" dirty="0" err="1" smtClean="0"/>
              <a:t>szerzün</a:t>
            </a:r>
            <a:r>
              <a:rPr lang="hu-HU" dirty="0" smtClean="0"/>
              <a:t> </a:t>
            </a:r>
            <a:r>
              <a:rPr lang="hu-HU" dirty="0" err="1" smtClean="0"/>
              <a:t>kinfort</a:t>
            </a:r>
            <a:r>
              <a:rPr lang="hu-HU" dirty="0" smtClean="0"/>
              <a:t> az új technológiáról?</a:t>
            </a:r>
            <a:r>
              <a:rPr lang="hu-HU" baseline="0" dirty="0" smtClean="0"/>
              <a:t> Szabadalmi hivatal</a:t>
            </a:r>
          </a:p>
          <a:p>
            <a:r>
              <a:rPr lang="hu-HU" baseline="0" dirty="0" smtClean="0"/>
              <a:t>Pénz és tőkepiac: alternatív befektetési </a:t>
            </a:r>
            <a:r>
              <a:rPr lang="hu-HU" baseline="0" dirty="0" err="1" smtClean="0"/>
              <a:t>lehetősgéek</a:t>
            </a:r>
            <a:endParaRPr lang="hu-HU" baseline="0" dirty="0" smtClean="0"/>
          </a:p>
          <a:p>
            <a:r>
              <a:rPr lang="hu-HU" baseline="0" dirty="0" smtClean="0"/>
              <a:t>Munkaerőpiac: munkaerő minősége, mennyisége</a:t>
            </a:r>
          </a:p>
          <a:p>
            <a:r>
              <a:rPr lang="hu-HU" baseline="0" dirty="0" smtClean="0"/>
              <a:t>Beszerzési piac, értékesítési piac: milyen feltételekkel jutok inputhoz, és hogy tudom az eladni, mennyi a forgási idő</a:t>
            </a:r>
          </a:p>
          <a:p>
            <a:r>
              <a:rPr lang="hu-HU" baseline="0" dirty="0" smtClean="0"/>
              <a:t>Dinamika szempontjából 3 külső környezetet különböztetünk meg:</a:t>
            </a:r>
          </a:p>
          <a:p>
            <a:r>
              <a:rPr lang="hu-HU" baseline="0" dirty="0" smtClean="0"/>
              <a:t>Stabil környezet: kontroller regisztrációs szerepet tölt be</a:t>
            </a:r>
          </a:p>
          <a:p>
            <a:r>
              <a:rPr lang="hu-HU" baseline="0" dirty="0" smtClean="0"/>
              <a:t>Korlátozottan dinamikus környezet némi változás: tervezésben, </a:t>
            </a:r>
            <a:r>
              <a:rPr lang="hu-HU" baseline="0" dirty="0" err="1" smtClean="0"/>
              <a:t>ellenőrzéseben</a:t>
            </a:r>
            <a:r>
              <a:rPr lang="hu-HU" baseline="0" dirty="0" smtClean="0"/>
              <a:t> való részvétel</a:t>
            </a:r>
          </a:p>
          <a:p>
            <a:r>
              <a:rPr lang="hu-HU" baseline="0" dirty="0" smtClean="0"/>
              <a:t>Szélsőségesen dinamikus környezet: kontroller, mint </a:t>
            </a:r>
            <a:r>
              <a:rPr lang="hu-HU" baseline="0" dirty="0" err="1" smtClean="0"/>
              <a:t>innovárot</a:t>
            </a:r>
            <a:r>
              <a:rPr lang="hu-HU" baseline="0" dirty="0" smtClean="0"/>
              <a:t>, közvetlenül is részt vesz a probléma megoldásában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8F550-0D4A-4ED6-8E1B-5DE382E6E05D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74069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vezető dönt a kontroller</a:t>
            </a:r>
            <a:r>
              <a:rPr lang="hu-HU" baseline="0" dirty="0" smtClean="0"/>
              <a:t> által eljuttatott információk alapján</a:t>
            </a:r>
          </a:p>
          <a:p>
            <a:r>
              <a:rPr lang="hu-HU" baseline="0" dirty="0" smtClean="0"/>
              <a:t>3 nagy feladatcsoport:</a:t>
            </a:r>
          </a:p>
          <a:p>
            <a:r>
              <a:rPr lang="hu-HU" baseline="0" dirty="0" smtClean="0"/>
              <a:t>Tervezésben való részvétel, tervezés előkészítése (tervezési rendszer kialakítás, karbantartása, fejlesztése) tervezési alapinformációk meghatározása(ki, kinek mikor hol mit milyen gyakran, tervezés koordinálása, formai felülvizsgálata)</a:t>
            </a:r>
          </a:p>
          <a:p>
            <a:r>
              <a:rPr lang="hu-HU" baseline="0" dirty="0" smtClean="0"/>
              <a:t>Adatgyűjtésen keresztül történő </a:t>
            </a:r>
            <a:r>
              <a:rPr lang="hu-HU" baseline="0" dirty="0" err="1" smtClean="0"/>
              <a:t>eltéréselmezés</a:t>
            </a:r>
            <a:r>
              <a:rPr lang="hu-HU" baseline="0" dirty="0" smtClean="0"/>
              <a:t> (kontrolling beszámoló készítése, beszámolási rendszer kidolgozása)</a:t>
            </a:r>
          </a:p>
          <a:p>
            <a:r>
              <a:rPr lang="hu-HU" baseline="0" dirty="0" smtClean="0"/>
              <a:t>Tanácsadási feladatok (döntés előkészítés, vezetés </a:t>
            </a:r>
            <a:r>
              <a:rPr lang="hu-HU" baseline="0" dirty="0" err="1" smtClean="0"/>
              <a:t>koordinlás</a:t>
            </a:r>
            <a:r>
              <a:rPr lang="hu-HU" baseline="0" dirty="0" smtClean="0"/>
              <a:t>, javaslattétel a szűk keresztmetszet feloldására)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8F550-0D4A-4ED6-8E1B-5DE382E6E05D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2054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>
                <a:solidFill>
                  <a:prstClr val="black"/>
                </a:solidFill>
              </a:rPr>
              <a:pPr/>
              <a:t>45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49A08-AAA5-4E02-8275-90E5456E967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445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Folyamatos terv-tényelemzés,</a:t>
            </a:r>
            <a:r>
              <a:rPr lang="hu-HU" baseline="0" dirty="0" smtClean="0"/>
              <a:t> az eltérés megállapítás után a célt kell megvizsgálni, ah ez tartós és jelentős. </a:t>
            </a:r>
          </a:p>
          <a:p>
            <a:r>
              <a:rPr lang="hu-HU" baseline="0" dirty="0" smtClean="0"/>
              <a:t>Mindig valamilyen kitűzött célhoz, terv értékekhez viszonyít a </a:t>
            </a:r>
            <a:r>
              <a:rPr lang="hu-HU" baseline="0" dirty="0" err="1" smtClean="0"/>
              <a:t>kontolling</a:t>
            </a:r>
            <a:r>
              <a:rPr lang="hu-HU" baseline="0" dirty="0" smtClean="0"/>
              <a:t>, cél elérését szolgálja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8F550-0D4A-4ED6-8E1B-5DE382E6E05D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717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Azt a területet</a:t>
            </a:r>
            <a:r>
              <a:rPr lang="hu-HU" baseline="0" dirty="0" smtClean="0"/>
              <a:t> vizsgálja, ahol valamilyen probléma merül fel. Ha kevesebb áll </a:t>
            </a:r>
            <a:r>
              <a:rPr lang="hu-HU" baseline="0" dirty="0" err="1" smtClean="0"/>
              <a:t>rendlekezésre</a:t>
            </a:r>
            <a:r>
              <a:rPr lang="hu-HU" baseline="0" dirty="0" smtClean="0"/>
              <a:t>, nem tudom az igényt kielégíteni, ah több áll a rendelkezésre, raktározni kell, költséget növel, a kapacitáskorlátot nem feloldani </a:t>
            </a:r>
            <a:r>
              <a:rPr lang="hu-HU" baseline="0" dirty="0" err="1" smtClean="0"/>
              <a:t>kelll</a:t>
            </a:r>
            <a:r>
              <a:rPr lang="hu-HU" baseline="0" dirty="0" smtClean="0"/>
              <a:t>, hanem arra kell törekedni, hogy nem alakuljon ki.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8F550-0D4A-4ED6-8E1B-5DE382E6E05D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5242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Munkája</a:t>
            </a:r>
            <a:r>
              <a:rPr lang="hu-HU" baseline="0" dirty="0" smtClean="0"/>
              <a:t> a jövőre irányul, és a múltbéli adatokat csak a tervezés során használja. A múltat csak a jövőre vonatkozó tanulságok miatt vesszük figyelembe. Jelenlegi időponttól építkezik, az hogy mi volt, nem annyira releváns.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8F550-0D4A-4ED6-8E1B-5DE382E6E05D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6567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8F550-0D4A-4ED6-8E1B-5DE382E6E05D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6567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8F550-0D4A-4ED6-8E1B-5DE382E6E05D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6567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49A08-AAA5-4E02-8275-90E5456E9678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771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49A08-AAA5-4E02-8275-90E5456E9678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976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08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75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20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26499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959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203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6695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465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048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722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02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72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3198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9788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469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F0DDA-00CC-4898-860E-7E8B9028D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04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629062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035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979406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98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7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4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9648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73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280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990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021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925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1675815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51443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50878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1047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006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5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249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59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25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90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54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76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defTabSz="4572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457200"/>
              <a:t>2018.11.24.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defTabSz="4572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4572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4572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96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rollingportal.hu/" TargetMode="External"/><Relationship Id="rId2" Type="http://schemas.openxmlformats.org/officeDocument/2006/relationships/hyperlink" Target="https://mce.hu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igc-controlling.org/" TargetMode="External"/><Relationship Id="rId5" Type="http://schemas.openxmlformats.org/officeDocument/2006/relationships/hyperlink" Target="https://www.icv-controlling.com/" TargetMode="External"/><Relationship Id="rId4" Type="http://schemas.openxmlformats.org/officeDocument/2006/relationships/hyperlink" Target="https://www.horvath-partners.com/hu/fooldal/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Kontrolling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mtClean="0"/>
              <a:t>SZTE GTK</a:t>
            </a:r>
            <a:endParaRPr lang="hu-HU" dirty="0" smtClean="0"/>
          </a:p>
          <a:p>
            <a:r>
              <a:rPr lang="hu-HU" dirty="0" smtClean="0"/>
              <a:t>Feldolgozási idő:  30 perc </a:t>
            </a:r>
            <a:endParaRPr lang="hu-HU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915128" y="5649612"/>
            <a:ext cx="255693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dirty="0" smtClean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5360327" y="702217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25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A kontrolling szemléletmódja</a:t>
            </a:r>
            <a:br>
              <a:rPr lang="hu-HU" sz="4000"/>
            </a:br>
            <a:r>
              <a:rPr lang="hu-HU" sz="4000"/>
              <a:t>2. szűkkeresztmetszet-orientáltság</a:t>
            </a:r>
            <a:endParaRPr lang="en-US" sz="400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Kb. kapacitáskorlát</a:t>
            </a:r>
          </a:p>
          <a:p>
            <a:r>
              <a:rPr lang="hu-HU"/>
              <a:t>Az értékteremtő folyamatot növekedésében korlátozza</a:t>
            </a:r>
          </a:p>
          <a:p>
            <a:r>
              <a:rPr lang="hu-HU"/>
              <a:t>Feloldása hatékonyságnövelő tényező</a:t>
            </a:r>
          </a:p>
          <a:p>
            <a:r>
              <a:rPr lang="hu-HU"/>
              <a:t>Fel nem oldása hosszú távra konzerválhatja a helytelen termelési szintet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A kontrolling szemléletmódja</a:t>
            </a:r>
            <a:br>
              <a:rPr lang="hu-HU" sz="4000" dirty="0"/>
            </a:br>
            <a:r>
              <a:rPr lang="hu-HU" sz="4000" dirty="0"/>
              <a:t>3. jövőorientáltság</a:t>
            </a:r>
            <a:endParaRPr lang="en-US" sz="40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kontrolling alapvetően a jövőre összpontosít</a:t>
            </a:r>
          </a:p>
          <a:p>
            <a:r>
              <a:rPr lang="hu-HU" dirty="0"/>
              <a:t>A múlt is fontos, de csak a jövőre vetett tanulságai miatt</a:t>
            </a:r>
          </a:p>
          <a:p>
            <a:r>
              <a:rPr lang="hu-HU" dirty="0"/>
              <a:t>Vezetői számvitelből is következik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A kontrolling szemléletmódja</a:t>
            </a:r>
            <a:br>
              <a:rPr lang="hu-HU" sz="4000" dirty="0"/>
            </a:br>
            <a:r>
              <a:rPr lang="hu-HU" sz="4000" dirty="0" smtClean="0"/>
              <a:t>4. Költségorientáltság</a:t>
            </a:r>
            <a:endParaRPr lang="en-US" sz="40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költségek mindig egy adott cél érdekében, jól definiálható helyen merüljenek fel. </a:t>
            </a:r>
          </a:p>
          <a:p>
            <a:r>
              <a:rPr lang="hu-HU" dirty="0" smtClean="0"/>
              <a:t>Verseny határozza meg az árat, „nyereség=árbevétel-költség”</a:t>
            </a:r>
          </a:p>
          <a:p>
            <a:r>
              <a:rPr lang="hu-HU" dirty="0" smtClean="0"/>
              <a:t>Költséghelyek kiemelt szerepe, folyamatköltség számítás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A kontrolling szemléletmódja</a:t>
            </a:r>
            <a:br>
              <a:rPr lang="hu-HU" sz="4000" dirty="0"/>
            </a:br>
            <a:r>
              <a:rPr lang="hu-HU" sz="4000" dirty="0" smtClean="0"/>
              <a:t>5. Döntésorientáltság</a:t>
            </a:r>
            <a:endParaRPr lang="en-US" sz="40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vezetői döntéshozatalt támogatja</a:t>
            </a:r>
          </a:p>
          <a:p>
            <a:r>
              <a:rPr lang="hu-HU" dirty="0" smtClean="0"/>
              <a:t>A vezetők számára készít releváns információt az adatokból.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Kontrolling funkciói 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/>
          <a:lstStyle/>
          <a:p>
            <a:r>
              <a:rPr lang="hu-HU" b="1" dirty="0" smtClean="0"/>
              <a:t>Tervezés</a:t>
            </a:r>
          </a:p>
          <a:p>
            <a:pPr lvl="1"/>
            <a:r>
              <a:rPr lang="hu-HU" dirty="0" smtClean="0"/>
              <a:t>Célok megfogalmazása</a:t>
            </a:r>
          </a:p>
          <a:p>
            <a:pPr lvl="1"/>
            <a:r>
              <a:rPr lang="hu-HU" dirty="0" smtClean="0"/>
              <a:t>Célok eléréséhez szükséges akciók kidolgozása</a:t>
            </a:r>
          </a:p>
          <a:p>
            <a:pPr lvl="1"/>
            <a:r>
              <a:rPr lang="hu-HU" dirty="0" smtClean="0"/>
              <a:t>Feltételrendszer megteremtése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48704076"/>
              </p:ext>
            </p:extLst>
          </p:nvPr>
        </p:nvGraphicFramePr>
        <p:xfrm>
          <a:off x="1083734" y="3219449"/>
          <a:ext cx="10193866" cy="3249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9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Kontrolling funkciói </a:t>
            </a:r>
            <a:r>
              <a:rPr lang="hu-HU" dirty="0" smtClean="0"/>
              <a:t>II</a:t>
            </a:r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371600" y="142875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 dirty="0" smtClean="0"/>
              <a:t>Mérés és elemzés</a:t>
            </a:r>
          </a:p>
          <a:p>
            <a:pPr lvl="1"/>
            <a:r>
              <a:rPr lang="hu-HU" dirty="0" smtClean="0"/>
              <a:t>Rendszer kialakítása</a:t>
            </a:r>
            <a:r>
              <a:rPr lang="hu-HU" dirty="0"/>
              <a:t> </a:t>
            </a:r>
          </a:p>
          <a:p>
            <a:pPr lvl="1"/>
            <a:r>
              <a:rPr lang="hu-HU" dirty="0" smtClean="0"/>
              <a:t>Tény adatok megfelelő struktúrájú előállítása</a:t>
            </a:r>
          </a:p>
          <a:p>
            <a:pPr lvl="1"/>
            <a:r>
              <a:rPr lang="hu-HU" dirty="0" smtClean="0"/>
              <a:t>Terv-tény adatok összevetése</a:t>
            </a:r>
          </a:p>
          <a:p>
            <a:pPr lvl="1"/>
            <a:r>
              <a:rPr lang="hu-HU" dirty="0" err="1" smtClean="0"/>
              <a:t>Döntéselőkészítő</a:t>
            </a:r>
            <a:r>
              <a:rPr lang="hu-HU" dirty="0" smtClean="0"/>
              <a:t> anyagok, beszámolók készítése</a:t>
            </a:r>
          </a:p>
        </p:txBody>
      </p:sp>
      <p:sp>
        <p:nvSpPr>
          <p:cNvPr id="7" name="Felhő 6"/>
          <p:cNvSpPr/>
          <p:nvPr/>
        </p:nvSpPr>
        <p:spPr>
          <a:xfrm>
            <a:off x="982134" y="3539067"/>
            <a:ext cx="3471333" cy="1761066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/>
                </a:solidFill>
              </a:rPr>
              <a:t>Megalapozott volt a terv?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8" name="Felhő 7"/>
          <p:cNvSpPr/>
          <p:nvPr/>
        </p:nvSpPr>
        <p:spPr>
          <a:xfrm>
            <a:off x="2980268" y="5537201"/>
            <a:ext cx="2082799" cy="126788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/>
                </a:solidFill>
              </a:rPr>
              <a:t>Elértük a célt?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9" name="Felhő 8"/>
          <p:cNvSpPr/>
          <p:nvPr/>
        </p:nvSpPr>
        <p:spPr>
          <a:xfrm>
            <a:off x="4741333" y="4419600"/>
            <a:ext cx="2573867" cy="133350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/>
                </a:solidFill>
              </a:rPr>
              <a:t>Eltérés mértéke?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10" name="Felhő 9"/>
          <p:cNvSpPr/>
          <p:nvPr/>
        </p:nvSpPr>
        <p:spPr>
          <a:xfrm>
            <a:off x="7890933" y="3539066"/>
            <a:ext cx="3826934" cy="2353733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/>
                </a:solidFill>
              </a:rPr>
              <a:t>Eltérés okai?</a:t>
            </a:r>
            <a:endParaRPr lang="hu-H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Kontrolling funkciói III</a:t>
            </a:r>
            <a:endParaRPr lang="hu-HU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/>
          <a:lstStyle/>
          <a:p>
            <a:r>
              <a:rPr lang="hu-HU" b="1" dirty="0" smtClean="0"/>
              <a:t>Információkezelés</a:t>
            </a:r>
          </a:p>
          <a:p>
            <a:pPr lvl="1"/>
            <a:endParaRPr lang="hu-HU" dirty="0" smtClean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862666" y="2076450"/>
            <a:ext cx="9601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0352" lvl="1" indent="0">
              <a:buNone/>
            </a:pPr>
            <a:r>
              <a:rPr lang="hu-HU" dirty="0" smtClean="0"/>
              <a:t>Eltéréselemzésből származó információk összegyűjtése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558799" y="3206750"/>
            <a:ext cx="9601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0352" lvl="1" indent="0">
              <a:buNone/>
            </a:pPr>
            <a:r>
              <a:rPr lang="hu-HU" sz="2400" dirty="0" smtClean="0"/>
              <a:t>A döntéshozók számára megfelelő formátumban való összeállítás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233333" y="4357158"/>
            <a:ext cx="7958667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0352" lvl="1" indent="0">
              <a:buNone/>
            </a:pPr>
            <a:r>
              <a:rPr lang="hu-HU" sz="2400" dirty="0" smtClean="0"/>
              <a:t>Adatok továbbítása, beszámolás a döntéshozóknak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3014132" y="5501216"/>
            <a:ext cx="7958667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0352" lvl="1" indent="0">
              <a:buNone/>
            </a:pPr>
            <a:r>
              <a:rPr lang="hu-HU" dirty="0" smtClean="0"/>
              <a:t>Informatikai támogatottság fontossága</a:t>
            </a:r>
          </a:p>
        </p:txBody>
      </p:sp>
    </p:spTree>
    <p:extLst>
      <p:ext uri="{BB962C8B-B14F-4D97-AF65-F5344CB8AC3E}">
        <p14:creationId xmlns:p14="http://schemas.microsoft.com/office/powerpoint/2010/main" val="15633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Kontrolling szervezet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Vállalatspecifikusság</a:t>
            </a:r>
          </a:p>
          <a:p>
            <a:r>
              <a:rPr lang="hu-HU" dirty="0" smtClean="0"/>
              <a:t>Kisebb vállalatok </a:t>
            </a:r>
          </a:p>
          <a:p>
            <a:pPr lvl="1"/>
            <a:r>
              <a:rPr lang="hu-HU" dirty="0"/>
              <a:t>P</a:t>
            </a:r>
            <a:r>
              <a:rPr lang="hu-HU" dirty="0" smtClean="0"/>
              <a:t>énzügyi-számviteli szakemberek</a:t>
            </a:r>
          </a:p>
          <a:p>
            <a:pPr lvl="2"/>
            <a:r>
              <a:rPr lang="hu-HU" dirty="0" smtClean="0"/>
              <a:t>Veszélye: múltorientáltság</a:t>
            </a:r>
          </a:p>
          <a:p>
            <a:pPr lvl="1"/>
            <a:r>
              <a:rPr lang="hu-HU" dirty="0" smtClean="0"/>
              <a:t>Funkcionális vezetők</a:t>
            </a:r>
          </a:p>
          <a:p>
            <a:pPr lvl="2"/>
            <a:r>
              <a:rPr lang="hu-HU" dirty="0" smtClean="0"/>
              <a:t>Veszélye: információáramlás, „saját ló megülése”</a:t>
            </a:r>
            <a:endParaRPr lang="hu-HU" dirty="0"/>
          </a:p>
          <a:p>
            <a:pPr lvl="1"/>
            <a:r>
              <a:rPr lang="hu-HU" b="1" dirty="0" smtClean="0"/>
              <a:t>Összességében</a:t>
            </a:r>
            <a:r>
              <a:rPr lang="hu-HU" dirty="0" smtClean="0"/>
              <a:t>: kompetencia hiánya, „semleges tanácsadó” hiánya, meglévő munkakörök leterheltsége</a:t>
            </a:r>
          </a:p>
          <a:p>
            <a:pPr lvl="1"/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kontrolling szervezet jellegét nagyban befolyásolja a szervezet mérete, majd tovább árnyalják ezt a képet a kontrolling koncepciót befolyásoló külső és belső tényezők. </a:t>
            </a:r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1577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sz="4000" smtClean="0"/>
              <a:t>Kontrolling szervezet </a:t>
            </a:r>
            <a:br>
              <a:rPr lang="hu-HU" sz="4000" smtClean="0"/>
            </a:br>
            <a:r>
              <a:rPr lang="hu-HU" sz="4000" smtClean="0"/>
              <a:t>1. kisvállalatok</a:t>
            </a:r>
            <a:endParaRPr lang="en-US" sz="4000" smtClean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Nincs különálló kontrolling szervezet</a:t>
            </a:r>
          </a:p>
          <a:p>
            <a:pPr eaLnBrk="1" hangingPunct="1"/>
            <a:r>
              <a:rPr lang="hu-HU" dirty="0" smtClean="0"/>
              <a:t>A kontrolleri funkciókat egyes munkavállalók látják el</a:t>
            </a:r>
          </a:p>
          <a:p>
            <a:pPr eaLnBrk="1" hangingPunct="1"/>
            <a:r>
              <a:rPr lang="hu-HU" dirty="0" smtClean="0"/>
              <a:t>Kontrolleri, számviteli, pénzügyi és tervezési feladatok összefonódása</a:t>
            </a:r>
          </a:p>
          <a:p>
            <a:pPr eaLnBrk="1" hangingPunct="1"/>
            <a:r>
              <a:rPr lang="hu-HU" dirty="0" smtClean="0"/>
              <a:t>Elláthatja a számviteles vagy a menedzsment</a:t>
            </a:r>
            <a:r>
              <a:rPr lang="hu-HU" dirty="0"/>
              <a:t> </a:t>
            </a:r>
            <a:r>
              <a:rPr lang="hu-HU" dirty="0" smtClean="0"/>
              <a:t>tagja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01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sz="4000" dirty="0" smtClean="0"/>
              <a:t>Kontrolling szervezet </a:t>
            </a:r>
            <a:br>
              <a:rPr lang="hu-HU" sz="4000" dirty="0" smtClean="0"/>
            </a:br>
            <a:r>
              <a:rPr lang="hu-HU" sz="4000" dirty="0" smtClean="0"/>
              <a:t>2. középvállalatok</a:t>
            </a:r>
            <a:endParaRPr lang="en-US" sz="4000" dirty="0" smtClean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Erősen ellenőrzésorientált, likviditásra fordítják a figyelmet</a:t>
            </a:r>
          </a:p>
          <a:p>
            <a:pPr eaLnBrk="1" hangingPunct="1"/>
            <a:r>
              <a:rPr lang="hu-HU" smtClean="0"/>
              <a:t>Nincs külön kontrollingszervezet, más funkcionális szinthez csatolják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508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396484" cy="54249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Kontrolling – mi is ez?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599" y="1555845"/>
            <a:ext cx="9901451" cy="4735773"/>
          </a:xfrm>
        </p:spPr>
        <p:txBody>
          <a:bodyPr>
            <a:normAutofit/>
          </a:bodyPr>
          <a:lstStyle/>
          <a:p>
            <a:r>
              <a:rPr lang="hu-HU" dirty="0" smtClean="0"/>
              <a:t>Irányítási eszköz</a:t>
            </a:r>
          </a:p>
          <a:p>
            <a:r>
              <a:rPr lang="hu-HU" dirty="0" smtClean="0"/>
              <a:t>Tervezés, ellenőrzés és információellátás összehangolása</a:t>
            </a:r>
          </a:p>
          <a:p>
            <a:r>
              <a:rPr lang="hu-HU" dirty="0" smtClean="0"/>
              <a:t>Célja: a vezetés megfelelő informálása</a:t>
            </a:r>
          </a:p>
          <a:p>
            <a:pPr lvl="1"/>
            <a:r>
              <a:rPr lang="hu-HU" dirty="0" smtClean="0"/>
              <a:t>Összegyűjtött, rendszerezett, elemzett és ellenőrzött információk</a:t>
            </a:r>
          </a:p>
          <a:p>
            <a:pPr lvl="1"/>
            <a:r>
              <a:rPr lang="hu-HU" dirty="0" smtClean="0"/>
              <a:t>Megfelelő mennyiségben, mértékben, időben és formában</a:t>
            </a:r>
          </a:p>
          <a:p>
            <a:pPr lvl="1"/>
            <a:r>
              <a:rPr lang="hu-HU" dirty="0" smtClean="0"/>
              <a:t>A vezetőség számára rendelkezésre álljon</a:t>
            </a:r>
          </a:p>
          <a:p>
            <a:r>
              <a:rPr lang="hu-HU" dirty="0" smtClean="0"/>
              <a:t>angolszász és kontinentális kontrolling felfogás</a:t>
            </a:r>
            <a:endParaRPr lang="hu-HU" dirty="0"/>
          </a:p>
          <a:p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control</a:t>
            </a:r>
            <a:r>
              <a:rPr lang="hu-HU" dirty="0"/>
              <a:t>: irányítani, szabályozni, vezérelni</a:t>
            </a:r>
          </a:p>
          <a:p>
            <a:r>
              <a:rPr lang="hu-HU" dirty="0" err="1"/>
              <a:t>Controlling</a:t>
            </a: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/>
              <a:t>= kontrolling </a:t>
            </a:r>
          </a:p>
          <a:p>
            <a:r>
              <a:rPr lang="hu-HU" dirty="0"/>
              <a:t>kontrolling ≠ ellenőrzés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6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hu-HU" sz="4000" dirty="0" smtClean="0"/>
              <a:t>Kontrolling szervezet </a:t>
            </a:r>
            <a:br>
              <a:rPr lang="hu-HU" sz="4000" dirty="0" smtClean="0"/>
            </a:br>
            <a:r>
              <a:rPr lang="hu-HU" sz="4000" dirty="0" smtClean="0"/>
              <a:t>3. nagyvállalatok</a:t>
            </a:r>
            <a:endParaRPr lang="en-US" sz="4000" dirty="0" smtClean="0"/>
          </a:p>
        </p:txBody>
      </p:sp>
      <p:sp>
        <p:nvSpPr>
          <p:cNvPr id="9" name="Szövegdoboz 8"/>
          <p:cNvSpPr txBox="1"/>
          <p:nvPr/>
        </p:nvSpPr>
        <p:spPr>
          <a:xfrm>
            <a:off x="1978926" y="2307313"/>
            <a:ext cx="8666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400" dirty="0" smtClean="0">
                <a:solidFill>
                  <a:schemeClr val="tx2"/>
                </a:solidFill>
              </a:rPr>
              <a:t>Különálló szervezeti egység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400" dirty="0" smtClean="0">
                <a:solidFill>
                  <a:schemeClr val="tx2"/>
                </a:solidFill>
              </a:rPr>
              <a:t>Elhelyezkedése a szervezetben,  függ a szervezeti formától (</a:t>
            </a:r>
            <a:r>
              <a:rPr lang="hu-HU" sz="2400" dirty="0" err="1" smtClean="0">
                <a:solidFill>
                  <a:schemeClr val="tx2"/>
                </a:solidFill>
              </a:rPr>
              <a:t>lsd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köv.diák</a:t>
            </a:r>
            <a:r>
              <a:rPr lang="hu-HU" sz="2400" dirty="0" smtClean="0">
                <a:solidFill>
                  <a:schemeClr val="tx2"/>
                </a:solidFill>
              </a:rPr>
              <a:t>)</a:t>
            </a:r>
            <a:endParaRPr lang="hu-H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Kontrolling a szervezeti hierarchiában</a:t>
            </a:r>
            <a:endParaRPr lang="hu-HU" dirty="0"/>
          </a:p>
        </p:txBody>
      </p:sp>
      <p:sp>
        <p:nvSpPr>
          <p:cNvPr id="26" name="Téglalap 25"/>
          <p:cNvSpPr/>
          <p:nvPr/>
        </p:nvSpPr>
        <p:spPr>
          <a:xfrm>
            <a:off x="7653865" y="5450929"/>
            <a:ext cx="1913467" cy="51435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Kontrolling</a:t>
            </a:r>
            <a:endParaRPr lang="hu-HU" dirty="0"/>
          </a:p>
        </p:txBody>
      </p:sp>
      <p:sp>
        <p:nvSpPr>
          <p:cNvPr id="27" name="Téglalap 26"/>
          <p:cNvSpPr/>
          <p:nvPr/>
        </p:nvSpPr>
        <p:spPr>
          <a:xfrm>
            <a:off x="5181599" y="2286000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Vállalatvezetés</a:t>
            </a:r>
            <a:endParaRPr lang="hu-HU" dirty="0"/>
          </a:p>
        </p:txBody>
      </p:sp>
      <p:sp>
        <p:nvSpPr>
          <p:cNvPr id="28" name="Téglalap 27"/>
          <p:cNvSpPr/>
          <p:nvPr/>
        </p:nvSpPr>
        <p:spPr>
          <a:xfrm>
            <a:off x="2709333" y="3889904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Termelési igazgató</a:t>
            </a:r>
            <a:endParaRPr lang="hu-HU" dirty="0"/>
          </a:p>
        </p:txBody>
      </p:sp>
      <p:sp>
        <p:nvSpPr>
          <p:cNvPr id="29" name="Téglalap 28"/>
          <p:cNvSpPr/>
          <p:nvPr/>
        </p:nvSpPr>
        <p:spPr>
          <a:xfrm>
            <a:off x="5181599" y="3889904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Gazdasági igazgató</a:t>
            </a:r>
            <a:endParaRPr lang="hu-HU" dirty="0"/>
          </a:p>
        </p:txBody>
      </p:sp>
      <p:sp>
        <p:nvSpPr>
          <p:cNvPr id="30" name="Téglalap 29"/>
          <p:cNvSpPr/>
          <p:nvPr/>
        </p:nvSpPr>
        <p:spPr>
          <a:xfrm>
            <a:off x="7653865" y="3889903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31" name="Tartalom helye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hu-HU" dirty="0" err="1" smtClean="0"/>
              <a:t>Lináris</a:t>
            </a:r>
            <a:endParaRPr lang="hu-HU" dirty="0" smtClean="0"/>
          </a:p>
        </p:txBody>
      </p:sp>
      <p:cxnSp>
        <p:nvCxnSpPr>
          <p:cNvPr id="33" name="Egyenes összekötő 32"/>
          <p:cNvCxnSpPr>
            <a:stCxn id="27" idx="2"/>
            <a:endCxn id="29" idx="0"/>
          </p:cNvCxnSpPr>
          <p:nvPr/>
        </p:nvCxnSpPr>
        <p:spPr>
          <a:xfrm>
            <a:off x="6316133" y="2992967"/>
            <a:ext cx="0" cy="89693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3843865" y="3516313"/>
            <a:ext cx="4944533" cy="2539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3877731" y="3523721"/>
            <a:ext cx="2" cy="3661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8788397" y="3541711"/>
            <a:ext cx="2" cy="3661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églalap 46"/>
          <p:cNvSpPr/>
          <p:nvPr/>
        </p:nvSpPr>
        <p:spPr>
          <a:xfrm>
            <a:off x="5359397" y="5467861"/>
            <a:ext cx="1913467" cy="51435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Pénzügy</a:t>
            </a:r>
            <a:endParaRPr lang="hu-HU" dirty="0"/>
          </a:p>
        </p:txBody>
      </p:sp>
      <p:sp>
        <p:nvSpPr>
          <p:cNvPr id="48" name="Téglalap 47"/>
          <p:cNvSpPr/>
          <p:nvPr/>
        </p:nvSpPr>
        <p:spPr>
          <a:xfrm>
            <a:off x="2997195" y="5450928"/>
            <a:ext cx="1913467" cy="51435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Számvitel</a:t>
            </a:r>
            <a:endParaRPr lang="hu-HU" dirty="0"/>
          </a:p>
        </p:txBody>
      </p:sp>
      <p:cxnSp>
        <p:nvCxnSpPr>
          <p:cNvPr id="49" name="Egyenes összekötő 48"/>
          <p:cNvCxnSpPr/>
          <p:nvPr/>
        </p:nvCxnSpPr>
        <p:spPr>
          <a:xfrm>
            <a:off x="6333065" y="4555590"/>
            <a:ext cx="0" cy="89693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>
            <a:off x="3860797" y="5078936"/>
            <a:ext cx="4944533" cy="2539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3894663" y="5086344"/>
            <a:ext cx="2" cy="3661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>
            <a:off x="8805329" y="5104334"/>
            <a:ext cx="2" cy="3661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gyenes összekötő 3"/>
          <p:cNvCxnSpPr/>
          <p:nvPr/>
        </p:nvCxnSpPr>
        <p:spPr>
          <a:xfrm>
            <a:off x="8788397" y="3541711"/>
            <a:ext cx="1134535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9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Kontrolling a szervezeti hierarchiában</a:t>
            </a:r>
            <a:endParaRPr lang="hu-HU" dirty="0"/>
          </a:p>
        </p:txBody>
      </p:sp>
      <p:sp>
        <p:nvSpPr>
          <p:cNvPr id="26" name="Téglalap 25"/>
          <p:cNvSpPr/>
          <p:nvPr/>
        </p:nvSpPr>
        <p:spPr>
          <a:xfrm>
            <a:off x="2887132" y="3314700"/>
            <a:ext cx="1913467" cy="51435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Kontrolling</a:t>
            </a:r>
            <a:endParaRPr lang="hu-HU" dirty="0"/>
          </a:p>
        </p:txBody>
      </p:sp>
      <p:sp>
        <p:nvSpPr>
          <p:cNvPr id="27" name="Téglalap 26"/>
          <p:cNvSpPr/>
          <p:nvPr/>
        </p:nvSpPr>
        <p:spPr>
          <a:xfrm>
            <a:off x="5181599" y="2286000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Vállalatvezetés</a:t>
            </a:r>
            <a:endParaRPr lang="hu-HU" dirty="0"/>
          </a:p>
        </p:txBody>
      </p:sp>
      <p:sp>
        <p:nvSpPr>
          <p:cNvPr id="28" name="Téglalap 27"/>
          <p:cNvSpPr/>
          <p:nvPr/>
        </p:nvSpPr>
        <p:spPr>
          <a:xfrm>
            <a:off x="2709333" y="4627035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Termelési igazgató</a:t>
            </a:r>
            <a:endParaRPr lang="hu-HU" dirty="0"/>
          </a:p>
        </p:txBody>
      </p:sp>
      <p:sp>
        <p:nvSpPr>
          <p:cNvPr id="29" name="Téglalap 28"/>
          <p:cNvSpPr/>
          <p:nvPr/>
        </p:nvSpPr>
        <p:spPr>
          <a:xfrm>
            <a:off x="5181599" y="4627035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Gazdasági igazgató</a:t>
            </a:r>
            <a:endParaRPr lang="hu-HU" dirty="0"/>
          </a:p>
        </p:txBody>
      </p:sp>
      <p:sp>
        <p:nvSpPr>
          <p:cNvPr id="30" name="Téglalap 29"/>
          <p:cNvSpPr/>
          <p:nvPr/>
        </p:nvSpPr>
        <p:spPr>
          <a:xfrm>
            <a:off x="7653865" y="4627034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31" name="Tartalom helye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hu-HU" dirty="0" smtClean="0"/>
              <a:t>Törzskari</a:t>
            </a:r>
          </a:p>
        </p:txBody>
      </p:sp>
      <p:cxnSp>
        <p:nvCxnSpPr>
          <p:cNvPr id="33" name="Egyenes összekötő 32"/>
          <p:cNvCxnSpPr>
            <a:stCxn id="27" idx="2"/>
            <a:endCxn id="29" idx="0"/>
          </p:cNvCxnSpPr>
          <p:nvPr/>
        </p:nvCxnSpPr>
        <p:spPr>
          <a:xfrm>
            <a:off x="6316133" y="2992967"/>
            <a:ext cx="0" cy="163406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>
            <a:stCxn id="26" idx="3"/>
          </p:cNvCxnSpPr>
          <p:nvPr/>
        </p:nvCxnSpPr>
        <p:spPr>
          <a:xfrm flipV="1">
            <a:off x="4800599" y="3571875"/>
            <a:ext cx="1515533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3843865" y="4253444"/>
            <a:ext cx="4944533" cy="2539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3877731" y="4260852"/>
            <a:ext cx="2" cy="3661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8788397" y="4278842"/>
            <a:ext cx="2" cy="3661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8788397" y="4266143"/>
            <a:ext cx="1134535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2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Kontrolling a szervezeti hierarchiában</a:t>
            </a:r>
            <a:endParaRPr lang="hu-HU" dirty="0"/>
          </a:p>
        </p:txBody>
      </p:sp>
      <p:sp>
        <p:nvSpPr>
          <p:cNvPr id="26" name="Téglalap 25"/>
          <p:cNvSpPr/>
          <p:nvPr/>
        </p:nvSpPr>
        <p:spPr>
          <a:xfrm>
            <a:off x="1672165" y="2754843"/>
            <a:ext cx="2091266" cy="83608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Központi Kontrolling</a:t>
            </a:r>
            <a:endParaRPr lang="hu-HU" dirty="0"/>
          </a:p>
        </p:txBody>
      </p:sp>
      <p:sp>
        <p:nvSpPr>
          <p:cNvPr id="27" name="Téglalap 26"/>
          <p:cNvSpPr/>
          <p:nvPr/>
        </p:nvSpPr>
        <p:spPr>
          <a:xfrm>
            <a:off x="5181599" y="2286000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Vállalatvezetés</a:t>
            </a:r>
            <a:endParaRPr lang="hu-HU" dirty="0"/>
          </a:p>
        </p:txBody>
      </p:sp>
      <p:sp>
        <p:nvSpPr>
          <p:cNvPr id="28" name="Téglalap 27"/>
          <p:cNvSpPr/>
          <p:nvPr/>
        </p:nvSpPr>
        <p:spPr>
          <a:xfrm>
            <a:off x="4258733" y="3878263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Termelési igazgató</a:t>
            </a:r>
            <a:endParaRPr lang="hu-HU" dirty="0"/>
          </a:p>
        </p:txBody>
      </p:sp>
      <p:sp>
        <p:nvSpPr>
          <p:cNvPr id="29" name="Téglalap 28"/>
          <p:cNvSpPr/>
          <p:nvPr/>
        </p:nvSpPr>
        <p:spPr>
          <a:xfrm>
            <a:off x="6731000" y="3899432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Gazdasági igazgató</a:t>
            </a:r>
            <a:endParaRPr lang="hu-HU" dirty="0"/>
          </a:p>
        </p:txBody>
      </p:sp>
      <p:sp>
        <p:nvSpPr>
          <p:cNvPr id="30" name="Téglalap 29"/>
          <p:cNvSpPr/>
          <p:nvPr/>
        </p:nvSpPr>
        <p:spPr>
          <a:xfrm>
            <a:off x="9203267" y="3886202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31" name="Tartalom helye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hu-HU" dirty="0" err="1" smtClean="0"/>
              <a:t>Dotted-line</a:t>
            </a:r>
            <a:endParaRPr lang="hu-HU" dirty="0" smtClean="0"/>
          </a:p>
        </p:txBody>
      </p:sp>
      <p:cxnSp>
        <p:nvCxnSpPr>
          <p:cNvPr id="33" name="Egyenes összekötő 32"/>
          <p:cNvCxnSpPr>
            <a:stCxn id="27" idx="2"/>
          </p:cNvCxnSpPr>
          <p:nvPr/>
        </p:nvCxnSpPr>
        <p:spPr>
          <a:xfrm>
            <a:off x="6316133" y="2992967"/>
            <a:ext cx="0" cy="4953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5393268" y="3491444"/>
            <a:ext cx="4944533" cy="2539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5427132" y="3512080"/>
            <a:ext cx="2" cy="3661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10337801" y="3516842"/>
            <a:ext cx="2" cy="3661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7865533" y="3535363"/>
            <a:ext cx="0" cy="3429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>
            <a:stCxn id="26" idx="3"/>
          </p:cNvCxnSpPr>
          <p:nvPr/>
        </p:nvCxnSpPr>
        <p:spPr>
          <a:xfrm flipV="1">
            <a:off x="3763431" y="3164675"/>
            <a:ext cx="2552701" cy="821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églalap 21"/>
          <p:cNvSpPr/>
          <p:nvPr/>
        </p:nvSpPr>
        <p:spPr>
          <a:xfrm>
            <a:off x="4258732" y="5318124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„A” projekt/</a:t>
            </a:r>
            <a:r>
              <a:rPr lang="hu-HU" dirty="0" err="1" smtClean="0"/>
              <a:t>term</a:t>
            </a:r>
            <a:r>
              <a:rPr lang="hu-HU" dirty="0" smtClean="0"/>
              <a:t>. csoport</a:t>
            </a:r>
            <a:endParaRPr lang="hu-HU" dirty="0"/>
          </a:p>
        </p:txBody>
      </p:sp>
      <p:sp>
        <p:nvSpPr>
          <p:cNvPr id="23" name="Téglalap 22"/>
          <p:cNvSpPr/>
          <p:nvPr/>
        </p:nvSpPr>
        <p:spPr>
          <a:xfrm>
            <a:off x="6747932" y="5341143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„B” projekt/</a:t>
            </a:r>
            <a:r>
              <a:rPr lang="hu-HU" dirty="0" err="1" smtClean="0"/>
              <a:t>term</a:t>
            </a:r>
            <a:r>
              <a:rPr lang="hu-HU" dirty="0" smtClean="0"/>
              <a:t>. csoport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9203267" y="5334795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„C” projekt/</a:t>
            </a:r>
            <a:r>
              <a:rPr lang="hu-HU" dirty="0" err="1" smtClean="0"/>
              <a:t>term</a:t>
            </a:r>
            <a:r>
              <a:rPr lang="hu-HU" dirty="0" smtClean="0"/>
              <a:t>. csoport</a:t>
            </a:r>
            <a:endParaRPr lang="hu-HU" dirty="0"/>
          </a:p>
        </p:txBody>
      </p:sp>
      <p:sp>
        <p:nvSpPr>
          <p:cNvPr id="25" name="Téglalap 24"/>
          <p:cNvSpPr/>
          <p:nvPr/>
        </p:nvSpPr>
        <p:spPr>
          <a:xfrm>
            <a:off x="1684864" y="4534431"/>
            <a:ext cx="2091266" cy="83608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Decentralizált Kontrolling</a:t>
            </a:r>
            <a:endParaRPr lang="hu-HU" dirty="0"/>
          </a:p>
        </p:txBody>
      </p:sp>
      <p:cxnSp>
        <p:nvCxnSpPr>
          <p:cNvPr id="32" name="Egyenes összekötő 31"/>
          <p:cNvCxnSpPr>
            <a:endCxn id="22" idx="0"/>
          </p:cNvCxnSpPr>
          <p:nvPr/>
        </p:nvCxnSpPr>
        <p:spPr>
          <a:xfrm>
            <a:off x="5393266" y="4606399"/>
            <a:ext cx="0" cy="711725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5393265" y="4930645"/>
            <a:ext cx="4944533" cy="2539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7857064" y="4975224"/>
            <a:ext cx="0" cy="3429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>
            <a:off x="10337793" y="4954522"/>
            <a:ext cx="2" cy="3661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V="1">
            <a:off x="3776130" y="4953002"/>
            <a:ext cx="1651002" cy="1640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Egyenes összekötő 3"/>
          <p:cNvCxnSpPr>
            <a:stCxn id="26" idx="2"/>
            <a:endCxn id="25" idx="0"/>
          </p:cNvCxnSpPr>
          <p:nvPr/>
        </p:nvCxnSpPr>
        <p:spPr>
          <a:xfrm>
            <a:off x="2717798" y="3590927"/>
            <a:ext cx="12699" cy="943504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10337803" y="3503611"/>
            <a:ext cx="1134535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10337793" y="4952473"/>
            <a:ext cx="1134535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6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Kontrolling a szervezeti hierarchiában</a:t>
            </a:r>
            <a:endParaRPr lang="hu-HU" dirty="0"/>
          </a:p>
        </p:txBody>
      </p:sp>
      <p:sp>
        <p:nvSpPr>
          <p:cNvPr id="29" name="Téglalap 28"/>
          <p:cNvSpPr/>
          <p:nvPr/>
        </p:nvSpPr>
        <p:spPr>
          <a:xfrm>
            <a:off x="3276600" y="2256899"/>
            <a:ext cx="1769533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Kontrolling</a:t>
            </a:r>
            <a:endParaRPr lang="hu-HU" dirty="0"/>
          </a:p>
        </p:txBody>
      </p:sp>
      <p:sp>
        <p:nvSpPr>
          <p:cNvPr id="31" name="Tartalom helye 2"/>
          <p:cNvSpPr>
            <a:spLocks noGrp="1"/>
          </p:cNvSpPr>
          <p:nvPr>
            <p:ph idx="1"/>
          </p:nvPr>
        </p:nvSpPr>
        <p:spPr>
          <a:xfrm>
            <a:off x="1371600" y="2286000"/>
            <a:ext cx="1727200" cy="524933"/>
          </a:xfrm>
        </p:spPr>
        <p:txBody>
          <a:bodyPr/>
          <a:lstStyle/>
          <a:p>
            <a:r>
              <a:rPr lang="hu-HU" dirty="0" smtClean="0"/>
              <a:t>Mátrix</a:t>
            </a:r>
          </a:p>
        </p:txBody>
      </p:sp>
      <p:sp>
        <p:nvSpPr>
          <p:cNvPr id="22" name="Téglalap 21"/>
          <p:cNvSpPr/>
          <p:nvPr/>
        </p:nvSpPr>
        <p:spPr>
          <a:xfrm>
            <a:off x="965198" y="3184524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„A” projekt/</a:t>
            </a:r>
            <a:r>
              <a:rPr lang="hu-HU" dirty="0" err="1" smtClean="0"/>
              <a:t>term</a:t>
            </a:r>
            <a:r>
              <a:rPr lang="hu-HU" dirty="0" smtClean="0"/>
              <a:t>. csoport</a:t>
            </a:r>
            <a:endParaRPr lang="hu-HU" dirty="0"/>
          </a:p>
        </p:txBody>
      </p:sp>
      <p:sp>
        <p:nvSpPr>
          <p:cNvPr id="23" name="Téglalap 22"/>
          <p:cNvSpPr/>
          <p:nvPr/>
        </p:nvSpPr>
        <p:spPr>
          <a:xfrm>
            <a:off x="965198" y="4265082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„B” projekt/</a:t>
            </a:r>
            <a:r>
              <a:rPr lang="hu-HU" dirty="0" err="1" smtClean="0"/>
              <a:t>term</a:t>
            </a:r>
            <a:r>
              <a:rPr lang="hu-HU" dirty="0" smtClean="0"/>
              <a:t>. csoport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965197" y="5345640"/>
            <a:ext cx="2269067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„C” projekt/</a:t>
            </a:r>
            <a:r>
              <a:rPr lang="hu-HU" dirty="0" err="1" smtClean="0"/>
              <a:t>term</a:t>
            </a:r>
            <a:r>
              <a:rPr lang="hu-HU" dirty="0" smtClean="0"/>
              <a:t>. csoport</a:t>
            </a:r>
            <a:endParaRPr lang="hu-HU" dirty="0"/>
          </a:p>
        </p:txBody>
      </p:sp>
      <p:sp>
        <p:nvSpPr>
          <p:cNvPr id="39" name="Téglalap 38"/>
          <p:cNvSpPr/>
          <p:nvPr/>
        </p:nvSpPr>
        <p:spPr>
          <a:xfrm>
            <a:off x="5287433" y="2256898"/>
            <a:ext cx="1769533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Termelés</a:t>
            </a:r>
            <a:endParaRPr lang="hu-HU" dirty="0"/>
          </a:p>
        </p:txBody>
      </p:sp>
      <p:sp>
        <p:nvSpPr>
          <p:cNvPr id="40" name="Téglalap 39"/>
          <p:cNvSpPr/>
          <p:nvPr/>
        </p:nvSpPr>
        <p:spPr>
          <a:xfrm>
            <a:off x="7323665" y="2256897"/>
            <a:ext cx="1769533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Beszerzés</a:t>
            </a:r>
            <a:endParaRPr lang="hu-HU" dirty="0"/>
          </a:p>
        </p:txBody>
      </p:sp>
      <p:sp>
        <p:nvSpPr>
          <p:cNvPr id="42" name="Téglalap 41"/>
          <p:cNvSpPr/>
          <p:nvPr/>
        </p:nvSpPr>
        <p:spPr>
          <a:xfrm>
            <a:off x="9359897" y="2256896"/>
            <a:ext cx="1769533" cy="7069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Értékesítés</a:t>
            </a:r>
            <a:endParaRPr lang="hu-HU" dirty="0"/>
          </a:p>
        </p:txBody>
      </p:sp>
      <p:cxnSp>
        <p:nvCxnSpPr>
          <p:cNvPr id="5" name="Egyenes összekötő 4"/>
          <p:cNvCxnSpPr>
            <a:stCxn id="22" idx="3"/>
          </p:cNvCxnSpPr>
          <p:nvPr/>
        </p:nvCxnSpPr>
        <p:spPr>
          <a:xfrm flipV="1">
            <a:off x="3234265" y="3538007"/>
            <a:ext cx="8144935" cy="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flipV="1">
            <a:off x="3234265" y="4618565"/>
            <a:ext cx="8144935" cy="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flipV="1">
            <a:off x="3234264" y="5699122"/>
            <a:ext cx="8144935" cy="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>
            <a:stCxn id="29" idx="2"/>
          </p:cNvCxnSpPr>
          <p:nvPr/>
        </p:nvCxnSpPr>
        <p:spPr>
          <a:xfrm flipH="1">
            <a:off x="4161366" y="2963866"/>
            <a:ext cx="1" cy="340306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flipH="1">
            <a:off x="6197598" y="2963866"/>
            <a:ext cx="1" cy="340306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flipH="1">
            <a:off x="8225363" y="2945343"/>
            <a:ext cx="1" cy="340306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flipH="1">
            <a:off x="10200207" y="2945343"/>
            <a:ext cx="1" cy="340306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8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>
          <a:xfrm>
            <a:off x="624417" y="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hu-HU" sz="4000"/>
              <a:t>A kontrolling koncepciót befolyásoló belső tényezők</a:t>
            </a:r>
            <a:endParaRPr lang="en-US" sz="4000"/>
          </a:p>
        </p:txBody>
      </p:sp>
      <p:grpSp>
        <p:nvGrpSpPr>
          <p:cNvPr id="2" name="Diagram 2"/>
          <p:cNvGrpSpPr>
            <a:grpSpLocks/>
          </p:cNvGrpSpPr>
          <p:nvPr/>
        </p:nvGrpSpPr>
        <p:grpSpPr bwMode="auto">
          <a:xfrm>
            <a:off x="1686071" y="1097679"/>
            <a:ext cx="8683632" cy="5312439"/>
            <a:chOff x="1571" y="1070"/>
            <a:chExt cx="2543" cy="2479"/>
          </a:xfrm>
        </p:grpSpPr>
        <p:sp>
          <p:nvSpPr>
            <p:cNvPr id="3" name="_s1028"/>
            <p:cNvSpPr>
              <a:spLocks noChangeShapeType="1"/>
            </p:cNvSpPr>
            <p:nvPr/>
          </p:nvSpPr>
          <p:spPr bwMode="auto">
            <a:xfrm flipH="1" flipV="1">
              <a:off x="2221" y="2198"/>
              <a:ext cx="320" cy="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" name="_s1029"/>
            <p:cNvSpPr>
              <a:spLocks noChangeArrowheads="1"/>
            </p:cNvSpPr>
            <p:nvPr/>
          </p:nvSpPr>
          <p:spPr bwMode="auto">
            <a:xfrm>
              <a:off x="1571" y="1763"/>
              <a:ext cx="667" cy="667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57150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Vállalati méret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" name="_s1030"/>
            <p:cNvSpPr>
              <a:spLocks noChangeShapeType="1"/>
            </p:cNvSpPr>
            <p:nvPr/>
          </p:nvSpPr>
          <p:spPr bwMode="auto">
            <a:xfrm flipH="1">
              <a:off x="2464" y="2673"/>
              <a:ext cx="19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1936" y="2882"/>
              <a:ext cx="667" cy="667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Vezetési stílus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_s1032"/>
            <p:cNvSpPr>
              <a:spLocks noChangeShapeType="1"/>
            </p:cNvSpPr>
            <p:nvPr/>
          </p:nvSpPr>
          <p:spPr bwMode="auto">
            <a:xfrm>
              <a:off x="3052" y="2673"/>
              <a:ext cx="19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3113" y="2881"/>
              <a:ext cx="667" cy="667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Szervezet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_s1034"/>
            <p:cNvSpPr>
              <a:spLocks noChangeShapeType="1"/>
            </p:cNvSpPr>
            <p:nvPr/>
          </p:nvSpPr>
          <p:spPr bwMode="auto">
            <a:xfrm flipV="1">
              <a:off x="3173" y="2198"/>
              <a:ext cx="320" cy="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" name="_s1036"/>
            <p:cNvSpPr>
              <a:spLocks noChangeShapeType="1"/>
            </p:cNvSpPr>
            <p:nvPr/>
          </p:nvSpPr>
          <p:spPr bwMode="auto">
            <a:xfrm flipV="1">
              <a:off x="2857" y="173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_s1037"/>
            <p:cNvSpPr>
              <a:spLocks noChangeArrowheads="1"/>
            </p:cNvSpPr>
            <p:nvPr/>
          </p:nvSpPr>
          <p:spPr bwMode="auto">
            <a:xfrm>
              <a:off x="2524" y="1070"/>
              <a:ext cx="667" cy="667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Tevékenységi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kör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_s1038"/>
            <p:cNvSpPr>
              <a:spLocks noChangeArrowheads="1"/>
            </p:cNvSpPr>
            <p:nvPr/>
          </p:nvSpPr>
          <p:spPr bwMode="auto">
            <a:xfrm>
              <a:off x="2524" y="2072"/>
              <a:ext cx="667" cy="667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Kontrolling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rendszer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3447" y="1728"/>
              <a:ext cx="667" cy="667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  <a:ln w="57150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Technológia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13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624417" y="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hu-HU" sz="4000"/>
              <a:t>A kontrolling koncepciót befolyásoló külső tényezők</a:t>
            </a:r>
            <a:endParaRPr lang="en-US" sz="4000"/>
          </a:p>
        </p:txBody>
      </p:sp>
      <p:grpSp>
        <p:nvGrpSpPr>
          <p:cNvPr id="2" name="Diagram 2"/>
          <p:cNvGrpSpPr>
            <a:grpSpLocks/>
          </p:cNvGrpSpPr>
          <p:nvPr/>
        </p:nvGrpSpPr>
        <p:grpSpPr bwMode="auto">
          <a:xfrm>
            <a:off x="2351617" y="1125538"/>
            <a:ext cx="7584016" cy="5732462"/>
            <a:chOff x="1520" y="1068"/>
            <a:chExt cx="2677" cy="2677"/>
          </a:xfrm>
        </p:grpSpPr>
        <p:sp>
          <p:nvSpPr>
            <p:cNvPr id="3" name="_s2052"/>
            <p:cNvSpPr>
              <a:spLocks noChangeShapeType="1"/>
            </p:cNvSpPr>
            <p:nvPr/>
          </p:nvSpPr>
          <p:spPr bwMode="auto">
            <a:xfrm flipH="1" flipV="1">
              <a:off x="2385" y="1933"/>
              <a:ext cx="237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" name="_s2053"/>
            <p:cNvSpPr>
              <a:spLocks noChangeArrowheads="1"/>
            </p:cNvSpPr>
            <p:nvPr/>
          </p:nvSpPr>
          <p:spPr bwMode="auto">
            <a:xfrm>
              <a:off x="1817" y="1365"/>
              <a:ext cx="667" cy="66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rgbClr val="FFCC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Gazdasági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struktúra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" name="_s2054"/>
            <p:cNvSpPr>
              <a:spLocks noChangeShapeType="1"/>
            </p:cNvSpPr>
            <p:nvPr/>
          </p:nvSpPr>
          <p:spPr bwMode="auto">
            <a:xfrm flipH="1">
              <a:off x="2189" y="2406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6" name="_s2055"/>
            <p:cNvSpPr>
              <a:spLocks noChangeArrowheads="1"/>
            </p:cNvSpPr>
            <p:nvPr/>
          </p:nvSpPr>
          <p:spPr bwMode="auto">
            <a:xfrm>
              <a:off x="1524" y="2073"/>
              <a:ext cx="667" cy="66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Politikai és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társ-i körny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_s2056"/>
            <p:cNvSpPr>
              <a:spLocks noChangeShapeType="1"/>
            </p:cNvSpPr>
            <p:nvPr/>
          </p:nvSpPr>
          <p:spPr bwMode="auto">
            <a:xfrm flipH="1">
              <a:off x="2385" y="2642"/>
              <a:ext cx="238" cy="2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" name="_s2057"/>
            <p:cNvSpPr>
              <a:spLocks noChangeArrowheads="1"/>
            </p:cNvSpPr>
            <p:nvPr/>
          </p:nvSpPr>
          <p:spPr bwMode="auto">
            <a:xfrm>
              <a:off x="1817" y="2781"/>
              <a:ext cx="667" cy="66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Külgazdaság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_s2058"/>
            <p:cNvSpPr>
              <a:spLocks noChangeShapeType="1"/>
            </p:cNvSpPr>
            <p:nvPr/>
          </p:nvSpPr>
          <p:spPr bwMode="auto">
            <a:xfrm>
              <a:off x="2858" y="2739"/>
              <a:ext cx="1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" name="_s2059"/>
            <p:cNvSpPr>
              <a:spLocks noChangeArrowheads="1"/>
            </p:cNvSpPr>
            <p:nvPr/>
          </p:nvSpPr>
          <p:spPr bwMode="auto">
            <a:xfrm>
              <a:off x="2525" y="3075"/>
              <a:ext cx="667" cy="66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Technológia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" name="_s2060"/>
            <p:cNvSpPr>
              <a:spLocks noChangeShapeType="1"/>
            </p:cNvSpPr>
            <p:nvPr/>
          </p:nvSpPr>
          <p:spPr bwMode="auto">
            <a:xfrm>
              <a:off x="3094" y="2641"/>
              <a:ext cx="237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_s2061"/>
            <p:cNvSpPr>
              <a:spLocks noChangeArrowheads="1"/>
            </p:cNvSpPr>
            <p:nvPr/>
          </p:nvSpPr>
          <p:spPr bwMode="auto">
            <a:xfrm>
              <a:off x="3234" y="2782"/>
              <a:ext cx="667" cy="66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Pénz- és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tőkepiac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_s2062"/>
            <p:cNvSpPr>
              <a:spLocks noChangeShapeType="1"/>
            </p:cNvSpPr>
            <p:nvPr/>
          </p:nvSpPr>
          <p:spPr bwMode="auto">
            <a:xfrm>
              <a:off x="3191" y="240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" name="_s2063"/>
            <p:cNvSpPr>
              <a:spLocks noChangeArrowheads="1"/>
            </p:cNvSpPr>
            <p:nvPr/>
          </p:nvSpPr>
          <p:spPr bwMode="auto">
            <a:xfrm>
              <a:off x="3528" y="2073"/>
              <a:ext cx="667" cy="66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Munkaerő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piac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_s2064"/>
            <p:cNvSpPr>
              <a:spLocks noChangeShapeType="1"/>
            </p:cNvSpPr>
            <p:nvPr/>
          </p:nvSpPr>
          <p:spPr bwMode="auto">
            <a:xfrm flipV="1">
              <a:off x="3093" y="1933"/>
              <a:ext cx="238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" name="_s2065"/>
            <p:cNvSpPr>
              <a:spLocks noChangeArrowheads="1"/>
            </p:cNvSpPr>
            <p:nvPr/>
          </p:nvSpPr>
          <p:spPr bwMode="auto">
            <a:xfrm>
              <a:off x="3234" y="1364"/>
              <a:ext cx="667" cy="66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Beszerzési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piac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7" name="_s2066"/>
            <p:cNvSpPr>
              <a:spLocks noChangeShapeType="1"/>
            </p:cNvSpPr>
            <p:nvPr/>
          </p:nvSpPr>
          <p:spPr bwMode="auto">
            <a:xfrm flipV="1">
              <a:off x="2858" y="1737"/>
              <a:ext cx="0" cy="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" name="_s2067"/>
            <p:cNvSpPr>
              <a:spLocks noChangeArrowheads="1"/>
            </p:cNvSpPr>
            <p:nvPr/>
          </p:nvSpPr>
          <p:spPr bwMode="auto">
            <a:xfrm>
              <a:off x="2525" y="1071"/>
              <a:ext cx="667" cy="66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Értékesítési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piac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9" name="_s2068"/>
            <p:cNvSpPr>
              <a:spLocks noChangeArrowheads="1"/>
            </p:cNvSpPr>
            <p:nvPr/>
          </p:nvSpPr>
          <p:spPr bwMode="auto">
            <a:xfrm>
              <a:off x="2525" y="2074"/>
              <a:ext cx="667" cy="66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Kontrolling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rendszer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39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kontroller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Feladata:</a:t>
            </a:r>
          </a:p>
          <a:p>
            <a:r>
              <a:rPr lang="hu-HU" dirty="0" smtClean="0"/>
              <a:t>Beszámolás, informálás, tanácsadás, döntés előkészítés</a:t>
            </a:r>
          </a:p>
          <a:p>
            <a:endParaRPr lang="hu-HU" dirty="0"/>
          </a:p>
          <a:p>
            <a:r>
              <a:rPr lang="hu-HU" dirty="0" smtClean="0"/>
              <a:t>Nem feladata a döntés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131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Kontroller eszköztára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Mérleg és </a:t>
            </a:r>
            <a:r>
              <a:rPr lang="hu-HU" dirty="0" err="1" smtClean="0"/>
              <a:t>eredménykimutatások</a:t>
            </a:r>
            <a:r>
              <a:rPr lang="hu-HU" dirty="0" smtClean="0"/>
              <a:t> elemzése</a:t>
            </a:r>
          </a:p>
          <a:p>
            <a:r>
              <a:rPr lang="hu-HU" dirty="0" smtClean="0"/>
              <a:t>Különböző pénzügyi számítások elemzése</a:t>
            </a:r>
          </a:p>
          <a:p>
            <a:r>
              <a:rPr lang="hu-HU" dirty="0" smtClean="0"/>
              <a:t>Különböző értékesítési mutatók elemzése</a:t>
            </a:r>
          </a:p>
          <a:p>
            <a:r>
              <a:rPr lang="hu-HU" dirty="0" smtClean="0"/>
              <a:t>Portfólió elemzések készítése</a:t>
            </a:r>
          </a:p>
          <a:p>
            <a:r>
              <a:rPr lang="hu-HU" dirty="0" smtClean="0"/>
              <a:t>Fedezet és költségszámítások végzése</a:t>
            </a:r>
          </a:p>
          <a:p>
            <a:r>
              <a:rPr lang="hu-HU" dirty="0" smtClean="0"/>
              <a:t>Gazdaságossági számítások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372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ÚJ CONTROLLER KÜLDETÉS DEFINÍCIÓ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/>
              <a:t>Magyar </a:t>
            </a:r>
            <a:r>
              <a:rPr lang="hu-HU" dirty="0" err="1"/>
              <a:t>Controlling</a:t>
            </a:r>
            <a:r>
              <a:rPr lang="hu-HU" dirty="0"/>
              <a:t> Egyesület a nemzetközi </a:t>
            </a:r>
            <a:r>
              <a:rPr lang="hu-HU" dirty="0" err="1"/>
              <a:t>controlling</a:t>
            </a:r>
            <a:r>
              <a:rPr lang="hu-HU" dirty="0"/>
              <a:t> szövetség, az International Group of </a:t>
            </a:r>
            <a:r>
              <a:rPr lang="hu-HU" dirty="0" err="1"/>
              <a:t>Controlling</a:t>
            </a:r>
            <a:r>
              <a:rPr lang="hu-HU" dirty="0"/>
              <a:t> (IGC) tagja.</a:t>
            </a:r>
          </a:p>
          <a:p>
            <a:r>
              <a:rPr lang="hu-HU" dirty="0"/>
              <a:t>Az International Group of </a:t>
            </a:r>
            <a:r>
              <a:rPr lang="hu-HU" dirty="0" err="1"/>
              <a:t>Controlling</a:t>
            </a:r>
            <a:r>
              <a:rPr lang="hu-HU" dirty="0"/>
              <a:t> (IGC) ügyvezetése 2013. január 26-i ülésén módosította a </a:t>
            </a:r>
            <a:r>
              <a:rPr lang="hu-HU" dirty="0" err="1"/>
              <a:t>controlleri</a:t>
            </a:r>
            <a:r>
              <a:rPr lang="hu-HU" dirty="0"/>
              <a:t> küldetés definícióját. Szakított azzal a több mint 20 éves gyakorlattal, hogy a </a:t>
            </a:r>
            <a:r>
              <a:rPr lang="hu-HU" dirty="0" err="1"/>
              <a:t>controller</a:t>
            </a:r>
            <a:r>
              <a:rPr lang="hu-HU" dirty="0"/>
              <a:t> fő feladata a transzparencia megteremtése, ehelyett a szervezeti teljesítmény javítása került a középpontba. Ez a látszólag lényegtelen változtatás azt jelenti, hogy immáron nincs többé különbség az angolszász és az európai </a:t>
            </a:r>
            <a:r>
              <a:rPr lang="hu-HU" dirty="0" err="1"/>
              <a:t>controlling</a:t>
            </a:r>
            <a:r>
              <a:rPr lang="hu-HU" dirty="0"/>
              <a:t> felfogás között, mert a középpontba mindkettő a </a:t>
            </a:r>
            <a:r>
              <a:rPr lang="hu-HU" dirty="0" err="1"/>
              <a:t>Corporate</a:t>
            </a:r>
            <a:r>
              <a:rPr lang="hu-HU" dirty="0"/>
              <a:t> Performance Managementet, vagyis a szervezeti teljesítmény javítását helyezi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88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Kontrolling eredete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2285999"/>
            <a:ext cx="10414000" cy="4351867"/>
          </a:xfrm>
        </p:spPr>
        <p:txBody>
          <a:bodyPr>
            <a:normAutofit/>
          </a:bodyPr>
          <a:lstStyle/>
          <a:p>
            <a:r>
              <a:rPr lang="hu-HU" dirty="0" smtClean="0"/>
              <a:t>XIV. század – ÁHT kincstári funkciójából fejlődött ki – Franciaország és Anglia</a:t>
            </a:r>
          </a:p>
          <a:p>
            <a:r>
              <a:rPr lang="hu-HU" dirty="0" smtClean="0"/>
              <a:t>Két irányzat alakult -&gt;angolszász és kontinentális</a:t>
            </a:r>
          </a:p>
          <a:p>
            <a:pPr lvl="1">
              <a:tabLst>
                <a:tab pos="5040000" algn="l"/>
              </a:tabLst>
            </a:pPr>
            <a:r>
              <a:rPr lang="hu-HU" dirty="0" smtClean="0"/>
              <a:t>Angolszász	Kontinentális</a:t>
            </a:r>
          </a:p>
          <a:p>
            <a:pPr marL="987552" lvl="2" indent="0">
              <a:buNone/>
              <a:tabLst>
                <a:tab pos="5040000" algn="l"/>
              </a:tabLst>
            </a:pPr>
            <a:r>
              <a:rPr lang="hu-HU" dirty="0" smtClean="0"/>
              <a:t>Vezetési funkció		Csak eszközrendszer, funkciókat hangolja össze</a:t>
            </a:r>
          </a:p>
          <a:p>
            <a:pPr marL="987552" lvl="2" indent="0">
              <a:buNone/>
              <a:tabLst>
                <a:tab pos="5040000" algn="l"/>
              </a:tabLst>
            </a:pPr>
            <a:r>
              <a:rPr lang="hu-HU" dirty="0" smtClean="0"/>
              <a:t>A vezetés része		Külön kontrolling szervezet</a:t>
            </a:r>
          </a:p>
          <a:p>
            <a:pPr marL="987552" lvl="2" indent="0">
              <a:buNone/>
              <a:tabLst>
                <a:tab pos="5040000" algn="l"/>
              </a:tabLst>
            </a:pPr>
            <a:r>
              <a:rPr lang="hu-HU" dirty="0" smtClean="0"/>
              <a:t>A szervezet tagjainak befolyásolása		Vezetői döntéshez szükséges információk</a:t>
            </a:r>
          </a:p>
          <a:p>
            <a:pPr marL="987552" lvl="2" indent="0">
              <a:buNone/>
              <a:tabLst>
                <a:tab pos="5040000" algn="l"/>
              </a:tabLst>
            </a:pPr>
            <a:r>
              <a:rPr lang="hu-HU" dirty="0" smtClean="0"/>
              <a:t>Cél: a szervezeti stratégia elérése		Cél: vezetők megfelelő támogatása</a:t>
            </a:r>
            <a:endParaRPr lang="hu-HU" sz="2000" dirty="0" smtClean="0"/>
          </a:p>
          <a:p>
            <a:pPr marL="285750" lvl="2" indent="-285750">
              <a:tabLst>
                <a:tab pos="5040000" algn="l"/>
              </a:tabLst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46984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</a:t>
            </a:r>
            <a:r>
              <a:rPr lang="hu-HU" b="1" dirty="0" err="1"/>
              <a:t>controllerek</a:t>
            </a:r>
            <a:r>
              <a:rPr lang="hu-HU" b="1" dirty="0"/>
              <a:t> 5 fő </a:t>
            </a:r>
            <a:r>
              <a:rPr lang="hu-HU" b="1" dirty="0" smtClean="0"/>
              <a:t>feladata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</a:t>
            </a:r>
            <a:r>
              <a:rPr lang="hu-HU" dirty="0" err="1"/>
              <a:t>controlling</a:t>
            </a:r>
            <a:r>
              <a:rPr lang="hu-HU" dirty="0"/>
              <a:t> folyamat menedzselése</a:t>
            </a:r>
            <a:br>
              <a:rPr lang="hu-HU" dirty="0"/>
            </a:br>
            <a:r>
              <a:rPr lang="hu-HU" dirty="0"/>
              <a:t>A </a:t>
            </a:r>
            <a:r>
              <a:rPr lang="hu-HU" dirty="0" err="1"/>
              <a:t>controllerek</a:t>
            </a:r>
            <a:r>
              <a:rPr lang="hu-HU" dirty="0"/>
              <a:t> kialakítják és támogatják a </a:t>
            </a:r>
            <a:r>
              <a:rPr lang="hu-HU" dirty="0" err="1"/>
              <a:t>célkituzés</a:t>
            </a:r>
            <a:r>
              <a:rPr lang="hu-HU" dirty="0"/>
              <a:t>, tervezés és irányítás folyamatát annak érdekében, hogy a döntéshozók célorientáltan tudjanak tevékenykedni.</a:t>
            </a:r>
          </a:p>
          <a:p>
            <a:r>
              <a:rPr lang="hu-HU" dirty="0"/>
              <a:t>Jövőbe tekintő koordináció</a:t>
            </a:r>
            <a:br>
              <a:rPr lang="hu-HU" dirty="0"/>
            </a:br>
            <a:r>
              <a:rPr lang="hu-HU" dirty="0"/>
              <a:t>A </a:t>
            </a:r>
            <a:r>
              <a:rPr lang="hu-HU" dirty="0" err="1"/>
              <a:t>controllerek</a:t>
            </a:r>
            <a:r>
              <a:rPr lang="hu-HU" dirty="0"/>
              <a:t> gondoskodnak arról, hogy a szervezet tudatosan foglalkozzon a jövővel, s ezzel lehetővé teszik az esélyek kihasználását és a kockázatok kezelését.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69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</a:t>
            </a:r>
            <a:r>
              <a:rPr lang="hu-HU" b="1" dirty="0" err="1"/>
              <a:t>controllerek</a:t>
            </a:r>
            <a:r>
              <a:rPr lang="hu-HU" b="1" dirty="0"/>
              <a:t> 5 fő feladata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Célok összekapcsolása a szervezet minden szintjén</a:t>
            </a:r>
            <a:br>
              <a:rPr lang="hu-HU" dirty="0"/>
            </a:br>
            <a:r>
              <a:rPr lang="hu-HU" dirty="0"/>
              <a:t>A </a:t>
            </a:r>
            <a:r>
              <a:rPr lang="hu-HU" dirty="0" err="1"/>
              <a:t>controllerek</a:t>
            </a:r>
            <a:r>
              <a:rPr lang="hu-HU" dirty="0"/>
              <a:t> egységes egésszé integrálják az összes szervezeti szereplő céljait és terveit.</a:t>
            </a:r>
          </a:p>
          <a:p>
            <a:r>
              <a:rPr lang="hu-HU" dirty="0" err="1"/>
              <a:t>Controlling</a:t>
            </a:r>
            <a:r>
              <a:rPr lang="hu-HU" dirty="0"/>
              <a:t> rendszerek fejlesztése és az adatok jó minőségének a biztosítása</a:t>
            </a:r>
            <a:br>
              <a:rPr lang="hu-HU" dirty="0"/>
            </a:br>
            <a:r>
              <a:rPr lang="hu-HU" dirty="0"/>
              <a:t>A </a:t>
            </a:r>
            <a:r>
              <a:rPr lang="hu-HU" dirty="0" err="1"/>
              <a:t>controllerek</a:t>
            </a:r>
            <a:r>
              <a:rPr lang="hu-HU" dirty="0"/>
              <a:t> fejlesztik és gondozzák a </a:t>
            </a:r>
            <a:r>
              <a:rPr lang="hu-HU" dirty="0" err="1"/>
              <a:t>controlling</a:t>
            </a:r>
            <a:r>
              <a:rPr lang="hu-HU" dirty="0"/>
              <a:t> rendszereket, biztosítják az adatok jó minőségét és gondoskodnak a döntésekhez szükséges információkról.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90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</a:t>
            </a:r>
            <a:r>
              <a:rPr lang="hu-HU" b="1" dirty="0" err="1"/>
              <a:t>controllerek</a:t>
            </a:r>
            <a:r>
              <a:rPr lang="hu-HU" b="1" dirty="0"/>
              <a:t> 5 fő feladata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Gazdasági racionalitás feltételeinek biztosítása</a:t>
            </a:r>
            <a:br>
              <a:rPr lang="hu-HU" dirty="0"/>
            </a:br>
            <a:r>
              <a:rPr lang="hu-HU" dirty="0"/>
              <a:t>A </a:t>
            </a:r>
            <a:r>
              <a:rPr lang="hu-HU" dirty="0" err="1"/>
              <a:t>controllerek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szervezet közgazdasági lelkiismereteként elkötelezetten tevékenykednek az egész szervezet érdekében.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04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/>
              <a:t>Egy mondatban a CONTROLLER KÜLDETÉSE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controllereknek</a:t>
            </a:r>
            <a:r>
              <a:rPr lang="hu-HU" dirty="0"/>
              <a:t> az a küldetése, hogy a menedzsment partnereként jelentős mértékben hozzájáruljanak a szervezeti teljesítmény javításához.</a:t>
            </a:r>
          </a:p>
        </p:txBody>
      </p:sp>
    </p:spTree>
    <p:extLst>
      <p:ext uri="{BB962C8B-B14F-4D97-AF65-F5344CB8AC3E}">
        <p14:creationId xmlns:p14="http://schemas.microsoft.com/office/powerpoint/2010/main" val="28610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Kontrollingrendszer</a:t>
            </a:r>
            <a:endParaRPr lang="en-US" smtClean="0"/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431801" y="1773239"/>
            <a:ext cx="11148484" cy="2954337"/>
            <a:chOff x="214" y="1047"/>
            <a:chExt cx="6197" cy="1861"/>
          </a:xfrm>
        </p:grpSpPr>
        <p:cxnSp>
          <p:nvCxnSpPr>
            <p:cNvPr id="1028" name="_s1028"/>
            <p:cNvCxnSpPr>
              <a:cxnSpLocks noChangeShapeType="1"/>
              <a:stCxn id="10" idx="0"/>
              <a:endCxn id="3" idx="2"/>
            </p:cNvCxnSpPr>
            <p:nvPr/>
          </p:nvCxnSpPr>
          <p:spPr bwMode="auto">
            <a:xfrm rot="16200000" flipH="1" flipV="1">
              <a:off x="2950" y="1433"/>
              <a:ext cx="726" cy="1"/>
            </a:xfrm>
            <a:prstGeom prst="bentConnector5">
              <a:avLst>
                <a:gd name="adj1" fmla="val -278"/>
                <a:gd name="adj2" fmla="val -900000"/>
                <a:gd name="adj3" fmla="val 11652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5400000" flipH="1">
              <a:off x="5376" y="2252"/>
              <a:ext cx="96" cy="1"/>
            </a:xfrm>
            <a:prstGeom prst="bentConnector3">
              <a:avLst>
                <a:gd name="adj1" fmla="val 625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5400000" flipH="1">
              <a:off x="3265" y="2252"/>
              <a:ext cx="96" cy="1"/>
            </a:xfrm>
            <a:prstGeom prst="bentConnector3">
              <a:avLst>
                <a:gd name="adj1" fmla="val 625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154" y="2252"/>
              <a:ext cx="9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4320" y="789"/>
              <a:ext cx="96" cy="2111"/>
            </a:xfrm>
            <a:prstGeom prst="bentConnector3">
              <a:avLst>
                <a:gd name="adj1" fmla="val 625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3265" y="1844"/>
              <a:ext cx="9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209" y="789"/>
              <a:ext cx="96" cy="2111"/>
            </a:xfrm>
            <a:prstGeom prst="bentConnector3">
              <a:avLst>
                <a:gd name="adj1" fmla="val 625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5"/>
            <p:cNvSpPr>
              <a:spLocks noChangeArrowheads="1"/>
            </p:cNvSpPr>
            <p:nvPr/>
          </p:nvSpPr>
          <p:spPr bwMode="auto">
            <a:xfrm>
              <a:off x="2475" y="1439"/>
              <a:ext cx="1674" cy="334"/>
            </a:xfrm>
            <a:prstGeom prst="rect">
              <a:avLst/>
            </a:prstGeom>
            <a:solidFill>
              <a:schemeClr val="bg1"/>
            </a:solidFill>
            <a:ln w="76200" cmpd="dbl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55695" tIns="27848" rIns="55695" bIns="2784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STRATÉGIAI KONTROLLING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OPERATÍV KONTROLLING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" name="_s1036"/>
            <p:cNvSpPr>
              <a:spLocks noChangeArrowheads="1"/>
            </p:cNvSpPr>
            <p:nvPr/>
          </p:nvSpPr>
          <p:spPr bwMode="auto">
            <a:xfrm>
              <a:off x="769" y="1893"/>
              <a:ext cx="864" cy="288"/>
            </a:xfrm>
            <a:prstGeom prst="rect">
              <a:avLst/>
            </a:prstGeom>
            <a:solidFill>
              <a:schemeClr val="bg1"/>
            </a:solidFill>
            <a:ln w="76200" cmpd="dbl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55695" tIns="27848" rIns="55695" bIns="2784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szemlélet</a:t>
              </a: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" name="_s1037"/>
            <p:cNvSpPr>
              <a:spLocks noChangeArrowheads="1"/>
            </p:cNvSpPr>
            <p:nvPr/>
          </p:nvSpPr>
          <p:spPr bwMode="auto">
            <a:xfrm>
              <a:off x="2880" y="1893"/>
              <a:ext cx="864" cy="288"/>
            </a:xfrm>
            <a:prstGeom prst="rect">
              <a:avLst/>
            </a:prstGeom>
            <a:solidFill>
              <a:schemeClr val="bg1"/>
            </a:solidFill>
            <a:ln w="76200" cmpd="dbl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55695" tIns="27848" rIns="55695" bIns="2784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funkciók</a:t>
              </a: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" name="_s1038"/>
            <p:cNvSpPr>
              <a:spLocks noChangeArrowheads="1"/>
            </p:cNvSpPr>
            <p:nvPr/>
          </p:nvSpPr>
          <p:spPr bwMode="auto">
            <a:xfrm>
              <a:off x="4991" y="1893"/>
              <a:ext cx="864" cy="288"/>
            </a:xfrm>
            <a:prstGeom prst="rect">
              <a:avLst/>
            </a:prstGeom>
            <a:solidFill>
              <a:schemeClr val="bg1"/>
            </a:solidFill>
            <a:ln w="76200" cmpd="dbl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55695" tIns="27848" rIns="55695" bIns="2784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eszközök</a:t>
              </a: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_s1039"/>
            <p:cNvSpPr>
              <a:spLocks noChangeArrowheads="1"/>
            </p:cNvSpPr>
            <p:nvPr/>
          </p:nvSpPr>
          <p:spPr bwMode="auto">
            <a:xfrm>
              <a:off x="218" y="2301"/>
              <a:ext cx="1967" cy="604"/>
            </a:xfrm>
            <a:prstGeom prst="rect">
              <a:avLst/>
            </a:prstGeom>
            <a:solidFill>
              <a:schemeClr val="bg1"/>
            </a:solidFill>
            <a:ln w="76200" cmpd="dbl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55695" tIns="27848" rIns="55695" bIns="2784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Célorientáltság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Szűkkeresztmetszet-orientáltság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Jövőorientáltság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költségorientáltság</a:t>
              </a: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_s1040"/>
            <p:cNvSpPr>
              <a:spLocks noChangeArrowheads="1"/>
            </p:cNvSpPr>
            <p:nvPr/>
          </p:nvSpPr>
          <p:spPr bwMode="auto">
            <a:xfrm>
              <a:off x="2329" y="2301"/>
              <a:ext cx="1967" cy="604"/>
            </a:xfrm>
            <a:prstGeom prst="rect">
              <a:avLst/>
            </a:prstGeom>
            <a:solidFill>
              <a:schemeClr val="bg1"/>
            </a:solidFill>
            <a:ln w="76200" cmpd="dbl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55695" tIns="27848" rIns="55695" bIns="2784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Tervezés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Terv/tény eltéréselemzés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információkezelés</a:t>
              </a: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_s1041"/>
            <p:cNvSpPr>
              <a:spLocks noChangeArrowheads="1"/>
            </p:cNvSpPr>
            <p:nvPr/>
          </p:nvSpPr>
          <p:spPr bwMode="auto">
            <a:xfrm>
              <a:off x="4440" y="2301"/>
              <a:ext cx="1967" cy="604"/>
            </a:xfrm>
            <a:prstGeom prst="rect">
              <a:avLst/>
            </a:prstGeom>
            <a:solidFill>
              <a:schemeClr val="bg1"/>
            </a:solidFill>
            <a:ln w="76200" cmpd="dbl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55695" tIns="27848" rIns="55695" bIns="2784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Vezetői számvitel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Informatikai támogatás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Controller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Szervezési módszerek</a:t>
              </a:r>
              <a:endPara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_s1042"/>
            <p:cNvSpPr>
              <a:spLocks noChangeArrowheads="1"/>
            </p:cNvSpPr>
            <p:nvPr/>
          </p:nvSpPr>
          <p:spPr bwMode="auto">
            <a:xfrm>
              <a:off x="2432" y="1071"/>
              <a:ext cx="1761" cy="288"/>
            </a:xfrm>
            <a:prstGeom prst="rect">
              <a:avLst/>
            </a:prstGeom>
            <a:solidFill>
              <a:schemeClr val="bg1"/>
            </a:solidFill>
            <a:ln w="76200" cmpd="dbl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KONTROLLINGRENDSZER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8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Számvitel alkalmassága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Külső érdekhordozók:</a:t>
            </a:r>
          </a:p>
          <a:p>
            <a:pPr lvl="1"/>
            <a:r>
              <a:rPr lang="hu-HU" dirty="0" smtClean="0"/>
              <a:t>Megbízható</a:t>
            </a:r>
          </a:p>
          <a:p>
            <a:pPr lvl="1"/>
            <a:r>
              <a:rPr lang="hu-HU" dirty="0" smtClean="0"/>
              <a:t>Valós </a:t>
            </a:r>
          </a:p>
          <a:p>
            <a:pPr lvl="1"/>
            <a:r>
              <a:rPr lang="hu-HU" dirty="0" smtClean="0"/>
              <a:t>Vagyoni</a:t>
            </a:r>
          </a:p>
          <a:p>
            <a:pPr lvl="1"/>
            <a:r>
              <a:rPr lang="hu-HU" dirty="0" smtClean="0"/>
              <a:t>Pénzügyi</a:t>
            </a:r>
          </a:p>
          <a:p>
            <a:pPr lvl="1"/>
            <a:r>
              <a:rPr lang="hu-HU" dirty="0" smtClean="0"/>
              <a:t>Jövedelmi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Belső érdekhordozók</a:t>
            </a:r>
          </a:p>
          <a:p>
            <a:pPr lvl="1"/>
            <a:r>
              <a:rPr lang="hu-HU" dirty="0" smtClean="0"/>
              <a:t>Hatékonyság</a:t>
            </a:r>
          </a:p>
          <a:p>
            <a:pPr lvl="1"/>
            <a:r>
              <a:rPr lang="hu-HU" dirty="0" smtClean="0"/>
              <a:t>Eredmények</a:t>
            </a:r>
          </a:p>
          <a:p>
            <a:pPr lvl="1"/>
            <a:r>
              <a:rPr lang="hu-HU" dirty="0" smtClean="0"/>
              <a:t>Költségek</a:t>
            </a:r>
          </a:p>
          <a:p>
            <a:pPr lvl="1"/>
            <a:r>
              <a:rPr lang="hu-HU" dirty="0" smtClean="0"/>
              <a:t>Teljesítmények</a:t>
            </a:r>
          </a:p>
          <a:p>
            <a:pPr lvl="1"/>
            <a:r>
              <a:rPr lang="hu-HU" dirty="0" smtClean="0"/>
              <a:t>HR</a:t>
            </a:r>
          </a:p>
          <a:p>
            <a:pPr lvl="1"/>
            <a:r>
              <a:rPr lang="hu-HU" dirty="0" smtClean="0"/>
              <a:t>Projekt</a:t>
            </a:r>
          </a:p>
          <a:p>
            <a:pPr lvl="1"/>
            <a:r>
              <a:rPr lang="hu-HU" dirty="0" smtClean="0"/>
              <a:t>K+F</a:t>
            </a:r>
          </a:p>
          <a:p>
            <a:pPr lvl="1"/>
            <a:r>
              <a:rPr lang="hu-HU" dirty="0" smtClean="0"/>
              <a:t>Stb.</a:t>
            </a: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371600" y="1629833"/>
            <a:ext cx="10007600" cy="524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Számviteli információs rendszer: külső- és belső érdekhordozók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1521603" y="5867400"/>
            <a:ext cx="10007600" cy="524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Számvitel megkettőzése -&gt; pénzügyi- és vezetői számvitel</a:t>
            </a:r>
          </a:p>
        </p:txBody>
      </p:sp>
    </p:spTree>
    <p:extLst>
      <p:ext uri="{BB962C8B-B14F-4D97-AF65-F5344CB8AC3E}">
        <p14:creationId xmlns:p14="http://schemas.microsoft.com/office/powerpoint/2010/main" val="154862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Pénzügyi- és vezetői számvitel 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Pénzügyi számvitel</a:t>
            </a:r>
          </a:p>
          <a:p>
            <a:pPr lvl="1"/>
            <a:r>
              <a:rPr lang="hu-HU" dirty="0"/>
              <a:t>a gazdálkodáshoz szükséges eszközökben és forrásokban bekövetkezett változásokkal, gazdálkodás eredményének elszámolásával </a:t>
            </a:r>
            <a:r>
              <a:rPr lang="hu-HU" dirty="0" smtClean="0"/>
              <a:t>foglalkozik</a:t>
            </a:r>
          </a:p>
          <a:p>
            <a:pPr lvl="1"/>
            <a:r>
              <a:rPr lang="hu-HU" dirty="0" smtClean="0"/>
              <a:t>Gazdasági események -&gt; beszámoló -&gt; külső információ-felhasználók</a:t>
            </a:r>
          </a:p>
          <a:p>
            <a:pPr lvl="1"/>
            <a:r>
              <a:rPr lang="hu-HU" dirty="0" smtClean="0"/>
              <a:t>DE! érdekellentétek</a:t>
            </a:r>
            <a:r>
              <a:rPr lang="hu-HU" dirty="0"/>
              <a:t> </a:t>
            </a:r>
            <a:endParaRPr lang="hu-HU" dirty="0" smtClean="0"/>
          </a:p>
          <a:p>
            <a:pPr lvl="2"/>
            <a:r>
              <a:rPr lang="hu-HU" dirty="0"/>
              <a:t>S</a:t>
            </a:r>
            <a:r>
              <a:rPr lang="hu-HU" dirty="0" smtClean="0"/>
              <a:t>zabályozás szükségessége</a:t>
            </a:r>
          </a:p>
          <a:p>
            <a:pPr lvl="2"/>
            <a:r>
              <a:rPr lang="hu-HU" dirty="0" smtClean="0"/>
              <a:t>Kötelező jelleg</a:t>
            </a:r>
          </a:p>
        </p:txBody>
      </p:sp>
    </p:spTree>
    <p:extLst>
      <p:ext uri="{BB962C8B-B14F-4D97-AF65-F5344CB8AC3E}">
        <p14:creationId xmlns:p14="http://schemas.microsoft.com/office/powerpoint/2010/main" val="110133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Vezetői számvitel</a:t>
            </a:r>
          </a:p>
          <a:p>
            <a:pPr lvl="1"/>
            <a:r>
              <a:rPr lang="hu-HU" dirty="0"/>
              <a:t>a gazdasági egységen belüli felhasználók, vezetési szintek információs igényeit kielégítő, döntéstámogató módszerek és eljárások összessége. </a:t>
            </a:r>
            <a:endParaRPr lang="hu-HU" dirty="0" smtClean="0"/>
          </a:p>
          <a:p>
            <a:pPr lvl="1"/>
            <a:r>
              <a:rPr lang="hu-HU" dirty="0" smtClean="0"/>
              <a:t>Nincsenek kötelező előírások</a:t>
            </a:r>
          </a:p>
        </p:txBody>
      </p:sp>
      <p:sp>
        <p:nvSpPr>
          <p:cNvPr id="4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Pénzügyi- és vezetői számvitel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08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706732"/>
              </p:ext>
            </p:extLst>
          </p:nvPr>
        </p:nvGraphicFramePr>
        <p:xfrm>
          <a:off x="1168398" y="1428750"/>
          <a:ext cx="10397067" cy="45110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65689"/>
                <a:gridCol w="3465689"/>
                <a:gridCol w="3465689"/>
              </a:tblGrid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Az összehasonlítás területei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Pénzügyi számviteli igények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Vezetői számviteli igények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Felhasználók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Üzleti egységen kívüli személyek (pl. állam, tulajdonosok, üzleti partnerek)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Menedzsment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Tartalom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Számviteli törvény szerinti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A számviteli törvénnyel összhangban, de az üzleti folyamatok törvényei szerint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Forma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Számviteli törvény szerinti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Az üzleti folyamatok legjobb megjelenítése szerint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Számviteli módszer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Kettős könyvvitel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Nem korlátozódik a kettős könyvvitelre. Bármilyen azzal konzisztens rendszer hasznos lehet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Pénzügyi- és vezetői számvitel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4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41292"/>
              </p:ext>
            </p:extLst>
          </p:nvPr>
        </p:nvGraphicFramePr>
        <p:xfrm>
          <a:off x="1168398" y="1428750"/>
          <a:ext cx="10397067" cy="43891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65689"/>
                <a:gridCol w="3465689"/>
                <a:gridCol w="3465689"/>
              </a:tblGrid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Az összehasonlítás területei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Pénzügyi számviteli igények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Vezetői számviteli igények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Kritériumok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Objektív, ellenőrizhető, konzisztens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Releváns, hasznos, érthető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Realitás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Tény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Várható, terv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Vizsgált időtartam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Általában egy év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Ahogy az üzlet hatékony irányítása megköveteli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Tárgyidőszakok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Múlt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Jelen, jövő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Gyakoriság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Évente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Jellemzően havonta, negyedévente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Pénzügyi- és vezetői számvitel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95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396484" cy="54249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Fogalmi megközelítések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599" y="1555845"/>
            <a:ext cx="9901451" cy="4735773"/>
          </a:xfrm>
        </p:spPr>
        <p:txBody>
          <a:bodyPr>
            <a:normAutofit/>
          </a:bodyPr>
          <a:lstStyle/>
          <a:p>
            <a:r>
              <a:rPr lang="hu-HU" dirty="0"/>
              <a:t>„A </a:t>
            </a:r>
            <a:r>
              <a:rPr lang="hu-HU" dirty="0" err="1"/>
              <a:t>controlling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vezetés alrendszere, amely a tervezést, az ellenőrzést, valamint az információellátást koordinálja” (Horváth &amp; </a:t>
            </a:r>
            <a:r>
              <a:rPr lang="hu-HU" dirty="0" err="1"/>
              <a:t>Partners</a:t>
            </a:r>
            <a:r>
              <a:rPr lang="hu-HU" dirty="0"/>
              <a:t> (2003).</a:t>
            </a:r>
          </a:p>
          <a:p>
            <a:r>
              <a:rPr lang="hu-HU" dirty="0"/>
              <a:t>„A kontrolling az irányítás (vezetés) funkciói közül a tervezést (stratégiai és operatív) a terv-tény adatok összevetésével az eltérések ellenőrzését és elemzését végzi.” (Körmendi – Tóth 2003).</a:t>
            </a:r>
            <a:endParaRPr lang="en-US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62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591212"/>
              </p:ext>
            </p:extLst>
          </p:nvPr>
        </p:nvGraphicFramePr>
        <p:xfrm>
          <a:off x="1168398" y="1428750"/>
          <a:ext cx="10397067" cy="3840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65689"/>
                <a:gridCol w="3465689"/>
                <a:gridCol w="3465689"/>
              </a:tblGrid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Az összehasonlítás területei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Pénzügyi számviteli igények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Vezetői számviteli igények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Késés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 – 4 hónap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Maximum 1 hét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Szervezeti bontás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Vállalkozás egésze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Szervezeti egységekre való bontás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Tevékenységi bontás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 vállalkozás teljes tevékenysége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Tevékenységekre, termékekre való bontás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 mérés mennyiségi egysége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Normális pénzérték </a:t>
                      </a:r>
                      <a:endParaRPr lang="hu-HU" sz="3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Bármilyen pénzérték vagy hasznos volumenegység (pl. ár, fajlagos munkaóra, gépóra)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Pénzügyi- és vezetői számvitel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33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963738"/>
              </p:ext>
            </p:extLst>
          </p:nvPr>
        </p:nvGraphicFramePr>
        <p:xfrm>
          <a:off x="1168398" y="1428750"/>
          <a:ext cx="10397067" cy="526330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65689"/>
                <a:gridCol w="3465689"/>
                <a:gridCol w="3465689"/>
              </a:tblGrid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Az összehasonlítás területei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Pénzügyi számviteli igények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Vezetői számviteli igények </a:t>
                      </a:r>
                      <a:endParaRPr lang="hu-HU" sz="3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Adattípus </a:t>
                      </a:r>
                      <a:endParaRPr lang="hu-HU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Mérleg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Eredménykimutatás</a:t>
                      </a: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Cash-flow kimutatás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Kiegészítő melléklet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Mérleg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Eredménykimutatás</a:t>
                      </a: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Cash-flow kimutatás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Környezeti információk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Piaci, értékesítési információk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Termelési információk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Készletadatok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Beszerzési információk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Humánpolitikai információk stb.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16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Az eredménykimutatás szerkezete </a:t>
                      </a:r>
                      <a:endParaRPr lang="hu-HU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Számviteli törvény szerinti 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Fedezeti jellegű </a:t>
                      </a:r>
                      <a:endParaRPr lang="hu-HU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Fő hangsúly</a:t>
                      </a:r>
                      <a:endParaRPr lang="hu-HU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 lehető legpontosabb kép a tranzakciók hatásairól, a vagyoni és jövedelmi helyzetről</a:t>
                      </a:r>
                      <a:endParaRPr lang="hu-HU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 sebesség</a:t>
                      </a:r>
                      <a:endParaRPr lang="hu-HU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Központi feladat</a:t>
                      </a:r>
                      <a:endParaRPr lang="hu-HU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Központban a vállalkozás általános gazdálkodási helyzete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Központban a vezetői igényeknek megfelelő elemzések elkészítése és információszolgáltatás</a:t>
                      </a:r>
                      <a:endParaRPr lang="hu-HU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Pénzügyi- és vezetői számvitel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92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Vezetői számvitel és kontrolling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Sokan keverik a fogalmakat</a:t>
            </a:r>
          </a:p>
          <a:p>
            <a:r>
              <a:rPr lang="hu-HU" dirty="0" smtClean="0"/>
              <a:t>A vezetői számvitel a kontrolling </a:t>
            </a:r>
            <a:r>
              <a:rPr lang="hu-HU" b="1" dirty="0" smtClean="0"/>
              <a:t>eszköze </a:t>
            </a:r>
          </a:p>
          <a:p>
            <a:endParaRPr lang="hu-HU" b="1" dirty="0"/>
          </a:p>
          <a:p>
            <a:r>
              <a:rPr lang="hu-HU" b="1" dirty="0" smtClean="0"/>
              <a:t>Tényadatok szolgáltatása a kontrolling számára</a:t>
            </a:r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0554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</a:t>
            </a:r>
            <a:r>
              <a:rPr lang="hu-HU" dirty="0" smtClean="0"/>
              <a:t>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https://mce.hu</a:t>
            </a:r>
            <a:r>
              <a:rPr lang="hu-HU" dirty="0" smtClean="0">
                <a:hlinkClick r:id="rId2"/>
              </a:rPr>
              <a:t>/</a:t>
            </a:r>
            <a:endParaRPr lang="hu-HU" dirty="0" smtClean="0"/>
          </a:p>
          <a:p>
            <a:r>
              <a:rPr lang="hu-HU" dirty="0">
                <a:hlinkClick r:id="rId3"/>
              </a:rPr>
              <a:t>http://www.controllingportal.hu</a:t>
            </a:r>
            <a:r>
              <a:rPr lang="hu-HU" dirty="0" smtClean="0">
                <a:hlinkClick r:id="rId3"/>
              </a:rPr>
              <a:t>/</a:t>
            </a:r>
            <a:endParaRPr lang="hu-HU" dirty="0" smtClean="0"/>
          </a:p>
          <a:p>
            <a:r>
              <a:rPr lang="hu-HU" dirty="0">
                <a:hlinkClick r:id="rId4"/>
              </a:rPr>
              <a:t>https://www.horvath-partners.com/hu/fooldal</a:t>
            </a:r>
            <a:r>
              <a:rPr lang="hu-HU" dirty="0" smtClean="0">
                <a:hlinkClick r:id="rId4"/>
              </a:rPr>
              <a:t>/</a:t>
            </a:r>
            <a:endParaRPr lang="hu-HU" dirty="0" smtClean="0"/>
          </a:p>
          <a:p>
            <a:r>
              <a:rPr lang="hu-HU" dirty="0">
                <a:hlinkClick r:id="rId5"/>
              </a:rPr>
              <a:t>https://www.icv-controlling.com</a:t>
            </a:r>
            <a:r>
              <a:rPr lang="hu-HU" dirty="0" smtClean="0">
                <a:hlinkClick r:id="rId5"/>
              </a:rPr>
              <a:t>/</a:t>
            </a:r>
            <a:endParaRPr lang="hu-HU" dirty="0" smtClean="0"/>
          </a:p>
          <a:p>
            <a:r>
              <a:rPr lang="hu-HU" dirty="0">
                <a:hlinkClick r:id="rId6"/>
              </a:rPr>
              <a:t>https://www.igc-controlling.org</a:t>
            </a:r>
            <a:r>
              <a:rPr lang="hu-HU" dirty="0" smtClean="0">
                <a:hlinkClick r:id="rId6"/>
              </a:rPr>
              <a:t>/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2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6317" y="2705669"/>
            <a:ext cx="9601200" cy="1485900"/>
          </a:xfrm>
        </p:spPr>
        <p:txBody>
          <a:bodyPr/>
          <a:lstStyle/>
          <a:p>
            <a:pPr algn="ctr"/>
            <a:r>
              <a:rPr lang="hu-HU" dirty="0" smtClean="0"/>
              <a:t>Köszönjük </a:t>
            </a:r>
            <a:r>
              <a:rPr lang="hu-HU" smtClean="0"/>
              <a:t>a figyelmet!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34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xmlns="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hu-HU" sz="2000" kern="0" dirty="0">
              <a:solidFill>
                <a:srgbClr val="FFFFFF"/>
              </a:solidFill>
            </a:endParaRP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/>
            <a:r>
              <a:rPr lang="hu-HU" sz="20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2000" kern="0" dirty="0">
                <a:solidFill>
                  <a:srgbClr val="FFFFFF"/>
                </a:solidFill>
              </a:rPr>
              <a:t> KAR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LECKESOROZAT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/>
            <a:endParaRPr lang="hu-HU" sz="2000" kern="0" dirty="0">
              <a:solidFill>
                <a:srgbClr val="FFFFFF"/>
              </a:solidFill>
            </a:endParaRP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2000" kern="0" dirty="0" err="1">
                <a:solidFill>
                  <a:srgbClr val="FFFFFF"/>
                </a:solidFill>
              </a:rPr>
              <a:t>elemeI</a:t>
            </a:r>
            <a:r>
              <a:rPr lang="hu-HU" sz="20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4871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4510"/>
          </a:xfrm>
        </p:spPr>
        <p:txBody>
          <a:bodyPr/>
          <a:lstStyle/>
          <a:p>
            <a:r>
              <a:rPr lang="hu-HU" dirty="0"/>
              <a:t>Fogalmi megközelítések </a:t>
            </a:r>
            <a:r>
              <a:rPr lang="hu-HU" dirty="0" smtClean="0"/>
              <a:t>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Menedzsmentkontroll</a:t>
            </a:r>
          </a:p>
          <a:p>
            <a:r>
              <a:rPr lang="hu-HU" dirty="0"/>
              <a:t>„ A menedzsmentkontroll az a folyamat, amelynek során a vezetők annak érdekében befolyásolják a szervezet tagjainak magatartását, hogy megvalósítsák a szervezet stratégiáját” (</a:t>
            </a:r>
            <a:r>
              <a:rPr lang="hu-HU" dirty="0" err="1"/>
              <a:t>Anthony-Govindarjan</a:t>
            </a:r>
            <a:r>
              <a:rPr lang="hu-HU" dirty="0"/>
              <a:t> 2013)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89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Kialakulásának oka</a:t>
            </a:r>
            <a:endParaRPr lang="en-US" dirty="0" smtClean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dirty="0" smtClean="0"/>
              <a:t>a számvitelen belül fokozatosan kialakult a költségek és teljesítmények tervezéséért, elszámolásáért felelős részterület. (kontinentális)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 növekvő vállalati méret, a fokozottabb koordinációs igény jelentette a legfontosabb motivációt a kontrolling fejlődése során (angolszász)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60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20378" y="659641"/>
            <a:ext cx="9601200" cy="1485900"/>
          </a:xfrm>
        </p:spPr>
        <p:txBody>
          <a:bodyPr/>
          <a:lstStyle/>
          <a:p>
            <a:r>
              <a:rPr lang="hu-HU" dirty="0" smtClean="0"/>
              <a:t>Szemléletmódja</a:t>
            </a:r>
            <a:endParaRPr lang="hu-H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11958642"/>
              </p:ext>
            </p:extLst>
          </p:nvPr>
        </p:nvGraphicFramePr>
        <p:xfrm>
          <a:off x="3416300" y="1387792"/>
          <a:ext cx="7505278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2"/>
          <p:cNvSpPr txBox="1">
            <a:spLocks noChangeArrowheads="1"/>
          </p:cNvSpPr>
          <p:nvPr/>
        </p:nvSpPr>
        <p:spPr bwMode="auto">
          <a:xfrm>
            <a:off x="8191575" y="1420754"/>
            <a:ext cx="23907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Célegyeztetés</a:t>
            </a:r>
            <a:endParaRPr kumimoji="0" lang="hu-HU" alt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109050" y="2705356"/>
            <a:ext cx="231309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Célok megtervezése </a:t>
            </a:r>
            <a:endParaRPr kumimoji="0" lang="hu-HU" alt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Szövegdoboz 3"/>
          <p:cNvSpPr txBox="1">
            <a:spLocks noChangeArrowheads="1"/>
          </p:cNvSpPr>
          <p:nvPr/>
        </p:nvSpPr>
        <p:spPr bwMode="auto">
          <a:xfrm>
            <a:off x="8734213" y="4873240"/>
            <a:ext cx="27321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Tényadatok rögzítése </a:t>
            </a:r>
            <a:endParaRPr kumimoji="0" lang="hu-HU" alt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Szövegdoboz 4"/>
          <p:cNvSpPr txBox="1">
            <a:spLocks noChangeArrowheads="1"/>
          </p:cNvSpPr>
          <p:nvPr/>
        </p:nvSpPr>
        <p:spPr bwMode="auto">
          <a:xfrm>
            <a:off x="5943071" y="5777516"/>
            <a:ext cx="2633555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Terv-tény összehasonlítás</a:t>
            </a:r>
            <a:r>
              <a:rPr kumimoji="0" lang="hu-HU" altLang="hu-H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Szövegdoboz 5"/>
          <p:cNvSpPr txBox="1">
            <a:spLocks noChangeArrowheads="1"/>
          </p:cNvSpPr>
          <p:nvPr/>
        </p:nvSpPr>
        <p:spPr bwMode="auto">
          <a:xfrm>
            <a:off x="3670829" y="5007200"/>
            <a:ext cx="22722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Eltérés elemzés</a:t>
            </a:r>
            <a:endParaRPr kumimoji="0" lang="hu-HU" alt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Szövegdoboz 6"/>
          <p:cNvSpPr txBox="1">
            <a:spLocks noChangeArrowheads="1"/>
          </p:cNvSpPr>
          <p:nvPr/>
        </p:nvSpPr>
        <p:spPr bwMode="auto">
          <a:xfrm>
            <a:off x="3123793" y="3572109"/>
            <a:ext cx="24094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Riportok, beszámolók elkészítése</a:t>
            </a:r>
            <a:endParaRPr kumimoji="0" lang="hu-HU" alt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Szövegdoboz 7"/>
          <p:cNvSpPr txBox="1">
            <a:spLocks noChangeArrowheads="1"/>
          </p:cNvSpPr>
          <p:nvPr/>
        </p:nvSpPr>
        <p:spPr bwMode="auto">
          <a:xfrm>
            <a:off x="3761459" y="2085529"/>
            <a:ext cx="19754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Prognózisok</a:t>
            </a:r>
            <a:endParaRPr kumimoji="0" lang="hu-HU" alt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Szövegdoboz 8"/>
          <p:cNvSpPr txBox="1">
            <a:spLocks noChangeArrowheads="1"/>
          </p:cNvSpPr>
          <p:nvPr/>
        </p:nvSpPr>
        <p:spPr bwMode="auto">
          <a:xfrm>
            <a:off x="5533196" y="836026"/>
            <a:ext cx="19469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Intézkedések</a:t>
            </a:r>
            <a:endParaRPr kumimoji="0" lang="hu-HU" alt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3" name="Jobbra nyíl 22"/>
          <p:cNvSpPr/>
          <p:nvPr/>
        </p:nvSpPr>
        <p:spPr>
          <a:xfrm rot="807656">
            <a:off x="7444156" y="1325832"/>
            <a:ext cx="1639888" cy="26441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Jobbra nyíl 42"/>
          <p:cNvSpPr/>
          <p:nvPr/>
        </p:nvSpPr>
        <p:spPr>
          <a:xfrm rot="3307488">
            <a:off x="9143385" y="2416463"/>
            <a:ext cx="1167749" cy="266369"/>
          </a:xfrm>
          <a:prstGeom prst="rightArrow">
            <a:avLst/>
          </a:prstGeom>
          <a:solidFill>
            <a:schemeClr val="tx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Jobbra nyíl 43"/>
          <p:cNvSpPr/>
          <p:nvPr/>
        </p:nvSpPr>
        <p:spPr>
          <a:xfrm rot="6450043">
            <a:off x="9135209" y="4246871"/>
            <a:ext cx="1517236" cy="301223"/>
          </a:xfrm>
          <a:prstGeom prst="rightArrow">
            <a:avLst/>
          </a:prstGeom>
          <a:solidFill>
            <a:schemeClr val="tx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Jobbra nyíl 44"/>
          <p:cNvSpPr/>
          <p:nvPr/>
        </p:nvSpPr>
        <p:spPr>
          <a:xfrm rot="9097708">
            <a:off x="8126880" y="5820090"/>
            <a:ext cx="1517236" cy="301223"/>
          </a:xfrm>
          <a:prstGeom prst="rightArrow">
            <a:avLst/>
          </a:prstGeom>
          <a:solidFill>
            <a:schemeClr val="tx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Jobbra nyíl 45"/>
          <p:cNvSpPr/>
          <p:nvPr/>
        </p:nvSpPr>
        <p:spPr>
          <a:xfrm rot="12220818">
            <a:off x="4816609" y="5876056"/>
            <a:ext cx="1517236" cy="301223"/>
          </a:xfrm>
          <a:prstGeom prst="rightArrow">
            <a:avLst/>
          </a:prstGeom>
          <a:solidFill>
            <a:schemeClr val="tx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Jobbra nyíl 46"/>
          <p:cNvSpPr/>
          <p:nvPr/>
        </p:nvSpPr>
        <p:spPr>
          <a:xfrm rot="15148320" flipV="1">
            <a:off x="4124058" y="4715076"/>
            <a:ext cx="959124" cy="274118"/>
          </a:xfrm>
          <a:prstGeom prst="rightArrow">
            <a:avLst/>
          </a:prstGeom>
          <a:solidFill>
            <a:schemeClr val="tx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Jobbra nyíl 47"/>
          <p:cNvSpPr/>
          <p:nvPr/>
        </p:nvSpPr>
        <p:spPr>
          <a:xfrm rot="17296423">
            <a:off x="3878724" y="2839819"/>
            <a:ext cx="1218100" cy="270027"/>
          </a:xfrm>
          <a:prstGeom prst="rightArrow">
            <a:avLst/>
          </a:prstGeom>
          <a:solidFill>
            <a:schemeClr val="tx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Jobbra nyíl 48"/>
          <p:cNvSpPr/>
          <p:nvPr/>
        </p:nvSpPr>
        <p:spPr>
          <a:xfrm rot="19740587">
            <a:off x="4742990" y="1577060"/>
            <a:ext cx="1105029" cy="282218"/>
          </a:xfrm>
          <a:prstGeom prst="rightArrow">
            <a:avLst/>
          </a:prstGeom>
          <a:solidFill>
            <a:schemeClr val="tx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4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Szemléletmód kritériumai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Célorientáltság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Szűkkeresztmetszet-orientáltság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Jövőorientáltság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Költségorientáltság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Döntésorientáltság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99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A kontrolling szemléletmódja</a:t>
            </a:r>
            <a:br>
              <a:rPr lang="hu-HU" sz="4000"/>
            </a:br>
            <a:r>
              <a:rPr lang="hu-HU" sz="4000"/>
              <a:t>1. célorientáltság</a:t>
            </a:r>
            <a:endParaRPr lang="en-US" sz="40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Célok kitűzése</a:t>
            </a:r>
          </a:p>
          <a:p>
            <a:r>
              <a:rPr lang="hu-HU" dirty="0"/>
              <a:t>Ezek legyenek reálisak, elérhetőek</a:t>
            </a:r>
          </a:p>
          <a:p>
            <a:r>
              <a:rPr lang="hu-HU" dirty="0"/>
              <a:t>Lényeges a folyamatos célkitűzés</a:t>
            </a:r>
          </a:p>
          <a:p>
            <a:r>
              <a:rPr lang="hu-HU" dirty="0"/>
              <a:t>A jó cél mindennek az alapja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1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2. egyéni séma">
      <a:dk1>
        <a:sysClr val="windowText" lastClr="000000"/>
      </a:dk1>
      <a:lt1>
        <a:sysClr val="window" lastClr="FFFFFF"/>
      </a:lt1>
      <a:dk2>
        <a:srgbClr val="1D9AA1"/>
      </a:dk2>
      <a:lt2>
        <a:srgbClr val="F2F2F2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179</TotalTime>
  <Words>1834</Words>
  <Application>Microsoft Office PowerPoint</Application>
  <PresentationFormat>Egyéni</PresentationFormat>
  <Paragraphs>402</Paragraphs>
  <Slides>45</Slides>
  <Notes>14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45</vt:i4>
      </vt:variant>
    </vt:vector>
  </HeadingPairs>
  <TitlesOfParts>
    <vt:vector size="48" baseType="lpstr">
      <vt:lpstr>HDOfficeLightV0</vt:lpstr>
      <vt:lpstr>Crop</vt:lpstr>
      <vt:lpstr>1_SZTE</vt:lpstr>
      <vt:lpstr>Kontrolling</vt:lpstr>
      <vt:lpstr>Kontrolling – mi is ez?</vt:lpstr>
      <vt:lpstr>Kontrolling eredete</vt:lpstr>
      <vt:lpstr>Fogalmi megközelítések 1.</vt:lpstr>
      <vt:lpstr>Fogalmi megközelítések 2.</vt:lpstr>
      <vt:lpstr>Kialakulásának oka</vt:lpstr>
      <vt:lpstr>Szemléletmódja</vt:lpstr>
      <vt:lpstr>Szemléletmód kritériumai</vt:lpstr>
      <vt:lpstr>A kontrolling szemléletmódja 1. célorientáltság</vt:lpstr>
      <vt:lpstr>A kontrolling szemléletmódja 2. szűkkeresztmetszet-orientáltság</vt:lpstr>
      <vt:lpstr>A kontrolling szemléletmódja 3. jövőorientáltság</vt:lpstr>
      <vt:lpstr>A kontrolling szemléletmódja 4. Költségorientáltság</vt:lpstr>
      <vt:lpstr>A kontrolling szemléletmódja 5. Döntésorientáltság</vt:lpstr>
      <vt:lpstr>Kontrolling funkciói I</vt:lpstr>
      <vt:lpstr>Kontrolling funkciói II</vt:lpstr>
      <vt:lpstr>Kontrolling funkciói III</vt:lpstr>
      <vt:lpstr>Kontrolling szervezet</vt:lpstr>
      <vt:lpstr>Kontrolling szervezet  1. kisvállalatok</vt:lpstr>
      <vt:lpstr>Kontrolling szervezet  2. középvállalatok</vt:lpstr>
      <vt:lpstr>Kontrolling szervezet  3. nagyvállalatok</vt:lpstr>
      <vt:lpstr>Kontrolling a szervezeti hierarchiában</vt:lpstr>
      <vt:lpstr>Kontrolling a szervezeti hierarchiában</vt:lpstr>
      <vt:lpstr>Kontrolling a szervezeti hierarchiában</vt:lpstr>
      <vt:lpstr>Kontrolling a szervezeti hierarchiában</vt:lpstr>
      <vt:lpstr>A kontrolling koncepciót befolyásoló belső tényezők</vt:lpstr>
      <vt:lpstr>A kontrolling koncepciót befolyásoló külső tényezők</vt:lpstr>
      <vt:lpstr>A kontroller</vt:lpstr>
      <vt:lpstr>Kontroller eszköztára</vt:lpstr>
      <vt:lpstr>ÚJ CONTROLLER KÜLDETÉS DEFINÍCIÓ</vt:lpstr>
      <vt:lpstr>A controllerek 5 fő feladata</vt:lpstr>
      <vt:lpstr>A controllerek 5 fő feladata</vt:lpstr>
      <vt:lpstr>A controllerek 5 fő feladata</vt:lpstr>
      <vt:lpstr>Egy mondatban a CONTROLLER KÜLDETÉSE</vt:lpstr>
      <vt:lpstr>Kontrollingrendszer</vt:lpstr>
      <vt:lpstr>Számvitel alkalmassága</vt:lpstr>
      <vt:lpstr>Pénzügyi- és vezetői számvitel </vt:lpstr>
      <vt:lpstr>Pénzügyi- és vezetői számvitel </vt:lpstr>
      <vt:lpstr>Pénzügyi- és vezetői számvitel </vt:lpstr>
      <vt:lpstr>Pénzügyi- és vezetői számvitel </vt:lpstr>
      <vt:lpstr>Pénzügyi- és vezetői számvitel </vt:lpstr>
      <vt:lpstr>Pénzügyi- és vezetői számvitel </vt:lpstr>
      <vt:lpstr>Vezetői számvitel és kontrolling</vt:lpstr>
      <vt:lpstr>Linkek</vt:lpstr>
      <vt:lpstr>Köszönjük a figyelmet!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Kontrolling</dc:title>
  <dc:creator>Lippai-Makra Edit</dc:creator>
  <cp:lastModifiedBy>Lippai-Makra Edit</cp:lastModifiedBy>
  <cp:revision>90</cp:revision>
  <dcterms:created xsi:type="dcterms:W3CDTF">2017-09-22T07:29:42Z</dcterms:created>
  <dcterms:modified xsi:type="dcterms:W3CDTF">2018-11-24T17:20:26Z</dcterms:modified>
</cp:coreProperties>
</file>