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17"/>
  </p:notesMasterIdLst>
  <p:sldIdLst>
    <p:sldId id="307" r:id="rId3"/>
    <p:sldId id="343" r:id="rId4"/>
    <p:sldId id="346" r:id="rId5"/>
    <p:sldId id="347" r:id="rId6"/>
    <p:sldId id="348" r:id="rId7"/>
    <p:sldId id="349" r:id="rId8"/>
    <p:sldId id="297" r:id="rId9"/>
    <p:sldId id="299" r:id="rId10"/>
    <p:sldId id="344" r:id="rId11"/>
    <p:sldId id="345" r:id="rId12"/>
    <p:sldId id="300" r:id="rId13"/>
    <p:sldId id="328" r:id="rId14"/>
    <p:sldId id="302" r:id="rId15"/>
    <p:sldId id="350" r:id="rId16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636"/>
    <a:srgbClr val="CCCCFF"/>
    <a:srgbClr val="993366"/>
    <a:srgbClr val="FFFF99"/>
    <a:srgbClr val="FF3300"/>
    <a:srgbClr val="FF9900"/>
    <a:srgbClr val="FF66FF"/>
    <a:srgbClr val="FF99FF"/>
    <a:srgbClr val="8000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2256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1CC770A-2DE4-47EE-AC85-050DF8BF66E3}" type="datetimeFigureOut">
              <a:rPr lang="hu-HU"/>
              <a:pPr>
                <a:defRPr/>
              </a:pPr>
              <a:t>2018. 03. 28.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2EA7A37-A1A5-4FFD-B5D3-1E395F530E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2560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EA7A37-A1A5-4FFD-B5D3-1E395F530E32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3523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A5C11E-540C-488B-B718-84796C0B45F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503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3770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576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1529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hu-HU" noProof="0" smtClean="0"/>
          </a:p>
        </p:txBody>
      </p:sp>
    </p:spTree>
    <p:extLst>
      <p:ext uri="{BB962C8B-B14F-4D97-AF65-F5344CB8AC3E}">
        <p14:creationId xmlns:p14="http://schemas.microsoft.com/office/powerpoint/2010/main" val="3061580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05FFA-4383-4574-9830-A5FF25BE8406}" type="datetimeFigureOut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2018. 03. 28.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ECFDF-B4B8-4D79-9C23-DD008FAF0A0B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597319" y="44624"/>
            <a:ext cx="58827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62091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05FFA-4383-4574-9830-A5FF25BE8406}" type="datetimeFigureOut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2018. 03. 28.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ECFDF-B4B8-4D79-9C23-DD008FAF0A0B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681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05FFA-4383-4574-9830-A5FF25BE8406}" type="datetimeFigureOut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2018. 03. 28.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ECFDF-B4B8-4D79-9C23-DD008FAF0A0B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597319" y="44624"/>
            <a:ext cx="58827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95750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05FFA-4383-4574-9830-A5FF25BE8406}" type="datetimeFigureOut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2018. 03. 28.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ECFDF-B4B8-4D79-9C23-DD008FAF0A0B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668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05FFA-4383-4574-9830-A5FF25BE8406}" type="datetimeFigureOut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2018. 03. 28.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ECFDF-B4B8-4D79-9C23-DD008FAF0A0B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430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05FFA-4383-4574-9830-A5FF25BE8406}" type="datetimeFigureOut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2018. 03. 28.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ECFDF-B4B8-4D79-9C23-DD008FAF0A0B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155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05FFA-4383-4574-9830-A5FF25BE8406}" type="datetimeFigureOut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2018. 03. 28.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ECFDF-B4B8-4D79-9C23-DD008FAF0A0B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41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7771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05FFA-4383-4574-9830-A5FF25BE8406}" type="datetimeFigureOut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2018. 03. 28.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ECFDF-B4B8-4D79-9C23-DD008FAF0A0B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276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05FFA-4383-4574-9830-A5FF25BE8406}" type="datetimeFigureOut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2018. 03. 28.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ECFDF-B4B8-4D79-9C23-DD008FAF0A0B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393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05FFA-4383-4574-9830-A5FF25BE8406}" type="datetimeFigureOut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2018. 03. 28.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ECFDF-B4B8-4D79-9C23-DD008FAF0A0B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810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05FFA-4383-4574-9830-A5FF25BE8406}" type="datetimeFigureOut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2018. 03. 28.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ECFDF-B4B8-4D79-9C23-DD008FAF0A0B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36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5994400" y="2286000"/>
            <a:ext cx="58928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994400" y="3886200"/>
            <a:ext cx="5791200" cy="914400"/>
          </a:xfrm>
        </p:spPr>
        <p:txBody>
          <a:bodyPr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</p:spTree>
    <p:extLst>
      <p:ext uri="{BB962C8B-B14F-4D97-AF65-F5344CB8AC3E}">
        <p14:creationId xmlns:p14="http://schemas.microsoft.com/office/powerpoint/2010/main" val="904196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5994400" y="2286000"/>
            <a:ext cx="58928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994400" y="3886200"/>
            <a:ext cx="57912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1428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597319" y="1628801"/>
            <a:ext cx="6815667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7632171" y="1633102"/>
            <a:ext cx="432048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3911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1435101"/>
            <a:ext cx="6815667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05FFA-4383-4574-9830-A5FF25BE8406}" type="datetimeFigureOut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2018. 03. 28.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ECFDF-B4B8-4D79-9C23-DD008FAF0A0B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597319" y="44624"/>
            <a:ext cx="5882724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05805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3452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03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4673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000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75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2314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215895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05FFA-4383-4574-9830-A5FF25BE8406}" type="datetimeFigureOut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2018. 03. 28.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ECFDF-B4B8-4D79-9C23-DD008FAF0A0B}" type="slidenum">
              <a:rPr kumimoji="0" 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31" name="Picture 7" descr="SZTE_hun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02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636">
            <a:alpha val="4392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6"/>
          <p:cNvSpPr txBox="1">
            <a:spLocks noChangeArrowheads="1"/>
          </p:cNvSpPr>
          <p:nvPr/>
        </p:nvSpPr>
        <p:spPr bwMode="auto">
          <a:xfrm>
            <a:off x="4047294" y="1268413"/>
            <a:ext cx="3586238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hu-HU" sz="36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MARKETING</a:t>
            </a:r>
          </a:p>
          <a:p>
            <a:pPr algn="ctr">
              <a:defRPr/>
            </a:pPr>
            <a:r>
              <a:rPr lang="hu-HU" sz="36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6. lecke</a:t>
            </a:r>
          </a:p>
          <a:p>
            <a:pPr algn="ctr">
              <a:defRPr/>
            </a:pPr>
            <a:endParaRPr lang="hu-HU" sz="3600" b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defRPr/>
            </a:pPr>
            <a:r>
              <a:rPr lang="hu-HU" sz="28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Fogyasztói magatartás</a:t>
            </a:r>
          </a:p>
          <a:p>
            <a:pPr algn="ctr">
              <a:buFontTx/>
              <a:buAutoNum type="arabicPeriod"/>
              <a:defRPr/>
            </a:pPr>
            <a:endParaRPr lang="hu-HU" sz="2800" b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FontTx/>
              <a:buAutoNum type="arabicPeriod"/>
              <a:defRPr/>
            </a:pPr>
            <a:endParaRPr lang="hu-HU" sz="2800" b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r>
              <a:rPr lang="hu-HU" sz="18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Révész Balázs</a:t>
            </a:r>
          </a:p>
          <a:p>
            <a:pPr algn="ctr">
              <a:defRPr/>
            </a:pPr>
            <a:r>
              <a:rPr lang="hu-HU" sz="1800" b="1" dirty="0" err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reveszb</a:t>
            </a:r>
            <a:r>
              <a:rPr lang="hu-HU" sz="18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@</a:t>
            </a:r>
            <a:r>
              <a:rPr lang="hu-HU" sz="1800" b="1" dirty="0" err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eco.u-szeged.hu</a:t>
            </a:r>
            <a:endParaRPr lang="hu-HU" sz="2800" b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7" name="Picture 6" descr="kezdo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4" y="4625976"/>
            <a:ext cx="14493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gtk_felirat honlapr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4" y="5983289"/>
            <a:ext cx="475297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847850" y="927101"/>
            <a:ext cx="8496300" cy="276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endParaRPr lang="hu-HU" altLang="hu-HU" sz="2200" b="1" dirty="0"/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hu-HU" altLang="hu-HU" sz="2200" u="sng" dirty="0"/>
              <a:t>Vásárlási döntés folyamata: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hu-HU" altLang="hu-HU" sz="2200" dirty="0"/>
              <a:t>Probléma felismerése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hu-HU" altLang="hu-HU" sz="2200" dirty="0"/>
              <a:t>Információgyűjtés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hu-HU" altLang="hu-HU" sz="2200" dirty="0"/>
              <a:t>Alternatívák értékelése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hu-HU" altLang="hu-HU" sz="2200" b="1" dirty="0"/>
              <a:t>Vásárlási döntés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hu-HU" altLang="hu-HU" sz="2200" dirty="0"/>
              <a:t>Vásárlás utáni magatartás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5951984" y="1"/>
            <a:ext cx="471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chemeClr val="tx2"/>
                </a:solidFill>
              </a:rPr>
              <a:t>Fogyasztói magatartás</a:t>
            </a:r>
            <a:endParaRPr lang="hu-HU" sz="3200" b="1" dirty="0">
              <a:solidFill>
                <a:schemeClr val="tx2"/>
              </a:solidFill>
            </a:endParaRPr>
          </a:p>
        </p:txBody>
      </p:sp>
      <p:pic>
        <p:nvPicPr>
          <p:cNvPr id="5" name="Picture 7" descr="Image result for tesco vonalkó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4670426"/>
            <a:ext cx="3884613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Image result for tesco vonalkó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4618528"/>
            <a:ext cx="3347864" cy="222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79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3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847850" y="981076"/>
            <a:ext cx="84963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hu-HU" altLang="hu-HU" sz="2200" b="1" dirty="0"/>
              <a:t>Fogyasztói Magatartás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hu-HU" altLang="hu-HU" sz="2200" b="1" dirty="0"/>
          </a:p>
          <a:p>
            <a:pPr>
              <a:lnSpc>
                <a:spcPct val="70000"/>
              </a:lnSpc>
              <a:spcBef>
                <a:spcPct val="50000"/>
              </a:spcBef>
              <a:tabLst>
                <a:tab pos="1160463" algn="l"/>
              </a:tabLst>
            </a:pPr>
            <a:r>
              <a:rPr lang="hu-HU" altLang="hu-HU" sz="2200" u="sng" dirty="0"/>
              <a:t>A vásárlási </a:t>
            </a:r>
            <a:r>
              <a:rPr lang="hu-HU" altLang="hu-HU" sz="2200" u="sng" dirty="0"/>
              <a:t>döntés típusai:</a:t>
            </a:r>
            <a:endParaRPr lang="hu-HU" altLang="hu-HU" sz="2200" u="sng" dirty="0"/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  <a:tabLst>
                <a:tab pos="1160463" algn="l"/>
              </a:tabLst>
            </a:pPr>
            <a:r>
              <a:rPr lang="hu-HU" altLang="hu-HU" sz="2200" dirty="0"/>
              <a:t>Termékválasztás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  <a:tabLst>
                <a:tab pos="1160463" algn="l"/>
              </a:tabLst>
            </a:pPr>
            <a:r>
              <a:rPr lang="hu-HU" altLang="hu-HU" sz="2200" dirty="0"/>
              <a:t>Márkaválasztás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  <a:tabLst>
                <a:tab pos="1160463" algn="l"/>
              </a:tabLst>
            </a:pPr>
            <a:r>
              <a:rPr lang="hu-HU" altLang="hu-HU" sz="2200" dirty="0"/>
              <a:t>Kereskedő választás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  <a:tabLst>
                <a:tab pos="1160463" algn="l"/>
              </a:tabLst>
            </a:pPr>
            <a:r>
              <a:rPr lang="hu-HU" altLang="hu-HU" sz="2200" dirty="0"/>
              <a:t>A vásárlás időzítése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  <a:tabLst>
                <a:tab pos="1160463" algn="l"/>
              </a:tabLst>
            </a:pPr>
            <a:r>
              <a:rPr lang="hu-HU" altLang="hu-HU" sz="2200" dirty="0"/>
              <a:t>A vásárlásra fordított összeg</a:t>
            </a:r>
          </a:p>
          <a:p>
            <a:pPr>
              <a:lnSpc>
                <a:spcPct val="70000"/>
              </a:lnSpc>
              <a:spcBef>
                <a:spcPct val="50000"/>
              </a:spcBef>
              <a:tabLst>
                <a:tab pos="1160463" algn="l"/>
              </a:tabLst>
            </a:pPr>
            <a:r>
              <a:rPr lang="hu-HU" altLang="hu-HU" sz="2200" dirty="0"/>
              <a:t>	meghatározása</a:t>
            </a: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830" y="6350"/>
            <a:ext cx="3420170" cy="227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Képtalálat a következőre: „vásárlási döntés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057" y="4895850"/>
            <a:ext cx="29527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847850" y="981076"/>
            <a:ext cx="84963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hu-HU" altLang="hu-HU" sz="2200" b="1" dirty="0"/>
              <a:t>Fogyasztói Magatartás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hu-HU" altLang="hu-HU" sz="2200" b="1" dirty="0"/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hu-HU" altLang="hu-HU" sz="2200" u="sng" dirty="0"/>
              <a:t>A vásárlási döntés: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hu-HU" altLang="hu-HU" sz="2200" dirty="0"/>
              <a:t>Termékválasztás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hu-HU" altLang="hu-HU" sz="2200" dirty="0"/>
              <a:t>Márkaválasztás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hu-HU" altLang="hu-HU" sz="2200" dirty="0"/>
              <a:t>Kereskedő választás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hu-HU" altLang="hu-HU" sz="2200" dirty="0"/>
              <a:t>A vásárlás időzítése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hu-HU" altLang="hu-HU" sz="2200" dirty="0"/>
              <a:t>A vásárlásra fordított összeg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hu-HU" altLang="hu-HU" sz="2200" dirty="0"/>
              <a:t>	meghatározása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578726" y="2852738"/>
            <a:ext cx="2549525" cy="26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hu-HU" altLang="hu-HU" sz="2200" u="sng"/>
              <a:t>Vásárlói kockázatok:</a:t>
            </a:r>
            <a:endParaRPr lang="hu-HU" altLang="hu-HU" sz="2200"/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hu-HU" altLang="hu-HU" sz="2200"/>
              <a:t>Funkcionális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hu-HU" altLang="hu-HU" sz="2200"/>
              <a:t>Fizikai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hu-HU" altLang="hu-HU" sz="2200"/>
              <a:t>Pénzügyi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hu-HU" altLang="hu-HU" sz="2200"/>
              <a:t>Pszichológiai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hu-HU" altLang="hu-HU" sz="2200"/>
              <a:t>Társadalmi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hu-HU" altLang="hu-HU" sz="2200"/>
              <a:t>Idő</a:t>
            </a:r>
          </a:p>
        </p:txBody>
      </p:sp>
      <p:pic>
        <p:nvPicPr>
          <p:cNvPr id="26629" name="Picture 9" descr="Image result for tesco vonalkó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4" y="4529138"/>
            <a:ext cx="419417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Képtalálat a következőre: „vásárlási kockázat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452" y="116632"/>
            <a:ext cx="3289548" cy="237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847850" y="981076"/>
            <a:ext cx="8496300" cy="276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endParaRPr lang="hu-HU" altLang="hu-HU" sz="2200" b="1" dirty="0"/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hu-HU" altLang="hu-HU" sz="2200" u="sng" dirty="0"/>
              <a:t>Vásárlási döntés folyamata: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hu-HU" altLang="hu-HU" sz="2200" dirty="0"/>
              <a:t>Probléma felismerése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hu-HU" altLang="hu-HU" sz="2200" dirty="0"/>
              <a:t>Információgyűjtés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hu-HU" altLang="hu-HU" sz="2200" dirty="0"/>
              <a:t>Alternatívák értékelése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hu-HU" altLang="hu-HU" sz="2200" dirty="0"/>
              <a:t>Vásárlási döntés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hu-HU" altLang="hu-HU" sz="2200" b="1" dirty="0"/>
              <a:t>Vásárlás utáni magatartás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050" y="4724400"/>
            <a:ext cx="2286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951984" y="1"/>
            <a:ext cx="471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chemeClr val="tx2"/>
                </a:solidFill>
              </a:rPr>
              <a:t>Fogyasztói magatartás</a:t>
            </a:r>
            <a:endParaRPr lang="hu-HU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1953" y="5417840"/>
            <a:ext cx="6658279" cy="1440160"/>
          </a:xfrm>
        </p:spPr>
        <p:txBody>
          <a:bodyPr/>
          <a:lstStyle/>
          <a:p>
            <a:r>
              <a:rPr lang="hu-HU" sz="2000" dirty="0"/>
              <a:t>Jelen tananyag </a:t>
            </a:r>
            <a:br>
              <a:rPr lang="hu-HU" sz="2000" dirty="0"/>
            </a:br>
            <a:r>
              <a:rPr lang="hu-HU" sz="2000" dirty="0"/>
              <a:t>a Szegedi Tudományegyetemen készült</a:t>
            </a:r>
            <a:br>
              <a:rPr lang="hu-HU" sz="2000" dirty="0"/>
            </a:br>
            <a:r>
              <a:rPr lang="hu-HU" sz="2000" dirty="0"/>
              <a:t>az Európai Unió támogatásával. </a:t>
            </a:r>
            <a:br>
              <a:rPr lang="hu-HU" sz="2000" dirty="0"/>
            </a:br>
            <a:r>
              <a:rPr lang="hu-HU" sz="2000" dirty="0"/>
              <a:t>Projekt azonosító: EFOP-3.4.3-16-2016-00014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9B93854D-BB69-4D55-9607-A5D5A37F9570}"/>
              </a:ext>
            </a:extLst>
          </p:cNvPr>
          <p:cNvSpPr txBox="1">
            <a:spLocks/>
          </p:cNvSpPr>
          <p:nvPr/>
        </p:nvSpPr>
        <p:spPr bwMode="auto">
          <a:xfrm>
            <a:off x="1901365" y="323973"/>
            <a:ext cx="8389270" cy="335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Szegedi Tudományegyetem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GazdaságtUDOMÁNYI</a:t>
            </a:r>
            <a:r>
              <a:rPr kumimoji="0" lang="hu-HU" sz="20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KAR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Közgazdász  KÉPZÉS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Távoktatási TAGOZAT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LECKESOROZAT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Copyright ©  SZTE GTK 2017/2018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 LECKE tartalma, illetve alkotó </a:t>
            </a:r>
            <a:r>
              <a:rPr kumimoji="0" lang="hu-HU" sz="2000" b="1" i="0" u="none" strike="noStrike" kern="0" cap="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elemeI</a:t>
            </a:r>
            <a:r>
              <a:rPr kumimoji="0" lang="hu-HU" sz="20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előzetes, írásbeli engedély MELLETT használhatók fel.</a:t>
            </a:r>
          </a:p>
        </p:txBody>
      </p:sp>
    </p:spTree>
    <p:extLst>
      <p:ext uri="{BB962C8B-B14F-4D97-AF65-F5344CB8AC3E}">
        <p14:creationId xmlns:p14="http://schemas.microsoft.com/office/powerpoint/2010/main" val="1377876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636">
            <a:alpha val="1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Csoportba foglalás 50"/>
          <p:cNvGrpSpPr/>
          <p:nvPr/>
        </p:nvGrpSpPr>
        <p:grpSpPr>
          <a:xfrm>
            <a:off x="2063552" y="2747084"/>
            <a:ext cx="7776864" cy="3281052"/>
            <a:chOff x="539552" y="1232756"/>
            <a:chExt cx="7776864" cy="3281052"/>
          </a:xfrm>
        </p:grpSpPr>
        <p:sp>
          <p:nvSpPr>
            <p:cNvPr id="5" name="Téglalap 4"/>
            <p:cNvSpPr/>
            <p:nvPr/>
          </p:nvSpPr>
          <p:spPr bwMode="auto">
            <a:xfrm>
              <a:off x="3491880" y="1232756"/>
              <a:ext cx="1512168" cy="133214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" name="Téglalap 9"/>
            <p:cNvSpPr/>
            <p:nvPr/>
          </p:nvSpPr>
          <p:spPr bwMode="auto">
            <a:xfrm>
              <a:off x="5436096" y="1716832"/>
              <a:ext cx="1368152" cy="22322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Téglalap 10"/>
            <p:cNvSpPr/>
            <p:nvPr/>
          </p:nvSpPr>
          <p:spPr bwMode="auto">
            <a:xfrm>
              <a:off x="1763688" y="1700808"/>
              <a:ext cx="1224136" cy="22322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" name="Téglalap 11"/>
            <p:cNvSpPr/>
            <p:nvPr/>
          </p:nvSpPr>
          <p:spPr bwMode="auto">
            <a:xfrm>
              <a:off x="7092280" y="1700808"/>
              <a:ext cx="1224136" cy="2232248"/>
            </a:xfrm>
            <a:prstGeom prst="rect">
              <a:avLst/>
            </a:prstGeom>
            <a:solidFill>
              <a:schemeClr val="accent6">
                <a:alpha val="42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" name="Téglalap 12"/>
            <p:cNvSpPr/>
            <p:nvPr/>
          </p:nvSpPr>
          <p:spPr bwMode="auto">
            <a:xfrm>
              <a:off x="539552" y="1700808"/>
              <a:ext cx="1224136" cy="22322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" name="Téglalap 13"/>
            <p:cNvSpPr/>
            <p:nvPr/>
          </p:nvSpPr>
          <p:spPr bwMode="auto">
            <a:xfrm>
              <a:off x="3491880" y="3140968"/>
              <a:ext cx="1512168" cy="1372840"/>
            </a:xfrm>
            <a:prstGeom prst="rect">
              <a:avLst/>
            </a:prstGeom>
            <a:solidFill>
              <a:srgbClr val="993366">
                <a:alpha val="30196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539552" y="1700808"/>
              <a:ext cx="1224136" cy="52322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/>
                <a:t>Marketing-ösztönzők</a:t>
              </a:r>
              <a:endParaRPr lang="hu-HU" sz="1400" dirty="0"/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1763688" y="1700808"/>
              <a:ext cx="1224136" cy="52322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/>
                <a:t>Egyéb ösztönzők</a:t>
              </a:r>
              <a:endParaRPr lang="hu-HU" sz="1400" dirty="0"/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3491880" y="1232756"/>
              <a:ext cx="1512168" cy="523220"/>
            </a:xfrm>
            <a:prstGeom prst="rect">
              <a:avLst/>
            </a:prstGeom>
            <a:solidFill>
              <a:srgbClr val="FF33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/>
                <a:t>Fogyasztói pszichológia</a:t>
              </a:r>
              <a:endParaRPr lang="hu-HU" sz="1400" dirty="0"/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3491880" y="3140968"/>
              <a:ext cx="1512168" cy="461665"/>
            </a:xfrm>
            <a:prstGeom prst="rect">
              <a:avLst/>
            </a:prstGeom>
            <a:solidFill>
              <a:srgbClr val="993366">
                <a:alpha val="69804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dirty="0"/>
                <a:t>Fogyasztó személyiségjellemzői</a:t>
              </a:r>
              <a:endParaRPr lang="hu-HU" sz="1200" dirty="0"/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5436096" y="1716033"/>
              <a:ext cx="1368152" cy="5232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/>
                <a:t>Vásárlási döntéshozatal</a:t>
              </a:r>
              <a:endParaRPr lang="hu-HU" sz="1400" dirty="0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7092280" y="1699067"/>
              <a:ext cx="1224136" cy="523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/>
                <a:t>Vásárlási döntés</a:t>
              </a:r>
              <a:endParaRPr lang="hu-HU" sz="1400" dirty="0"/>
            </a:p>
          </p:txBody>
        </p:sp>
        <p:cxnSp>
          <p:nvCxnSpPr>
            <p:cNvPr id="22" name="Szögletes összekötő 21"/>
            <p:cNvCxnSpPr>
              <a:stCxn id="11" idx="3"/>
              <a:endCxn id="14" idx="1"/>
            </p:cNvCxnSpPr>
            <p:nvPr/>
          </p:nvCxnSpPr>
          <p:spPr bwMode="auto">
            <a:xfrm>
              <a:off x="2987824" y="2816932"/>
              <a:ext cx="504056" cy="1010456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Szövegdoboz 25"/>
            <p:cNvSpPr txBox="1"/>
            <p:nvPr/>
          </p:nvSpPr>
          <p:spPr>
            <a:xfrm>
              <a:off x="3491880" y="1733907"/>
              <a:ext cx="1512168" cy="83099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hu-HU" sz="1200" dirty="0"/>
                <a:t>Motiváció</a:t>
              </a:r>
            </a:p>
            <a:p>
              <a:r>
                <a:rPr lang="hu-HU" sz="1200" dirty="0"/>
                <a:t>Érzékelés</a:t>
              </a:r>
            </a:p>
            <a:p>
              <a:r>
                <a:rPr lang="hu-HU" sz="1200" dirty="0"/>
                <a:t>Tanulás</a:t>
              </a:r>
            </a:p>
            <a:p>
              <a:r>
                <a:rPr lang="hu-HU" sz="1200" dirty="0"/>
                <a:t>Emlékezet</a:t>
              </a:r>
              <a:endParaRPr lang="hu-HU" sz="1200" dirty="0"/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3491880" y="3602633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/>
                <a:t>Kulturális</a:t>
              </a:r>
            </a:p>
            <a:p>
              <a:r>
                <a:rPr lang="hu-HU" sz="1200" dirty="0"/>
                <a:t>Társadalmi</a:t>
              </a:r>
            </a:p>
            <a:p>
              <a:r>
                <a:rPr lang="hu-HU" sz="1200" dirty="0"/>
                <a:t>Egyéni</a:t>
              </a:r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539552" y="2239253"/>
              <a:ext cx="12241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/>
                <a:t>Termékek és szolgáltatások</a:t>
              </a:r>
            </a:p>
            <a:p>
              <a:r>
                <a:rPr lang="hu-HU" sz="1200" dirty="0"/>
                <a:t>Ár</a:t>
              </a:r>
            </a:p>
            <a:p>
              <a:r>
                <a:rPr lang="hu-HU" sz="1200" dirty="0"/>
                <a:t>Elosztás</a:t>
              </a:r>
            </a:p>
            <a:p>
              <a:r>
                <a:rPr lang="hu-HU" sz="1200" dirty="0"/>
                <a:t>Kommunikáció</a:t>
              </a:r>
              <a:endParaRPr lang="hu-HU" sz="1200" dirty="0"/>
            </a:p>
          </p:txBody>
        </p:sp>
        <p:sp>
          <p:nvSpPr>
            <p:cNvPr id="29" name="Szövegdoboz 28"/>
            <p:cNvSpPr txBox="1"/>
            <p:nvPr/>
          </p:nvSpPr>
          <p:spPr>
            <a:xfrm>
              <a:off x="1763688" y="2239253"/>
              <a:ext cx="1224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/>
                <a:t>Gazdasági</a:t>
              </a:r>
            </a:p>
            <a:p>
              <a:r>
                <a:rPr lang="hu-HU" sz="1200" dirty="0"/>
                <a:t>Technológiai</a:t>
              </a:r>
            </a:p>
            <a:p>
              <a:r>
                <a:rPr lang="hu-HU" sz="1200" dirty="0"/>
                <a:t>Politikai</a:t>
              </a:r>
            </a:p>
            <a:p>
              <a:r>
                <a:rPr lang="hu-HU" sz="1200" dirty="0"/>
                <a:t>Kulturális</a:t>
              </a:r>
              <a:endParaRPr lang="hu-HU" sz="1200" dirty="0"/>
            </a:p>
          </p:txBody>
        </p:sp>
        <p:cxnSp>
          <p:nvCxnSpPr>
            <p:cNvPr id="31" name="Szögletes összekötő 30"/>
            <p:cNvCxnSpPr>
              <a:stCxn id="11" idx="3"/>
              <a:endCxn id="5" idx="1"/>
            </p:cNvCxnSpPr>
            <p:nvPr/>
          </p:nvCxnSpPr>
          <p:spPr bwMode="auto">
            <a:xfrm flipV="1">
              <a:off x="2987824" y="1898830"/>
              <a:ext cx="504056" cy="91810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zögletes összekötő 34"/>
            <p:cNvCxnSpPr>
              <a:stCxn id="5" idx="3"/>
              <a:endCxn id="10" idx="1"/>
            </p:cNvCxnSpPr>
            <p:nvPr/>
          </p:nvCxnSpPr>
          <p:spPr bwMode="auto">
            <a:xfrm>
              <a:off x="5004048" y="1898830"/>
              <a:ext cx="432048" cy="93412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zögletes összekötő 39"/>
            <p:cNvCxnSpPr>
              <a:stCxn id="14" idx="3"/>
              <a:endCxn id="10" idx="1"/>
            </p:cNvCxnSpPr>
            <p:nvPr/>
          </p:nvCxnSpPr>
          <p:spPr bwMode="auto">
            <a:xfrm flipV="1">
              <a:off x="5004048" y="2832956"/>
              <a:ext cx="432048" cy="994432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Egyenes összekötő nyíllal 42"/>
            <p:cNvCxnSpPr>
              <a:stCxn id="10" idx="3"/>
              <a:endCxn id="12" idx="1"/>
            </p:cNvCxnSpPr>
            <p:nvPr/>
          </p:nvCxnSpPr>
          <p:spPr bwMode="auto">
            <a:xfrm flipV="1">
              <a:off x="6804248" y="2816932"/>
              <a:ext cx="288032" cy="160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" name="Szövegdoboz 45"/>
            <p:cNvSpPr txBox="1"/>
            <p:nvPr/>
          </p:nvSpPr>
          <p:spPr>
            <a:xfrm>
              <a:off x="5436096" y="2239253"/>
              <a:ext cx="1368152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100" dirty="0"/>
                <a:t>Probléma felismerés</a:t>
              </a:r>
            </a:p>
            <a:p>
              <a:r>
                <a:rPr lang="hu-HU" sz="1100" dirty="0"/>
                <a:t>Információkeresés</a:t>
              </a:r>
            </a:p>
            <a:p>
              <a:r>
                <a:rPr lang="hu-HU" sz="1100" dirty="0"/>
                <a:t>Alternatívák értékelése</a:t>
              </a:r>
            </a:p>
            <a:p>
              <a:r>
                <a:rPr lang="hu-HU" sz="1100" dirty="0"/>
                <a:t>Vásárlási döntés</a:t>
              </a:r>
            </a:p>
            <a:p>
              <a:r>
                <a:rPr lang="hu-HU" sz="1100" dirty="0"/>
                <a:t>Vásárlás utáni magatartás</a:t>
              </a:r>
              <a:endParaRPr lang="hu-HU" sz="1100" dirty="0"/>
            </a:p>
          </p:txBody>
        </p:sp>
        <p:sp>
          <p:nvSpPr>
            <p:cNvPr id="50" name="Szövegdoboz 49"/>
            <p:cNvSpPr txBox="1"/>
            <p:nvPr/>
          </p:nvSpPr>
          <p:spPr>
            <a:xfrm>
              <a:off x="7092280" y="2222287"/>
              <a:ext cx="122413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100" dirty="0"/>
                <a:t>Termékválasztás</a:t>
              </a:r>
            </a:p>
            <a:p>
              <a:r>
                <a:rPr lang="hu-HU" sz="1100" dirty="0"/>
                <a:t>Márkaválasztás</a:t>
              </a:r>
            </a:p>
            <a:p>
              <a:r>
                <a:rPr lang="hu-HU" sz="1100" dirty="0"/>
                <a:t>Kereskedés választás</a:t>
              </a:r>
            </a:p>
            <a:p>
              <a:r>
                <a:rPr lang="hu-HU" sz="1100" dirty="0"/>
                <a:t>Vásárolt mennyiség</a:t>
              </a:r>
            </a:p>
            <a:p>
              <a:r>
                <a:rPr lang="hu-HU" sz="1100" dirty="0"/>
                <a:t>Vásárlás időpontja</a:t>
              </a:r>
            </a:p>
            <a:p>
              <a:r>
                <a:rPr lang="hu-HU" sz="1100" dirty="0"/>
                <a:t>Fizetés módja</a:t>
              </a:r>
              <a:endParaRPr lang="hu-HU" sz="1100" dirty="0"/>
            </a:p>
          </p:txBody>
        </p:sp>
      </p:grpSp>
      <p:sp>
        <p:nvSpPr>
          <p:cNvPr id="2" name="Téglalap 1"/>
          <p:cNvSpPr/>
          <p:nvPr/>
        </p:nvSpPr>
        <p:spPr>
          <a:xfrm>
            <a:off x="3583234" y="836712"/>
            <a:ext cx="496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/>
              <a:t>A vásárlói magatartás modellje</a:t>
            </a:r>
          </a:p>
        </p:txBody>
      </p:sp>
    </p:spTree>
    <p:extLst>
      <p:ext uri="{BB962C8B-B14F-4D97-AF65-F5344CB8AC3E}">
        <p14:creationId xmlns:p14="http://schemas.microsoft.com/office/powerpoint/2010/main" val="21717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636">
            <a:alpha val="1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Csoportba foglalás 50"/>
          <p:cNvGrpSpPr/>
          <p:nvPr/>
        </p:nvGrpSpPr>
        <p:grpSpPr>
          <a:xfrm>
            <a:off x="2063552" y="2747084"/>
            <a:ext cx="7776864" cy="3281052"/>
            <a:chOff x="539552" y="1232756"/>
            <a:chExt cx="7776864" cy="3281052"/>
          </a:xfrm>
        </p:grpSpPr>
        <p:sp>
          <p:nvSpPr>
            <p:cNvPr id="5" name="Téglalap 4"/>
            <p:cNvSpPr/>
            <p:nvPr/>
          </p:nvSpPr>
          <p:spPr bwMode="auto">
            <a:xfrm>
              <a:off x="3491880" y="1232756"/>
              <a:ext cx="1512168" cy="133214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" name="Téglalap 9"/>
            <p:cNvSpPr/>
            <p:nvPr/>
          </p:nvSpPr>
          <p:spPr bwMode="auto">
            <a:xfrm>
              <a:off x="5436096" y="1716832"/>
              <a:ext cx="1368152" cy="22322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Téglalap 10"/>
            <p:cNvSpPr/>
            <p:nvPr/>
          </p:nvSpPr>
          <p:spPr bwMode="auto">
            <a:xfrm>
              <a:off x="1763688" y="1700808"/>
              <a:ext cx="1224136" cy="22322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" name="Téglalap 11"/>
            <p:cNvSpPr/>
            <p:nvPr/>
          </p:nvSpPr>
          <p:spPr bwMode="auto">
            <a:xfrm>
              <a:off x="7092280" y="1700808"/>
              <a:ext cx="1224136" cy="2232248"/>
            </a:xfrm>
            <a:prstGeom prst="rect">
              <a:avLst/>
            </a:prstGeom>
            <a:solidFill>
              <a:schemeClr val="accent6">
                <a:alpha val="42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" name="Téglalap 12"/>
            <p:cNvSpPr/>
            <p:nvPr/>
          </p:nvSpPr>
          <p:spPr bwMode="auto">
            <a:xfrm>
              <a:off x="539552" y="1700808"/>
              <a:ext cx="1224136" cy="22322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" name="Téglalap 13"/>
            <p:cNvSpPr/>
            <p:nvPr/>
          </p:nvSpPr>
          <p:spPr bwMode="auto">
            <a:xfrm>
              <a:off x="3491880" y="3140968"/>
              <a:ext cx="1512168" cy="1372840"/>
            </a:xfrm>
            <a:prstGeom prst="rect">
              <a:avLst/>
            </a:prstGeom>
            <a:solidFill>
              <a:srgbClr val="993366">
                <a:alpha val="30196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539552" y="1700808"/>
              <a:ext cx="1224136" cy="52322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/>
                <a:t>Marketing-ösztönzők</a:t>
              </a:r>
              <a:endParaRPr lang="hu-HU" sz="1400" dirty="0"/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1763688" y="1700808"/>
              <a:ext cx="1224136" cy="52322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/>
                <a:t>Egyéb ösztönzők</a:t>
              </a:r>
              <a:endParaRPr lang="hu-HU" sz="1400" dirty="0"/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3491880" y="1232756"/>
              <a:ext cx="1512168" cy="523220"/>
            </a:xfrm>
            <a:prstGeom prst="rect">
              <a:avLst/>
            </a:prstGeom>
            <a:solidFill>
              <a:srgbClr val="FF33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/>
                <a:t>Fogyasztói pszichológia</a:t>
              </a:r>
              <a:endParaRPr lang="hu-HU" sz="1400" dirty="0"/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3491880" y="3140968"/>
              <a:ext cx="1512168" cy="461665"/>
            </a:xfrm>
            <a:prstGeom prst="rect">
              <a:avLst/>
            </a:prstGeom>
            <a:solidFill>
              <a:srgbClr val="993366">
                <a:alpha val="69804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dirty="0"/>
                <a:t>Fogyasztó személyiségjellemzői</a:t>
              </a:r>
              <a:endParaRPr lang="hu-HU" sz="1200" dirty="0"/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5436096" y="1716033"/>
              <a:ext cx="1368152" cy="5232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/>
                <a:t>Vásárlási döntéshozatal</a:t>
              </a:r>
              <a:endParaRPr lang="hu-HU" sz="1400" dirty="0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7092280" y="1699067"/>
              <a:ext cx="1224136" cy="523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/>
                <a:t>Vásárlási döntés</a:t>
              </a:r>
              <a:endParaRPr lang="hu-HU" sz="1400" dirty="0"/>
            </a:p>
          </p:txBody>
        </p:sp>
        <p:cxnSp>
          <p:nvCxnSpPr>
            <p:cNvPr id="22" name="Szögletes összekötő 21"/>
            <p:cNvCxnSpPr>
              <a:stCxn id="11" idx="3"/>
              <a:endCxn id="14" idx="1"/>
            </p:cNvCxnSpPr>
            <p:nvPr/>
          </p:nvCxnSpPr>
          <p:spPr bwMode="auto">
            <a:xfrm>
              <a:off x="2987824" y="2816932"/>
              <a:ext cx="504056" cy="1010456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Szövegdoboz 25"/>
            <p:cNvSpPr txBox="1"/>
            <p:nvPr/>
          </p:nvSpPr>
          <p:spPr>
            <a:xfrm>
              <a:off x="3491880" y="1733907"/>
              <a:ext cx="1512168" cy="83099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hu-HU" sz="1200" dirty="0"/>
                <a:t>Motiváció</a:t>
              </a:r>
            </a:p>
            <a:p>
              <a:r>
                <a:rPr lang="hu-HU" sz="1200" dirty="0"/>
                <a:t>Érzékelés</a:t>
              </a:r>
            </a:p>
            <a:p>
              <a:r>
                <a:rPr lang="hu-HU" sz="1200" dirty="0"/>
                <a:t>Tanulás</a:t>
              </a:r>
            </a:p>
            <a:p>
              <a:r>
                <a:rPr lang="hu-HU" sz="1200" dirty="0"/>
                <a:t>Emlékezet</a:t>
              </a:r>
              <a:endParaRPr lang="hu-HU" sz="1200" dirty="0"/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3491880" y="3602633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/>
                <a:t>Kulturális</a:t>
              </a:r>
            </a:p>
            <a:p>
              <a:r>
                <a:rPr lang="hu-HU" sz="1200" dirty="0"/>
                <a:t>Társadalmi</a:t>
              </a:r>
            </a:p>
            <a:p>
              <a:r>
                <a:rPr lang="hu-HU" sz="1200" dirty="0"/>
                <a:t>Egyéni</a:t>
              </a:r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539552" y="2239253"/>
              <a:ext cx="12241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/>
                <a:t>Termékek és szolgáltatások</a:t>
              </a:r>
            </a:p>
            <a:p>
              <a:r>
                <a:rPr lang="hu-HU" sz="1200" dirty="0"/>
                <a:t>Ár</a:t>
              </a:r>
            </a:p>
            <a:p>
              <a:r>
                <a:rPr lang="hu-HU" sz="1200" dirty="0"/>
                <a:t>Elosztás</a:t>
              </a:r>
            </a:p>
            <a:p>
              <a:r>
                <a:rPr lang="hu-HU" sz="1200" dirty="0"/>
                <a:t>Kommunikáció</a:t>
              </a:r>
              <a:endParaRPr lang="hu-HU" sz="1200" dirty="0"/>
            </a:p>
          </p:txBody>
        </p:sp>
        <p:sp>
          <p:nvSpPr>
            <p:cNvPr id="29" name="Szövegdoboz 28"/>
            <p:cNvSpPr txBox="1"/>
            <p:nvPr/>
          </p:nvSpPr>
          <p:spPr>
            <a:xfrm>
              <a:off x="1763688" y="2239253"/>
              <a:ext cx="1224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/>
                <a:t>Gazdasági</a:t>
              </a:r>
            </a:p>
            <a:p>
              <a:r>
                <a:rPr lang="hu-HU" sz="1200" dirty="0"/>
                <a:t>Technológiai</a:t>
              </a:r>
            </a:p>
            <a:p>
              <a:r>
                <a:rPr lang="hu-HU" sz="1200" dirty="0"/>
                <a:t>Politikai</a:t>
              </a:r>
            </a:p>
            <a:p>
              <a:r>
                <a:rPr lang="hu-HU" sz="1200" dirty="0"/>
                <a:t>Kulturális</a:t>
              </a:r>
              <a:endParaRPr lang="hu-HU" sz="1200" dirty="0"/>
            </a:p>
          </p:txBody>
        </p:sp>
        <p:cxnSp>
          <p:nvCxnSpPr>
            <p:cNvPr id="31" name="Szögletes összekötő 30"/>
            <p:cNvCxnSpPr>
              <a:stCxn id="11" idx="3"/>
              <a:endCxn id="5" idx="1"/>
            </p:cNvCxnSpPr>
            <p:nvPr/>
          </p:nvCxnSpPr>
          <p:spPr bwMode="auto">
            <a:xfrm flipV="1">
              <a:off x="2987824" y="1898830"/>
              <a:ext cx="504056" cy="91810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zögletes összekötő 34"/>
            <p:cNvCxnSpPr>
              <a:stCxn id="5" idx="3"/>
              <a:endCxn id="10" idx="1"/>
            </p:cNvCxnSpPr>
            <p:nvPr/>
          </p:nvCxnSpPr>
          <p:spPr bwMode="auto">
            <a:xfrm>
              <a:off x="5004048" y="1898830"/>
              <a:ext cx="432048" cy="93412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zögletes összekötő 39"/>
            <p:cNvCxnSpPr>
              <a:stCxn id="14" idx="3"/>
              <a:endCxn id="10" idx="1"/>
            </p:cNvCxnSpPr>
            <p:nvPr/>
          </p:nvCxnSpPr>
          <p:spPr bwMode="auto">
            <a:xfrm flipV="1">
              <a:off x="5004048" y="2832956"/>
              <a:ext cx="432048" cy="994432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Egyenes összekötő nyíllal 42"/>
            <p:cNvCxnSpPr>
              <a:stCxn id="10" idx="3"/>
              <a:endCxn id="12" idx="1"/>
            </p:cNvCxnSpPr>
            <p:nvPr/>
          </p:nvCxnSpPr>
          <p:spPr bwMode="auto">
            <a:xfrm flipV="1">
              <a:off x="6804248" y="2816932"/>
              <a:ext cx="288032" cy="160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" name="Szövegdoboz 45"/>
            <p:cNvSpPr txBox="1"/>
            <p:nvPr/>
          </p:nvSpPr>
          <p:spPr>
            <a:xfrm>
              <a:off x="5436096" y="2239253"/>
              <a:ext cx="1368152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100" dirty="0"/>
                <a:t>Probléma felismerés</a:t>
              </a:r>
            </a:p>
            <a:p>
              <a:r>
                <a:rPr lang="hu-HU" sz="1100" dirty="0"/>
                <a:t>Információkeresés</a:t>
              </a:r>
            </a:p>
            <a:p>
              <a:r>
                <a:rPr lang="hu-HU" sz="1100" dirty="0"/>
                <a:t>Alternatívák értékelése</a:t>
              </a:r>
            </a:p>
            <a:p>
              <a:r>
                <a:rPr lang="hu-HU" sz="1100" dirty="0"/>
                <a:t>Vásárlási döntés</a:t>
              </a:r>
            </a:p>
            <a:p>
              <a:r>
                <a:rPr lang="hu-HU" sz="1100" dirty="0"/>
                <a:t>Vásárlás utáni magatartás</a:t>
              </a:r>
              <a:endParaRPr lang="hu-HU" sz="1100" dirty="0"/>
            </a:p>
          </p:txBody>
        </p:sp>
        <p:sp>
          <p:nvSpPr>
            <p:cNvPr id="50" name="Szövegdoboz 49"/>
            <p:cNvSpPr txBox="1"/>
            <p:nvPr/>
          </p:nvSpPr>
          <p:spPr>
            <a:xfrm>
              <a:off x="7092280" y="2222287"/>
              <a:ext cx="122413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100" dirty="0"/>
                <a:t>Termékválasztás</a:t>
              </a:r>
            </a:p>
            <a:p>
              <a:r>
                <a:rPr lang="hu-HU" sz="1100" dirty="0"/>
                <a:t>Márkaválasztás</a:t>
              </a:r>
            </a:p>
            <a:p>
              <a:r>
                <a:rPr lang="hu-HU" sz="1100" dirty="0"/>
                <a:t>Kereskedés választás</a:t>
              </a:r>
            </a:p>
            <a:p>
              <a:r>
                <a:rPr lang="hu-HU" sz="1100" dirty="0"/>
                <a:t>Vásárolt mennyiség</a:t>
              </a:r>
            </a:p>
            <a:p>
              <a:r>
                <a:rPr lang="hu-HU" sz="1100" dirty="0"/>
                <a:t>Vásárlás időpontja</a:t>
              </a:r>
            </a:p>
            <a:p>
              <a:r>
                <a:rPr lang="hu-HU" sz="1100" dirty="0"/>
                <a:t>Fizetés módja</a:t>
              </a:r>
              <a:endParaRPr lang="hu-HU" sz="1100" dirty="0"/>
            </a:p>
          </p:txBody>
        </p:sp>
      </p:grpSp>
      <p:sp>
        <p:nvSpPr>
          <p:cNvPr id="2" name="Téglalap 1"/>
          <p:cNvSpPr/>
          <p:nvPr/>
        </p:nvSpPr>
        <p:spPr>
          <a:xfrm>
            <a:off x="3583234" y="836712"/>
            <a:ext cx="496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/>
              <a:t>A vásárlói magatartás modellje</a:t>
            </a:r>
          </a:p>
        </p:txBody>
      </p:sp>
      <p:sp>
        <p:nvSpPr>
          <p:cNvPr id="3" name="Téglalap 2"/>
          <p:cNvSpPr/>
          <p:nvPr/>
        </p:nvSpPr>
        <p:spPr bwMode="auto">
          <a:xfrm>
            <a:off x="6888088" y="2204864"/>
            <a:ext cx="1584176" cy="4104456"/>
          </a:xfrm>
          <a:prstGeom prst="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09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636">
            <a:alpha val="1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Csoportba foglalás 50"/>
          <p:cNvGrpSpPr/>
          <p:nvPr/>
        </p:nvGrpSpPr>
        <p:grpSpPr>
          <a:xfrm>
            <a:off x="2063552" y="2747084"/>
            <a:ext cx="7776864" cy="3281052"/>
            <a:chOff x="539552" y="1232756"/>
            <a:chExt cx="7776864" cy="3281052"/>
          </a:xfrm>
        </p:grpSpPr>
        <p:sp>
          <p:nvSpPr>
            <p:cNvPr id="5" name="Téglalap 4"/>
            <p:cNvSpPr/>
            <p:nvPr/>
          </p:nvSpPr>
          <p:spPr bwMode="auto">
            <a:xfrm>
              <a:off x="3491880" y="1232756"/>
              <a:ext cx="1512168" cy="133214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 bwMode="auto">
            <a:xfrm>
              <a:off x="5436096" y="1716832"/>
              <a:ext cx="1368152" cy="22322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1" name="Téglalap 10"/>
            <p:cNvSpPr/>
            <p:nvPr/>
          </p:nvSpPr>
          <p:spPr bwMode="auto">
            <a:xfrm>
              <a:off x="1763688" y="1700808"/>
              <a:ext cx="1224136" cy="22322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2" name="Téglalap 11"/>
            <p:cNvSpPr/>
            <p:nvPr/>
          </p:nvSpPr>
          <p:spPr bwMode="auto">
            <a:xfrm>
              <a:off x="7092280" y="1700808"/>
              <a:ext cx="1224136" cy="2232248"/>
            </a:xfrm>
            <a:prstGeom prst="rect">
              <a:avLst/>
            </a:prstGeom>
            <a:solidFill>
              <a:schemeClr val="accent6">
                <a:alpha val="42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 bwMode="auto">
            <a:xfrm>
              <a:off x="539552" y="1700808"/>
              <a:ext cx="1224136" cy="22322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 bwMode="auto">
            <a:xfrm>
              <a:off x="3491880" y="3140968"/>
              <a:ext cx="1512168" cy="1372840"/>
            </a:xfrm>
            <a:prstGeom prst="rect">
              <a:avLst/>
            </a:prstGeom>
            <a:solidFill>
              <a:srgbClr val="993366">
                <a:alpha val="30196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539552" y="1700808"/>
              <a:ext cx="1224136" cy="52322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>
                  <a:solidFill>
                    <a:srgbClr val="000000"/>
                  </a:solidFill>
                </a:rPr>
                <a:t>Marketing-ösztönzők</a:t>
              </a:r>
              <a:endParaRPr lang="hu-HU" sz="1400" dirty="0">
                <a:solidFill>
                  <a:srgbClr val="000000"/>
                </a:solidFill>
              </a:endParaRPr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1763688" y="1700808"/>
              <a:ext cx="1224136" cy="52322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>
                  <a:solidFill>
                    <a:srgbClr val="000000"/>
                  </a:solidFill>
                </a:rPr>
                <a:t>Egyéb ösztönzők</a:t>
              </a:r>
              <a:endParaRPr lang="hu-HU" sz="1400" dirty="0">
                <a:solidFill>
                  <a:srgbClr val="000000"/>
                </a:solidFill>
              </a:endParaRPr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3491880" y="1232756"/>
              <a:ext cx="1512168" cy="523220"/>
            </a:xfrm>
            <a:prstGeom prst="rect">
              <a:avLst/>
            </a:prstGeom>
            <a:solidFill>
              <a:srgbClr val="FF33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>
                  <a:solidFill>
                    <a:srgbClr val="000000"/>
                  </a:solidFill>
                </a:rPr>
                <a:t>Fogyasztói pszichológia</a:t>
              </a:r>
              <a:endParaRPr lang="hu-HU" sz="1400" dirty="0">
                <a:solidFill>
                  <a:srgbClr val="000000"/>
                </a:solidFill>
              </a:endParaRPr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3491880" y="3140968"/>
              <a:ext cx="1512168" cy="461665"/>
            </a:xfrm>
            <a:prstGeom prst="rect">
              <a:avLst/>
            </a:prstGeom>
            <a:solidFill>
              <a:srgbClr val="993366">
                <a:alpha val="69804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dirty="0">
                  <a:solidFill>
                    <a:srgbClr val="000000"/>
                  </a:solidFill>
                </a:rPr>
                <a:t>Fogyasztó személyiségjellemzői</a:t>
              </a:r>
              <a:endParaRPr lang="hu-HU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5436096" y="1716033"/>
              <a:ext cx="1368152" cy="5232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>
                  <a:solidFill>
                    <a:srgbClr val="000000"/>
                  </a:solidFill>
                </a:rPr>
                <a:t>Vásárlási döntéshozatal</a:t>
              </a:r>
              <a:endParaRPr lang="hu-HU" sz="1400" dirty="0">
                <a:solidFill>
                  <a:srgbClr val="000000"/>
                </a:solidFill>
              </a:endParaRPr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7092280" y="1699067"/>
              <a:ext cx="1224136" cy="523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>
                  <a:solidFill>
                    <a:srgbClr val="000000"/>
                  </a:solidFill>
                </a:rPr>
                <a:t>Vásárlási döntés</a:t>
              </a:r>
              <a:endParaRPr lang="hu-HU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22" name="Szögletes összekötő 21"/>
            <p:cNvCxnSpPr>
              <a:stCxn id="11" idx="3"/>
              <a:endCxn id="14" idx="1"/>
            </p:cNvCxnSpPr>
            <p:nvPr/>
          </p:nvCxnSpPr>
          <p:spPr bwMode="auto">
            <a:xfrm>
              <a:off x="2987824" y="2816932"/>
              <a:ext cx="504056" cy="1010456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Szövegdoboz 25"/>
            <p:cNvSpPr txBox="1"/>
            <p:nvPr/>
          </p:nvSpPr>
          <p:spPr>
            <a:xfrm>
              <a:off x="3491880" y="1733907"/>
              <a:ext cx="1512168" cy="83099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hu-HU" sz="1200" dirty="0">
                  <a:solidFill>
                    <a:srgbClr val="000000"/>
                  </a:solidFill>
                </a:rPr>
                <a:t>Motiváció</a:t>
              </a:r>
            </a:p>
            <a:p>
              <a:r>
                <a:rPr lang="hu-HU" sz="1200" dirty="0">
                  <a:solidFill>
                    <a:srgbClr val="000000"/>
                  </a:solidFill>
                </a:rPr>
                <a:t>Érzékelés</a:t>
              </a:r>
            </a:p>
            <a:p>
              <a:r>
                <a:rPr lang="hu-HU" sz="1200" dirty="0">
                  <a:solidFill>
                    <a:srgbClr val="000000"/>
                  </a:solidFill>
                </a:rPr>
                <a:t>Tanulás</a:t>
              </a:r>
            </a:p>
            <a:p>
              <a:r>
                <a:rPr lang="hu-HU" sz="1200" dirty="0">
                  <a:solidFill>
                    <a:srgbClr val="000000"/>
                  </a:solidFill>
                </a:rPr>
                <a:t>Emlékezet</a:t>
              </a:r>
              <a:endParaRPr lang="hu-HU" sz="1200" dirty="0">
                <a:solidFill>
                  <a:srgbClr val="000000"/>
                </a:solidFill>
              </a:endParaRPr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3491880" y="3602633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>
                  <a:solidFill>
                    <a:srgbClr val="000000"/>
                  </a:solidFill>
                </a:rPr>
                <a:t>Kulturális</a:t>
              </a:r>
            </a:p>
            <a:p>
              <a:r>
                <a:rPr lang="hu-HU" sz="1200" dirty="0">
                  <a:solidFill>
                    <a:srgbClr val="000000"/>
                  </a:solidFill>
                </a:rPr>
                <a:t>Társadalmi</a:t>
              </a:r>
            </a:p>
            <a:p>
              <a:r>
                <a:rPr lang="hu-HU" sz="1200" dirty="0">
                  <a:solidFill>
                    <a:srgbClr val="000000"/>
                  </a:solidFill>
                </a:rPr>
                <a:t>Egyéni</a:t>
              </a:r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539552" y="2239253"/>
              <a:ext cx="12241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>
                  <a:solidFill>
                    <a:srgbClr val="000000"/>
                  </a:solidFill>
                </a:rPr>
                <a:t>Termékek és szolgáltatások</a:t>
              </a:r>
            </a:p>
            <a:p>
              <a:r>
                <a:rPr lang="hu-HU" sz="1200" dirty="0">
                  <a:solidFill>
                    <a:srgbClr val="000000"/>
                  </a:solidFill>
                </a:rPr>
                <a:t>Ár</a:t>
              </a:r>
            </a:p>
            <a:p>
              <a:r>
                <a:rPr lang="hu-HU" sz="1200" dirty="0">
                  <a:solidFill>
                    <a:srgbClr val="000000"/>
                  </a:solidFill>
                </a:rPr>
                <a:t>Elosztás</a:t>
              </a:r>
            </a:p>
            <a:p>
              <a:r>
                <a:rPr lang="hu-HU" sz="1200" dirty="0">
                  <a:solidFill>
                    <a:srgbClr val="000000"/>
                  </a:solidFill>
                </a:rPr>
                <a:t>Kommunikáció</a:t>
              </a:r>
              <a:endParaRPr lang="hu-HU" sz="1200" dirty="0">
                <a:solidFill>
                  <a:srgbClr val="000000"/>
                </a:solidFill>
              </a:endParaRPr>
            </a:p>
          </p:txBody>
        </p:sp>
        <p:sp>
          <p:nvSpPr>
            <p:cNvPr id="29" name="Szövegdoboz 28"/>
            <p:cNvSpPr txBox="1"/>
            <p:nvPr/>
          </p:nvSpPr>
          <p:spPr>
            <a:xfrm>
              <a:off x="1763688" y="2239253"/>
              <a:ext cx="1224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>
                  <a:solidFill>
                    <a:srgbClr val="000000"/>
                  </a:solidFill>
                </a:rPr>
                <a:t>Gazdasági</a:t>
              </a:r>
            </a:p>
            <a:p>
              <a:r>
                <a:rPr lang="hu-HU" sz="1200" dirty="0">
                  <a:solidFill>
                    <a:srgbClr val="000000"/>
                  </a:solidFill>
                </a:rPr>
                <a:t>Technológiai</a:t>
              </a:r>
            </a:p>
            <a:p>
              <a:r>
                <a:rPr lang="hu-HU" sz="1200" dirty="0">
                  <a:solidFill>
                    <a:srgbClr val="000000"/>
                  </a:solidFill>
                </a:rPr>
                <a:t>Politikai</a:t>
              </a:r>
            </a:p>
            <a:p>
              <a:r>
                <a:rPr lang="hu-HU" sz="1200" dirty="0">
                  <a:solidFill>
                    <a:srgbClr val="000000"/>
                  </a:solidFill>
                </a:rPr>
                <a:t>Kulturális</a:t>
              </a:r>
              <a:endParaRPr lang="hu-HU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31" name="Szögletes összekötő 30"/>
            <p:cNvCxnSpPr>
              <a:stCxn id="11" idx="3"/>
              <a:endCxn id="5" idx="1"/>
            </p:cNvCxnSpPr>
            <p:nvPr/>
          </p:nvCxnSpPr>
          <p:spPr bwMode="auto">
            <a:xfrm flipV="1">
              <a:off x="2987824" y="1898830"/>
              <a:ext cx="504056" cy="91810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zögletes összekötő 34"/>
            <p:cNvCxnSpPr>
              <a:stCxn id="5" idx="3"/>
              <a:endCxn id="10" idx="1"/>
            </p:cNvCxnSpPr>
            <p:nvPr/>
          </p:nvCxnSpPr>
          <p:spPr bwMode="auto">
            <a:xfrm>
              <a:off x="5004048" y="1898830"/>
              <a:ext cx="432048" cy="93412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zögletes összekötő 39"/>
            <p:cNvCxnSpPr>
              <a:stCxn id="14" idx="3"/>
              <a:endCxn id="10" idx="1"/>
            </p:cNvCxnSpPr>
            <p:nvPr/>
          </p:nvCxnSpPr>
          <p:spPr bwMode="auto">
            <a:xfrm flipV="1">
              <a:off x="5004048" y="2832956"/>
              <a:ext cx="432048" cy="994432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Egyenes összekötő nyíllal 42"/>
            <p:cNvCxnSpPr>
              <a:stCxn id="10" idx="3"/>
              <a:endCxn id="12" idx="1"/>
            </p:cNvCxnSpPr>
            <p:nvPr/>
          </p:nvCxnSpPr>
          <p:spPr bwMode="auto">
            <a:xfrm flipV="1">
              <a:off x="6804248" y="2816932"/>
              <a:ext cx="288032" cy="160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" name="Szövegdoboz 45"/>
            <p:cNvSpPr txBox="1"/>
            <p:nvPr/>
          </p:nvSpPr>
          <p:spPr>
            <a:xfrm>
              <a:off x="5436096" y="2239253"/>
              <a:ext cx="1368152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100" dirty="0">
                  <a:solidFill>
                    <a:srgbClr val="000000"/>
                  </a:solidFill>
                </a:rPr>
                <a:t>Probléma felismerés</a:t>
              </a:r>
            </a:p>
            <a:p>
              <a:r>
                <a:rPr lang="hu-HU" sz="1100" dirty="0">
                  <a:solidFill>
                    <a:srgbClr val="000000"/>
                  </a:solidFill>
                </a:rPr>
                <a:t>Információkeresés</a:t>
              </a:r>
            </a:p>
            <a:p>
              <a:r>
                <a:rPr lang="hu-HU" sz="1100" dirty="0">
                  <a:solidFill>
                    <a:srgbClr val="000000"/>
                  </a:solidFill>
                </a:rPr>
                <a:t>Alternatívák értékelése</a:t>
              </a:r>
            </a:p>
            <a:p>
              <a:r>
                <a:rPr lang="hu-HU" sz="1100" dirty="0">
                  <a:solidFill>
                    <a:srgbClr val="000000"/>
                  </a:solidFill>
                </a:rPr>
                <a:t>Vásárlási döntés</a:t>
              </a:r>
            </a:p>
            <a:p>
              <a:r>
                <a:rPr lang="hu-HU" sz="1100" dirty="0">
                  <a:solidFill>
                    <a:srgbClr val="000000"/>
                  </a:solidFill>
                </a:rPr>
                <a:t>Vásárlás utáni magatartás</a:t>
              </a:r>
              <a:endParaRPr lang="hu-HU" sz="1100" dirty="0">
                <a:solidFill>
                  <a:srgbClr val="000000"/>
                </a:solidFill>
              </a:endParaRPr>
            </a:p>
          </p:txBody>
        </p:sp>
        <p:sp>
          <p:nvSpPr>
            <p:cNvPr id="50" name="Szövegdoboz 49"/>
            <p:cNvSpPr txBox="1"/>
            <p:nvPr/>
          </p:nvSpPr>
          <p:spPr>
            <a:xfrm>
              <a:off x="7092280" y="2222287"/>
              <a:ext cx="122413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100" dirty="0">
                  <a:solidFill>
                    <a:srgbClr val="000000"/>
                  </a:solidFill>
                </a:rPr>
                <a:t>Termékválasztás</a:t>
              </a:r>
            </a:p>
            <a:p>
              <a:r>
                <a:rPr lang="hu-HU" sz="1100" dirty="0">
                  <a:solidFill>
                    <a:srgbClr val="000000"/>
                  </a:solidFill>
                </a:rPr>
                <a:t>Márkaválasztás</a:t>
              </a:r>
            </a:p>
            <a:p>
              <a:r>
                <a:rPr lang="hu-HU" sz="1100" dirty="0">
                  <a:solidFill>
                    <a:srgbClr val="000000"/>
                  </a:solidFill>
                </a:rPr>
                <a:t>Kereskedés választás</a:t>
              </a:r>
            </a:p>
            <a:p>
              <a:r>
                <a:rPr lang="hu-HU" sz="1100" dirty="0">
                  <a:solidFill>
                    <a:srgbClr val="000000"/>
                  </a:solidFill>
                </a:rPr>
                <a:t>Vásárolt mennyiség</a:t>
              </a:r>
            </a:p>
            <a:p>
              <a:r>
                <a:rPr lang="hu-HU" sz="1100" dirty="0">
                  <a:solidFill>
                    <a:srgbClr val="000000"/>
                  </a:solidFill>
                </a:rPr>
                <a:t>Vásárlás időpontja</a:t>
              </a:r>
            </a:p>
            <a:p>
              <a:r>
                <a:rPr lang="hu-HU" sz="1100" dirty="0">
                  <a:solidFill>
                    <a:srgbClr val="000000"/>
                  </a:solidFill>
                </a:rPr>
                <a:t>Fizetés módja</a:t>
              </a:r>
              <a:endParaRPr lang="hu-HU" sz="11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églalap 1"/>
          <p:cNvSpPr/>
          <p:nvPr/>
        </p:nvSpPr>
        <p:spPr>
          <a:xfrm>
            <a:off x="3583234" y="836712"/>
            <a:ext cx="496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rgbClr val="000000"/>
                </a:solidFill>
              </a:rPr>
              <a:t>A vásárlói magatartás modellje</a:t>
            </a:r>
          </a:p>
        </p:txBody>
      </p:sp>
      <p:sp>
        <p:nvSpPr>
          <p:cNvPr id="3" name="Téglalap 2"/>
          <p:cNvSpPr/>
          <p:nvPr/>
        </p:nvSpPr>
        <p:spPr bwMode="auto">
          <a:xfrm>
            <a:off x="3143672" y="2204864"/>
            <a:ext cx="1584176" cy="4104456"/>
          </a:xfrm>
          <a:prstGeom prst="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4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636">
            <a:alpha val="1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Csoportba foglalás 50"/>
          <p:cNvGrpSpPr/>
          <p:nvPr/>
        </p:nvGrpSpPr>
        <p:grpSpPr>
          <a:xfrm>
            <a:off x="2063552" y="2747084"/>
            <a:ext cx="7776864" cy="3281052"/>
            <a:chOff x="539552" y="1232756"/>
            <a:chExt cx="7776864" cy="3281052"/>
          </a:xfrm>
        </p:grpSpPr>
        <p:sp>
          <p:nvSpPr>
            <p:cNvPr id="5" name="Téglalap 4"/>
            <p:cNvSpPr/>
            <p:nvPr/>
          </p:nvSpPr>
          <p:spPr bwMode="auto">
            <a:xfrm>
              <a:off x="3491880" y="1232756"/>
              <a:ext cx="1512168" cy="133214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 bwMode="auto">
            <a:xfrm>
              <a:off x="5436096" y="1716832"/>
              <a:ext cx="1368152" cy="22322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1" name="Téglalap 10"/>
            <p:cNvSpPr/>
            <p:nvPr/>
          </p:nvSpPr>
          <p:spPr bwMode="auto">
            <a:xfrm>
              <a:off x="1763688" y="1700808"/>
              <a:ext cx="1224136" cy="22322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2" name="Téglalap 11"/>
            <p:cNvSpPr/>
            <p:nvPr/>
          </p:nvSpPr>
          <p:spPr bwMode="auto">
            <a:xfrm>
              <a:off x="7092280" y="1700808"/>
              <a:ext cx="1224136" cy="2232248"/>
            </a:xfrm>
            <a:prstGeom prst="rect">
              <a:avLst/>
            </a:prstGeom>
            <a:solidFill>
              <a:schemeClr val="accent6">
                <a:alpha val="42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 bwMode="auto">
            <a:xfrm>
              <a:off x="539552" y="1700808"/>
              <a:ext cx="1224136" cy="22322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 bwMode="auto">
            <a:xfrm>
              <a:off x="3491880" y="3140968"/>
              <a:ext cx="1512168" cy="1372840"/>
            </a:xfrm>
            <a:prstGeom prst="rect">
              <a:avLst/>
            </a:prstGeom>
            <a:solidFill>
              <a:srgbClr val="993366">
                <a:alpha val="30196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539552" y="1700808"/>
              <a:ext cx="1224136" cy="52322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>
                  <a:solidFill>
                    <a:srgbClr val="000000"/>
                  </a:solidFill>
                </a:rPr>
                <a:t>Marketing-ösztönzők</a:t>
              </a:r>
              <a:endParaRPr lang="hu-HU" sz="1400" dirty="0">
                <a:solidFill>
                  <a:srgbClr val="000000"/>
                </a:solidFill>
              </a:endParaRPr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1763688" y="1700808"/>
              <a:ext cx="1224136" cy="52322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>
                  <a:solidFill>
                    <a:srgbClr val="000000"/>
                  </a:solidFill>
                </a:rPr>
                <a:t>Egyéb ösztönzők</a:t>
              </a:r>
              <a:endParaRPr lang="hu-HU" sz="1400" dirty="0">
                <a:solidFill>
                  <a:srgbClr val="000000"/>
                </a:solidFill>
              </a:endParaRPr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3491880" y="1232756"/>
              <a:ext cx="1512168" cy="523220"/>
            </a:xfrm>
            <a:prstGeom prst="rect">
              <a:avLst/>
            </a:prstGeom>
            <a:solidFill>
              <a:srgbClr val="FF33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>
                  <a:solidFill>
                    <a:srgbClr val="000000"/>
                  </a:solidFill>
                </a:rPr>
                <a:t>Fogyasztói pszichológia</a:t>
              </a:r>
              <a:endParaRPr lang="hu-HU" sz="1400" dirty="0">
                <a:solidFill>
                  <a:srgbClr val="000000"/>
                </a:solidFill>
              </a:endParaRPr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3491880" y="3140968"/>
              <a:ext cx="1512168" cy="461665"/>
            </a:xfrm>
            <a:prstGeom prst="rect">
              <a:avLst/>
            </a:prstGeom>
            <a:solidFill>
              <a:srgbClr val="993366">
                <a:alpha val="69804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dirty="0">
                  <a:solidFill>
                    <a:srgbClr val="000000"/>
                  </a:solidFill>
                </a:rPr>
                <a:t>Fogyasztó személyiségjellemzői</a:t>
              </a:r>
              <a:endParaRPr lang="hu-HU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5436096" y="1716033"/>
              <a:ext cx="1368152" cy="5232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>
                  <a:solidFill>
                    <a:srgbClr val="000000"/>
                  </a:solidFill>
                </a:rPr>
                <a:t>Vásárlási döntéshozatal</a:t>
              </a:r>
              <a:endParaRPr lang="hu-HU" sz="1400" dirty="0">
                <a:solidFill>
                  <a:srgbClr val="000000"/>
                </a:solidFill>
              </a:endParaRPr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7092280" y="1699067"/>
              <a:ext cx="1224136" cy="523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>
                  <a:solidFill>
                    <a:srgbClr val="000000"/>
                  </a:solidFill>
                </a:rPr>
                <a:t>Vásárlási döntés</a:t>
              </a:r>
              <a:endParaRPr lang="hu-HU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22" name="Szögletes összekötő 21"/>
            <p:cNvCxnSpPr>
              <a:stCxn id="11" idx="3"/>
              <a:endCxn id="14" idx="1"/>
            </p:cNvCxnSpPr>
            <p:nvPr/>
          </p:nvCxnSpPr>
          <p:spPr bwMode="auto">
            <a:xfrm>
              <a:off x="2987824" y="2816932"/>
              <a:ext cx="504056" cy="1010456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Szövegdoboz 25"/>
            <p:cNvSpPr txBox="1"/>
            <p:nvPr/>
          </p:nvSpPr>
          <p:spPr>
            <a:xfrm>
              <a:off x="3491880" y="1733907"/>
              <a:ext cx="1512168" cy="83099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hu-HU" sz="1200" dirty="0">
                  <a:solidFill>
                    <a:srgbClr val="000000"/>
                  </a:solidFill>
                </a:rPr>
                <a:t>Motiváció</a:t>
              </a:r>
            </a:p>
            <a:p>
              <a:r>
                <a:rPr lang="hu-HU" sz="1200" dirty="0">
                  <a:solidFill>
                    <a:srgbClr val="000000"/>
                  </a:solidFill>
                </a:rPr>
                <a:t>Érzékelés</a:t>
              </a:r>
            </a:p>
            <a:p>
              <a:r>
                <a:rPr lang="hu-HU" sz="1200" dirty="0">
                  <a:solidFill>
                    <a:srgbClr val="000000"/>
                  </a:solidFill>
                </a:rPr>
                <a:t>Tanulás</a:t>
              </a:r>
            </a:p>
            <a:p>
              <a:r>
                <a:rPr lang="hu-HU" sz="1200" dirty="0">
                  <a:solidFill>
                    <a:srgbClr val="000000"/>
                  </a:solidFill>
                </a:rPr>
                <a:t>Emlékezet</a:t>
              </a:r>
              <a:endParaRPr lang="hu-HU" sz="1200" dirty="0">
                <a:solidFill>
                  <a:srgbClr val="000000"/>
                </a:solidFill>
              </a:endParaRPr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3491880" y="3602633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>
                  <a:solidFill>
                    <a:srgbClr val="000000"/>
                  </a:solidFill>
                </a:rPr>
                <a:t>Kulturális</a:t>
              </a:r>
            </a:p>
            <a:p>
              <a:r>
                <a:rPr lang="hu-HU" sz="1200" dirty="0">
                  <a:solidFill>
                    <a:srgbClr val="000000"/>
                  </a:solidFill>
                </a:rPr>
                <a:t>Társadalmi</a:t>
              </a:r>
            </a:p>
            <a:p>
              <a:r>
                <a:rPr lang="hu-HU" sz="1200" dirty="0">
                  <a:solidFill>
                    <a:srgbClr val="000000"/>
                  </a:solidFill>
                </a:rPr>
                <a:t>Egyéni</a:t>
              </a:r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539552" y="2239253"/>
              <a:ext cx="12241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>
                  <a:solidFill>
                    <a:srgbClr val="000000"/>
                  </a:solidFill>
                </a:rPr>
                <a:t>Termékek és szolgáltatások</a:t>
              </a:r>
            </a:p>
            <a:p>
              <a:r>
                <a:rPr lang="hu-HU" sz="1200" dirty="0">
                  <a:solidFill>
                    <a:srgbClr val="000000"/>
                  </a:solidFill>
                </a:rPr>
                <a:t>Ár</a:t>
              </a:r>
            </a:p>
            <a:p>
              <a:r>
                <a:rPr lang="hu-HU" sz="1200" dirty="0">
                  <a:solidFill>
                    <a:srgbClr val="000000"/>
                  </a:solidFill>
                </a:rPr>
                <a:t>Elosztás</a:t>
              </a:r>
            </a:p>
            <a:p>
              <a:r>
                <a:rPr lang="hu-HU" sz="1200" dirty="0">
                  <a:solidFill>
                    <a:srgbClr val="000000"/>
                  </a:solidFill>
                </a:rPr>
                <a:t>Kommunikáció</a:t>
              </a:r>
              <a:endParaRPr lang="hu-HU" sz="1200" dirty="0">
                <a:solidFill>
                  <a:srgbClr val="000000"/>
                </a:solidFill>
              </a:endParaRPr>
            </a:p>
          </p:txBody>
        </p:sp>
        <p:sp>
          <p:nvSpPr>
            <p:cNvPr id="29" name="Szövegdoboz 28"/>
            <p:cNvSpPr txBox="1"/>
            <p:nvPr/>
          </p:nvSpPr>
          <p:spPr>
            <a:xfrm>
              <a:off x="1763688" y="2239253"/>
              <a:ext cx="1224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>
                  <a:solidFill>
                    <a:srgbClr val="000000"/>
                  </a:solidFill>
                </a:rPr>
                <a:t>Gazdasági</a:t>
              </a:r>
            </a:p>
            <a:p>
              <a:r>
                <a:rPr lang="hu-HU" sz="1200" dirty="0">
                  <a:solidFill>
                    <a:srgbClr val="000000"/>
                  </a:solidFill>
                </a:rPr>
                <a:t>Technológiai</a:t>
              </a:r>
            </a:p>
            <a:p>
              <a:r>
                <a:rPr lang="hu-HU" sz="1200" dirty="0">
                  <a:solidFill>
                    <a:srgbClr val="000000"/>
                  </a:solidFill>
                </a:rPr>
                <a:t>Politikai</a:t>
              </a:r>
            </a:p>
            <a:p>
              <a:r>
                <a:rPr lang="hu-HU" sz="1200" dirty="0">
                  <a:solidFill>
                    <a:srgbClr val="000000"/>
                  </a:solidFill>
                </a:rPr>
                <a:t>Kulturális</a:t>
              </a:r>
              <a:endParaRPr lang="hu-HU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31" name="Szögletes összekötő 30"/>
            <p:cNvCxnSpPr>
              <a:stCxn id="11" idx="3"/>
              <a:endCxn id="5" idx="1"/>
            </p:cNvCxnSpPr>
            <p:nvPr/>
          </p:nvCxnSpPr>
          <p:spPr bwMode="auto">
            <a:xfrm flipV="1">
              <a:off x="2987824" y="1898830"/>
              <a:ext cx="504056" cy="91810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zögletes összekötő 34"/>
            <p:cNvCxnSpPr>
              <a:stCxn id="5" idx="3"/>
              <a:endCxn id="10" idx="1"/>
            </p:cNvCxnSpPr>
            <p:nvPr/>
          </p:nvCxnSpPr>
          <p:spPr bwMode="auto">
            <a:xfrm>
              <a:off x="5004048" y="1898830"/>
              <a:ext cx="432048" cy="93412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zögletes összekötő 39"/>
            <p:cNvCxnSpPr>
              <a:stCxn id="14" idx="3"/>
              <a:endCxn id="10" idx="1"/>
            </p:cNvCxnSpPr>
            <p:nvPr/>
          </p:nvCxnSpPr>
          <p:spPr bwMode="auto">
            <a:xfrm flipV="1">
              <a:off x="5004048" y="2832956"/>
              <a:ext cx="432048" cy="994432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Egyenes összekötő nyíllal 42"/>
            <p:cNvCxnSpPr>
              <a:stCxn id="10" idx="3"/>
              <a:endCxn id="12" idx="1"/>
            </p:cNvCxnSpPr>
            <p:nvPr/>
          </p:nvCxnSpPr>
          <p:spPr bwMode="auto">
            <a:xfrm flipV="1">
              <a:off x="6804248" y="2816932"/>
              <a:ext cx="288032" cy="160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" name="Szövegdoboz 45"/>
            <p:cNvSpPr txBox="1"/>
            <p:nvPr/>
          </p:nvSpPr>
          <p:spPr>
            <a:xfrm>
              <a:off x="5436096" y="2239253"/>
              <a:ext cx="1368152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100" dirty="0">
                  <a:solidFill>
                    <a:srgbClr val="000000"/>
                  </a:solidFill>
                </a:rPr>
                <a:t>Probléma felismerés</a:t>
              </a:r>
            </a:p>
            <a:p>
              <a:r>
                <a:rPr lang="hu-HU" sz="1100" dirty="0">
                  <a:solidFill>
                    <a:srgbClr val="000000"/>
                  </a:solidFill>
                </a:rPr>
                <a:t>Információkeresés</a:t>
              </a:r>
            </a:p>
            <a:p>
              <a:r>
                <a:rPr lang="hu-HU" sz="1100" dirty="0">
                  <a:solidFill>
                    <a:srgbClr val="000000"/>
                  </a:solidFill>
                </a:rPr>
                <a:t>Alternatívák értékelése</a:t>
              </a:r>
            </a:p>
            <a:p>
              <a:r>
                <a:rPr lang="hu-HU" sz="1100" dirty="0">
                  <a:solidFill>
                    <a:srgbClr val="000000"/>
                  </a:solidFill>
                </a:rPr>
                <a:t>Vásárlási döntés</a:t>
              </a:r>
            </a:p>
            <a:p>
              <a:r>
                <a:rPr lang="hu-HU" sz="1100" dirty="0">
                  <a:solidFill>
                    <a:srgbClr val="000000"/>
                  </a:solidFill>
                </a:rPr>
                <a:t>Vásárlás utáni magatartás</a:t>
              </a:r>
              <a:endParaRPr lang="hu-HU" sz="1100" dirty="0">
                <a:solidFill>
                  <a:srgbClr val="000000"/>
                </a:solidFill>
              </a:endParaRPr>
            </a:p>
          </p:txBody>
        </p:sp>
        <p:sp>
          <p:nvSpPr>
            <p:cNvPr id="50" name="Szövegdoboz 49"/>
            <p:cNvSpPr txBox="1"/>
            <p:nvPr/>
          </p:nvSpPr>
          <p:spPr>
            <a:xfrm>
              <a:off x="7092280" y="2222287"/>
              <a:ext cx="122413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100" dirty="0">
                  <a:solidFill>
                    <a:srgbClr val="000000"/>
                  </a:solidFill>
                </a:rPr>
                <a:t>Termékválasztás</a:t>
              </a:r>
            </a:p>
            <a:p>
              <a:r>
                <a:rPr lang="hu-HU" sz="1100" dirty="0">
                  <a:solidFill>
                    <a:srgbClr val="000000"/>
                  </a:solidFill>
                </a:rPr>
                <a:t>Márkaválasztás</a:t>
              </a:r>
            </a:p>
            <a:p>
              <a:r>
                <a:rPr lang="hu-HU" sz="1100" dirty="0">
                  <a:solidFill>
                    <a:srgbClr val="000000"/>
                  </a:solidFill>
                </a:rPr>
                <a:t>Kereskedés választás</a:t>
              </a:r>
            </a:p>
            <a:p>
              <a:r>
                <a:rPr lang="hu-HU" sz="1100" dirty="0">
                  <a:solidFill>
                    <a:srgbClr val="000000"/>
                  </a:solidFill>
                </a:rPr>
                <a:t>Vásárolt mennyiség</a:t>
              </a:r>
            </a:p>
            <a:p>
              <a:r>
                <a:rPr lang="hu-HU" sz="1100" dirty="0">
                  <a:solidFill>
                    <a:srgbClr val="000000"/>
                  </a:solidFill>
                </a:rPr>
                <a:t>Vásárlás időpontja</a:t>
              </a:r>
            </a:p>
            <a:p>
              <a:r>
                <a:rPr lang="hu-HU" sz="1100" dirty="0">
                  <a:solidFill>
                    <a:srgbClr val="000000"/>
                  </a:solidFill>
                </a:rPr>
                <a:t>Fizetés módja</a:t>
              </a:r>
              <a:endParaRPr lang="hu-HU" sz="11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églalap 1"/>
          <p:cNvSpPr/>
          <p:nvPr/>
        </p:nvSpPr>
        <p:spPr>
          <a:xfrm>
            <a:off x="3583234" y="836712"/>
            <a:ext cx="496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rgbClr val="000000"/>
                </a:solidFill>
              </a:rPr>
              <a:t>A vásárlói magatartás modellje</a:t>
            </a:r>
          </a:p>
        </p:txBody>
      </p:sp>
      <p:sp>
        <p:nvSpPr>
          <p:cNvPr id="3" name="Téglalap 2"/>
          <p:cNvSpPr/>
          <p:nvPr/>
        </p:nvSpPr>
        <p:spPr bwMode="auto">
          <a:xfrm>
            <a:off x="1847528" y="2204864"/>
            <a:ext cx="1584176" cy="4104456"/>
          </a:xfrm>
          <a:prstGeom prst="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8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636">
            <a:alpha val="1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Csoportba foglalás 50"/>
          <p:cNvGrpSpPr/>
          <p:nvPr/>
        </p:nvGrpSpPr>
        <p:grpSpPr>
          <a:xfrm>
            <a:off x="2063552" y="2747084"/>
            <a:ext cx="7776864" cy="3281052"/>
            <a:chOff x="539552" y="1232756"/>
            <a:chExt cx="7776864" cy="3281052"/>
          </a:xfrm>
        </p:grpSpPr>
        <p:sp>
          <p:nvSpPr>
            <p:cNvPr id="5" name="Téglalap 4"/>
            <p:cNvSpPr/>
            <p:nvPr/>
          </p:nvSpPr>
          <p:spPr bwMode="auto">
            <a:xfrm>
              <a:off x="3491880" y="1232756"/>
              <a:ext cx="1512168" cy="133214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 bwMode="auto">
            <a:xfrm>
              <a:off x="5436096" y="1716832"/>
              <a:ext cx="1368152" cy="22322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1" name="Téglalap 10"/>
            <p:cNvSpPr/>
            <p:nvPr/>
          </p:nvSpPr>
          <p:spPr bwMode="auto">
            <a:xfrm>
              <a:off x="1763688" y="1700808"/>
              <a:ext cx="1224136" cy="22322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2" name="Téglalap 11"/>
            <p:cNvSpPr/>
            <p:nvPr/>
          </p:nvSpPr>
          <p:spPr bwMode="auto">
            <a:xfrm>
              <a:off x="7092280" y="1700808"/>
              <a:ext cx="1224136" cy="2232248"/>
            </a:xfrm>
            <a:prstGeom prst="rect">
              <a:avLst/>
            </a:prstGeom>
            <a:solidFill>
              <a:schemeClr val="accent6">
                <a:alpha val="42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 bwMode="auto">
            <a:xfrm>
              <a:off x="539552" y="1700808"/>
              <a:ext cx="1224136" cy="22322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 bwMode="auto">
            <a:xfrm>
              <a:off x="3491880" y="3140968"/>
              <a:ext cx="1512168" cy="1372840"/>
            </a:xfrm>
            <a:prstGeom prst="rect">
              <a:avLst/>
            </a:prstGeom>
            <a:solidFill>
              <a:srgbClr val="993366">
                <a:alpha val="30196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539552" y="1700808"/>
              <a:ext cx="1224136" cy="52322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>
                  <a:solidFill>
                    <a:srgbClr val="000000"/>
                  </a:solidFill>
                </a:rPr>
                <a:t>Marketing-ösztönzők</a:t>
              </a:r>
              <a:endParaRPr lang="hu-HU" sz="1400" dirty="0">
                <a:solidFill>
                  <a:srgbClr val="000000"/>
                </a:solidFill>
              </a:endParaRPr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1763688" y="1700808"/>
              <a:ext cx="1224136" cy="52322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>
                  <a:solidFill>
                    <a:srgbClr val="000000"/>
                  </a:solidFill>
                </a:rPr>
                <a:t>Egyéb ösztönzők</a:t>
              </a:r>
              <a:endParaRPr lang="hu-HU" sz="1400" dirty="0">
                <a:solidFill>
                  <a:srgbClr val="000000"/>
                </a:solidFill>
              </a:endParaRPr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3491880" y="1232756"/>
              <a:ext cx="1512168" cy="523220"/>
            </a:xfrm>
            <a:prstGeom prst="rect">
              <a:avLst/>
            </a:prstGeom>
            <a:solidFill>
              <a:srgbClr val="FF33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>
                  <a:solidFill>
                    <a:srgbClr val="000000"/>
                  </a:solidFill>
                </a:rPr>
                <a:t>Fogyasztói pszichológia</a:t>
              </a:r>
              <a:endParaRPr lang="hu-HU" sz="1400" dirty="0">
                <a:solidFill>
                  <a:srgbClr val="000000"/>
                </a:solidFill>
              </a:endParaRPr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3491880" y="3140968"/>
              <a:ext cx="1512168" cy="461665"/>
            </a:xfrm>
            <a:prstGeom prst="rect">
              <a:avLst/>
            </a:prstGeom>
            <a:solidFill>
              <a:srgbClr val="993366">
                <a:alpha val="69804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dirty="0">
                  <a:solidFill>
                    <a:srgbClr val="000000"/>
                  </a:solidFill>
                </a:rPr>
                <a:t>Fogyasztó személyiségjellemzői</a:t>
              </a:r>
              <a:endParaRPr lang="hu-HU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5436096" y="1716033"/>
              <a:ext cx="1368152" cy="5232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>
                  <a:solidFill>
                    <a:srgbClr val="000000"/>
                  </a:solidFill>
                </a:rPr>
                <a:t>Vásárlási döntéshozatal</a:t>
              </a:r>
              <a:endParaRPr lang="hu-HU" sz="1400" dirty="0">
                <a:solidFill>
                  <a:srgbClr val="000000"/>
                </a:solidFill>
              </a:endParaRPr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7092280" y="1699067"/>
              <a:ext cx="1224136" cy="523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>
                  <a:solidFill>
                    <a:srgbClr val="000000"/>
                  </a:solidFill>
                </a:rPr>
                <a:t>Vásárlási döntés</a:t>
              </a:r>
              <a:endParaRPr lang="hu-HU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22" name="Szögletes összekötő 21"/>
            <p:cNvCxnSpPr>
              <a:stCxn id="11" idx="3"/>
              <a:endCxn id="14" idx="1"/>
            </p:cNvCxnSpPr>
            <p:nvPr/>
          </p:nvCxnSpPr>
          <p:spPr bwMode="auto">
            <a:xfrm>
              <a:off x="2987824" y="2816932"/>
              <a:ext cx="504056" cy="1010456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Szövegdoboz 25"/>
            <p:cNvSpPr txBox="1"/>
            <p:nvPr/>
          </p:nvSpPr>
          <p:spPr>
            <a:xfrm>
              <a:off x="3491880" y="1733907"/>
              <a:ext cx="1512168" cy="83099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hu-HU" sz="1200" dirty="0">
                  <a:solidFill>
                    <a:srgbClr val="000000"/>
                  </a:solidFill>
                </a:rPr>
                <a:t>Motiváció</a:t>
              </a:r>
            </a:p>
            <a:p>
              <a:r>
                <a:rPr lang="hu-HU" sz="1200" dirty="0">
                  <a:solidFill>
                    <a:srgbClr val="000000"/>
                  </a:solidFill>
                </a:rPr>
                <a:t>Érzékelés</a:t>
              </a:r>
            </a:p>
            <a:p>
              <a:r>
                <a:rPr lang="hu-HU" sz="1200" dirty="0">
                  <a:solidFill>
                    <a:srgbClr val="000000"/>
                  </a:solidFill>
                </a:rPr>
                <a:t>Tanulás</a:t>
              </a:r>
            </a:p>
            <a:p>
              <a:r>
                <a:rPr lang="hu-HU" sz="1200" dirty="0">
                  <a:solidFill>
                    <a:srgbClr val="000000"/>
                  </a:solidFill>
                </a:rPr>
                <a:t>Emlékezet</a:t>
              </a:r>
              <a:endParaRPr lang="hu-HU" sz="1200" dirty="0">
                <a:solidFill>
                  <a:srgbClr val="000000"/>
                </a:solidFill>
              </a:endParaRPr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3491880" y="3602633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>
                  <a:solidFill>
                    <a:srgbClr val="000000"/>
                  </a:solidFill>
                </a:rPr>
                <a:t>Kulturális</a:t>
              </a:r>
            </a:p>
            <a:p>
              <a:r>
                <a:rPr lang="hu-HU" sz="1200" dirty="0">
                  <a:solidFill>
                    <a:srgbClr val="000000"/>
                  </a:solidFill>
                </a:rPr>
                <a:t>Társadalmi</a:t>
              </a:r>
            </a:p>
            <a:p>
              <a:r>
                <a:rPr lang="hu-HU" sz="1200" dirty="0">
                  <a:solidFill>
                    <a:srgbClr val="000000"/>
                  </a:solidFill>
                </a:rPr>
                <a:t>Egyéni</a:t>
              </a:r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539552" y="2239253"/>
              <a:ext cx="12241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>
                  <a:solidFill>
                    <a:srgbClr val="000000"/>
                  </a:solidFill>
                </a:rPr>
                <a:t>Termékek és szolgáltatások</a:t>
              </a:r>
            </a:p>
            <a:p>
              <a:r>
                <a:rPr lang="hu-HU" sz="1200" dirty="0">
                  <a:solidFill>
                    <a:srgbClr val="000000"/>
                  </a:solidFill>
                </a:rPr>
                <a:t>Ár</a:t>
              </a:r>
            </a:p>
            <a:p>
              <a:r>
                <a:rPr lang="hu-HU" sz="1200" dirty="0">
                  <a:solidFill>
                    <a:srgbClr val="000000"/>
                  </a:solidFill>
                </a:rPr>
                <a:t>Elosztás</a:t>
              </a:r>
            </a:p>
            <a:p>
              <a:r>
                <a:rPr lang="hu-HU" sz="1200" dirty="0">
                  <a:solidFill>
                    <a:srgbClr val="000000"/>
                  </a:solidFill>
                </a:rPr>
                <a:t>Kommunikáció</a:t>
              </a:r>
              <a:endParaRPr lang="hu-HU" sz="1200" dirty="0">
                <a:solidFill>
                  <a:srgbClr val="000000"/>
                </a:solidFill>
              </a:endParaRPr>
            </a:p>
          </p:txBody>
        </p:sp>
        <p:sp>
          <p:nvSpPr>
            <p:cNvPr id="29" name="Szövegdoboz 28"/>
            <p:cNvSpPr txBox="1"/>
            <p:nvPr/>
          </p:nvSpPr>
          <p:spPr>
            <a:xfrm>
              <a:off x="1763688" y="2239253"/>
              <a:ext cx="1224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>
                  <a:solidFill>
                    <a:srgbClr val="000000"/>
                  </a:solidFill>
                </a:rPr>
                <a:t>Gazdasági</a:t>
              </a:r>
            </a:p>
            <a:p>
              <a:r>
                <a:rPr lang="hu-HU" sz="1200" dirty="0">
                  <a:solidFill>
                    <a:srgbClr val="000000"/>
                  </a:solidFill>
                </a:rPr>
                <a:t>Technológiai</a:t>
              </a:r>
            </a:p>
            <a:p>
              <a:r>
                <a:rPr lang="hu-HU" sz="1200" dirty="0">
                  <a:solidFill>
                    <a:srgbClr val="000000"/>
                  </a:solidFill>
                </a:rPr>
                <a:t>Politikai</a:t>
              </a:r>
            </a:p>
            <a:p>
              <a:r>
                <a:rPr lang="hu-HU" sz="1200" dirty="0">
                  <a:solidFill>
                    <a:srgbClr val="000000"/>
                  </a:solidFill>
                </a:rPr>
                <a:t>Kulturális</a:t>
              </a:r>
              <a:endParaRPr lang="hu-HU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31" name="Szögletes összekötő 30"/>
            <p:cNvCxnSpPr>
              <a:stCxn id="11" idx="3"/>
              <a:endCxn id="5" idx="1"/>
            </p:cNvCxnSpPr>
            <p:nvPr/>
          </p:nvCxnSpPr>
          <p:spPr bwMode="auto">
            <a:xfrm flipV="1">
              <a:off x="2987824" y="1898830"/>
              <a:ext cx="504056" cy="91810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zögletes összekötő 34"/>
            <p:cNvCxnSpPr>
              <a:stCxn id="5" idx="3"/>
              <a:endCxn id="10" idx="1"/>
            </p:cNvCxnSpPr>
            <p:nvPr/>
          </p:nvCxnSpPr>
          <p:spPr bwMode="auto">
            <a:xfrm>
              <a:off x="5004048" y="1898830"/>
              <a:ext cx="432048" cy="93412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zögletes összekötő 39"/>
            <p:cNvCxnSpPr>
              <a:stCxn id="14" idx="3"/>
              <a:endCxn id="10" idx="1"/>
            </p:cNvCxnSpPr>
            <p:nvPr/>
          </p:nvCxnSpPr>
          <p:spPr bwMode="auto">
            <a:xfrm flipV="1">
              <a:off x="5004048" y="2832956"/>
              <a:ext cx="432048" cy="994432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Egyenes összekötő nyíllal 42"/>
            <p:cNvCxnSpPr>
              <a:stCxn id="10" idx="3"/>
              <a:endCxn id="12" idx="1"/>
            </p:cNvCxnSpPr>
            <p:nvPr/>
          </p:nvCxnSpPr>
          <p:spPr bwMode="auto">
            <a:xfrm flipV="1">
              <a:off x="6804248" y="2816932"/>
              <a:ext cx="288032" cy="160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" name="Szövegdoboz 45"/>
            <p:cNvSpPr txBox="1"/>
            <p:nvPr/>
          </p:nvSpPr>
          <p:spPr>
            <a:xfrm>
              <a:off x="5436096" y="2239253"/>
              <a:ext cx="1368152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100" dirty="0">
                  <a:solidFill>
                    <a:srgbClr val="000000"/>
                  </a:solidFill>
                </a:rPr>
                <a:t>Probléma felismerés</a:t>
              </a:r>
            </a:p>
            <a:p>
              <a:r>
                <a:rPr lang="hu-HU" sz="1100" dirty="0">
                  <a:solidFill>
                    <a:srgbClr val="000000"/>
                  </a:solidFill>
                </a:rPr>
                <a:t>Információkeresés</a:t>
              </a:r>
            </a:p>
            <a:p>
              <a:r>
                <a:rPr lang="hu-HU" sz="1100" dirty="0">
                  <a:solidFill>
                    <a:srgbClr val="000000"/>
                  </a:solidFill>
                </a:rPr>
                <a:t>Alternatívák értékelése</a:t>
              </a:r>
            </a:p>
            <a:p>
              <a:r>
                <a:rPr lang="hu-HU" sz="1100" dirty="0">
                  <a:solidFill>
                    <a:srgbClr val="000000"/>
                  </a:solidFill>
                </a:rPr>
                <a:t>Vásárlási döntés</a:t>
              </a:r>
            </a:p>
            <a:p>
              <a:r>
                <a:rPr lang="hu-HU" sz="1100" dirty="0">
                  <a:solidFill>
                    <a:srgbClr val="000000"/>
                  </a:solidFill>
                </a:rPr>
                <a:t>Vásárlás utáni magatartás</a:t>
              </a:r>
              <a:endParaRPr lang="hu-HU" sz="1100" dirty="0">
                <a:solidFill>
                  <a:srgbClr val="000000"/>
                </a:solidFill>
              </a:endParaRPr>
            </a:p>
          </p:txBody>
        </p:sp>
        <p:sp>
          <p:nvSpPr>
            <p:cNvPr id="50" name="Szövegdoboz 49"/>
            <p:cNvSpPr txBox="1"/>
            <p:nvPr/>
          </p:nvSpPr>
          <p:spPr>
            <a:xfrm>
              <a:off x="7092280" y="2222287"/>
              <a:ext cx="122413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100" dirty="0">
                  <a:solidFill>
                    <a:srgbClr val="000000"/>
                  </a:solidFill>
                </a:rPr>
                <a:t>Termékválasztás</a:t>
              </a:r>
            </a:p>
            <a:p>
              <a:r>
                <a:rPr lang="hu-HU" sz="1100" dirty="0">
                  <a:solidFill>
                    <a:srgbClr val="000000"/>
                  </a:solidFill>
                </a:rPr>
                <a:t>Márkaválasztás</a:t>
              </a:r>
            </a:p>
            <a:p>
              <a:r>
                <a:rPr lang="hu-HU" sz="1100" dirty="0">
                  <a:solidFill>
                    <a:srgbClr val="000000"/>
                  </a:solidFill>
                </a:rPr>
                <a:t>Kereskedés választás</a:t>
              </a:r>
            </a:p>
            <a:p>
              <a:r>
                <a:rPr lang="hu-HU" sz="1100" dirty="0">
                  <a:solidFill>
                    <a:srgbClr val="000000"/>
                  </a:solidFill>
                </a:rPr>
                <a:t>Vásárolt mennyiség</a:t>
              </a:r>
            </a:p>
            <a:p>
              <a:r>
                <a:rPr lang="hu-HU" sz="1100" dirty="0">
                  <a:solidFill>
                    <a:srgbClr val="000000"/>
                  </a:solidFill>
                </a:rPr>
                <a:t>Vásárlás időpontja</a:t>
              </a:r>
            </a:p>
            <a:p>
              <a:r>
                <a:rPr lang="hu-HU" sz="1100" dirty="0">
                  <a:solidFill>
                    <a:srgbClr val="000000"/>
                  </a:solidFill>
                </a:rPr>
                <a:t>Fizetés módja</a:t>
              </a:r>
              <a:endParaRPr lang="hu-HU" sz="11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églalap 1"/>
          <p:cNvSpPr/>
          <p:nvPr/>
        </p:nvSpPr>
        <p:spPr>
          <a:xfrm>
            <a:off x="3583234" y="836712"/>
            <a:ext cx="496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rgbClr val="000000"/>
                </a:solidFill>
              </a:rPr>
              <a:t>A vásárlói magatartás modellje</a:t>
            </a:r>
          </a:p>
        </p:txBody>
      </p:sp>
      <p:sp>
        <p:nvSpPr>
          <p:cNvPr id="3" name="Téglalap 2"/>
          <p:cNvSpPr/>
          <p:nvPr/>
        </p:nvSpPr>
        <p:spPr bwMode="auto">
          <a:xfrm>
            <a:off x="4899946" y="2200220"/>
            <a:ext cx="1772118" cy="4104456"/>
          </a:xfrm>
          <a:prstGeom prst="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2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847850" y="927100"/>
            <a:ext cx="8496300" cy="317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endParaRPr lang="hu-HU" altLang="hu-HU" sz="2200" b="1" dirty="0"/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hu-HU" altLang="hu-HU" sz="2200" b="1" dirty="0"/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hu-HU" altLang="hu-HU" sz="2200" u="sng" dirty="0"/>
              <a:t>Vásárlási döntés folyamata: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hu-HU" altLang="hu-HU" sz="2200" b="1" dirty="0"/>
              <a:t>Probléma felismerése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hu-HU" altLang="hu-HU" sz="2200" dirty="0"/>
              <a:t>Információgyűjtés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hu-HU" altLang="hu-HU" sz="2200" dirty="0"/>
              <a:t>Alternatívák értékelése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hu-HU" altLang="hu-HU" sz="2200" dirty="0"/>
              <a:t>Vásárlási döntés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hu-HU" altLang="hu-HU" sz="2200" dirty="0"/>
              <a:t>Vásárlás utáni magatartás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718" y="3789041"/>
            <a:ext cx="4164795" cy="308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951984" y="1"/>
            <a:ext cx="471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chemeClr val="tx2"/>
                </a:solidFill>
              </a:rPr>
              <a:t>Fogyasztói magatartás</a:t>
            </a:r>
            <a:endParaRPr lang="hu-HU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847850" y="927101"/>
            <a:ext cx="8496300" cy="276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endParaRPr lang="hu-HU" altLang="hu-HU" sz="2200" b="1" dirty="0"/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hu-HU" altLang="hu-HU" sz="2200" u="sng" dirty="0"/>
              <a:t>Vásárlási döntés folyamata: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hu-HU" altLang="hu-HU" sz="2200" dirty="0"/>
              <a:t>Probléma felismerése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hu-HU" altLang="hu-HU" sz="2200" b="1" dirty="0"/>
              <a:t>Információgyűjtés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hu-HU" altLang="hu-HU" sz="2200" dirty="0"/>
              <a:t>Alternatívák értékelése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hu-HU" altLang="hu-HU" sz="2200" dirty="0"/>
              <a:t>Vásárlási döntés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hu-HU" altLang="hu-HU" sz="2200" dirty="0"/>
              <a:t>Vásárlás utáni magatartás</a:t>
            </a:r>
          </a:p>
        </p:txBody>
      </p:sp>
      <p:sp>
        <p:nvSpPr>
          <p:cNvPr id="23555" name="Téglalap 1"/>
          <p:cNvSpPr>
            <a:spLocks noChangeArrowheads="1"/>
          </p:cNvSpPr>
          <p:nvPr/>
        </p:nvSpPr>
        <p:spPr bwMode="auto">
          <a:xfrm>
            <a:off x="5772150" y="1362075"/>
            <a:ext cx="4572000" cy="4154488"/>
          </a:xfrm>
          <a:prstGeom prst="rect">
            <a:avLst/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altLang="hu-HU" sz="2200" dirty="0"/>
              <a:t>Kutyák figyelmének felkeltésére készíttetett tévéreklámot egy </a:t>
            </a:r>
            <a:r>
              <a:rPr lang="hu-HU" altLang="hu-HU" sz="2200" dirty="0" err="1"/>
              <a:t>ebeledelgyár</a:t>
            </a:r>
            <a:r>
              <a:rPr lang="hu-HU" altLang="hu-HU" sz="2200" dirty="0"/>
              <a:t>. </a:t>
            </a:r>
          </a:p>
          <a:p>
            <a:pPr algn="ctr"/>
            <a:r>
              <a:rPr lang="hu-HU" altLang="hu-HU" sz="2200" dirty="0"/>
              <a:t>A cég kutyatápját reklámozza a filmecskében, melynek elkészítésébe bevont </a:t>
            </a:r>
            <a:r>
              <a:rPr lang="hu-HU" altLang="hu-HU" sz="2200" dirty="0" err="1"/>
              <a:t>ebviselkedési</a:t>
            </a:r>
            <a:r>
              <a:rPr lang="hu-HU" altLang="hu-HU" sz="2200" dirty="0"/>
              <a:t> szakértőket is. </a:t>
            </a:r>
          </a:p>
          <a:p>
            <a:pPr algn="ctr"/>
            <a:endParaRPr lang="hu-HU" altLang="hu-HU" sz="2200" dirty="0"/>
          </a:p>
          <a:p>
            <a:pPr algn="ctr"/>
            <a:r>
              <a:rPr lang="hu-HU" altLang="hu-HU" sz="2200" dirty="0"/>
              <a:t>A reklám a célcsoport figyelmét főként hangokkal próbálja megragadni, egyebek közt egy kutyajáték vinnyogásával és egy csengővel. (MTI)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5951984" y="1"/>
            <a:ext cx="471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chemeClr val="tx2"/>
                </a:solidFill>
              </a:rPr>
              <a:t>Fogyasztói magatartás</a:t>
            </a:r>
            <a:endParaRPr lang="hu-HU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847850" y="927101"/>
            <a:ext cx="8496300" cy="276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endParaRPr lang="hu-HU" altLang="hu-HU" sz="2200" b="1" dirty="0"/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hu-HU" altLang="hu-HU" sz="2200" u="sng" dirty="0"/>
              <a:t>Vásárlási döntés folyamata: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hu-HU" altLang="hu-HU" sz="2200" dirty="0"/>
              <a:t>Probléma felismerése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hu-HU" altLang="hu-HU" sz="2200" dirty="0"/>
              <a:t>Információgyűjtés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hu-HU" altLang="hu-HU" sz="2200" b="1" dirty="0"/>
              <a:t>Alternatívák értékelése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hu-HU" altLang="hu-HU" sz="2200" dirty="0"/>
              <a:t>Vásárlási döntés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hu-HU" altLang="hu-HU" sz="2200" dirty="0"/>
              <a:t>Vásárlás utáni magatartás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5951984" y="1"/>
            <a:ext cx="471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chemeClr val="tx2"/>
                </a:solidFill>
              </a:rPr>
              <a:t>Fogyasztói magatartás</a:t>
            </a:r>
            <a:endParaRPr lang="hu-HU" sz="32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Képtalálat a következőre: „vásárlási dönté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4401108"/>
            <a:ext cx="3275856" cy="24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79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ZTE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ZTE" id="{16AFD42C-3CB9-49E3-A10B-5BC11A1E63F8}" vid="{BDC7B3DF-2A2F-4402-B00A-F3E9F62ED550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4843</TotalTime>
  <Words>470</Words>
  <Application>Microsoft Office PowerPoint</Application>
  <PresentationFormat>Szélesvásznú</PresentationFormat>
  <Paragraphs>255</Paragraphs>
  <Slides>14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14</vt:i4>
      </vt:variant>
    </vt:vector>
  </HeadingPairs>
  <TitlesOfParts>
    <vt:vector size="21" baseType="lpstr">
      <vt:lpstr>Arial</vt:lpstr>
      <vt:lpstr>Arial Unicode MS</vt:lpstr>
      <vt:lpstr>Calibri</vt:lpstr>
      <vt:lpstr>Times New Roman</vt:lpstr>
      <vt:lpstr>Wingdings</vt:lpstr>
      <vt:lpstr>Alapértelmezett terv</vt:lpstr>
      <vt:lpstr>1_SZTE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Jelen tananyag  a Szegedi Tudományegyetemen készült az Európai Unió támogatásával.  Projekt azonosító: EFOP-3.4.3-16-2016-00014</vt:lpstr>
    </vt:vector>
  </TitlesOfParts>
  <Company>SZTE GTK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Nincs diacím</dc:title>
  <dc:creator>Garamhegyi Ábel</dc:creator>
  <cp:lastModifiedBy>Némethi László</cp:lastModifiedBy>
  <cp:revision>82</cp:revision>
  <dcterms:created xsi:type="dcterms:W3CDTF">2002-09-12T08:02:34Z</dcterms:created>
  <dcterms:modified xsi:type="dcterms:W3CDTF">2018-03-28T10:47:39Z</dcterms:modified>
</cp:coreProperties>
</file>