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261" r:id="rId2"/>
    <p:sldId id="262" r:id="rId3"/>
    <p:sldId id="263" r:id="rId4"/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12" r:id="rId49"/>
    <p:sldId id="313" r:id="rId50"/>
    <p:sldId id="314" r:id="rId51"/>
    <p:sldId id="315" r:id="rId52"/>
    <p:sldId id="316" r:id="rId53"/>
    <p:sldId id="307" r:id="rId54"/>
    <p:sldId id="308" r:id="rId55"/>
    <p:sldId id="309" r:id="rId56"/>
    <p:sldId id="310" r:id="rId57"/>
    <p:sldId id="311" r:id="rId58"/>
    <p:sldId id="317" r:id="rId59"/>
    <p:sldId id="318" r:id="rId6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12"/>
            <p14:sldId id="313"/>
            <p14:sldId id="314"/>
            <p14:sldId id="315"/>
            <p14:sldId id="316"/>
            <p14:sldId id="307"/>
            <p14:sldId id="308"/>
            <p14:sldId id="309"/>
            <p14:sldId id="310"/>
            <p14:sldId id="311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035" autoAdjust="0"/>
  </p:normalViewPr>
  <p:slideViewPr>
    <p:cSldViewPr>
      <p:cViewPr>
        <p:scale>
          <a:sx n="90" d="100"/>
          <a:sy n="90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3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0666-18FF-453B-BEC5-3F4FCF46A0F0}" type="datetimeFigureOut">
              <a:rPr lang="hu-HU" smtClean="0"/>
              <a:t>2014.05.21.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7EA4-ABEC-468E-8F4C-AF18E9BD32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32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tartalom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</p:spPr>
        <p:txBody>
          <a:bodyPr/>
          <a:lstStyle/>
          <a:p>
            <a:r>
              <a:rPr lang="en-US" noProof="0" dirty="0" err="1" smtClean="0"/>
              <a:t>Mintacím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08720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465-E0F6-4356-863D-E611E49D1FF4}" type="datetime1">
              <a:rPr lang="en-US" noProof="0" smtClean="0"/>
              <a:t>5/21/2014</a:t>
            </a:fld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chemeClr val="bg2">
                <a:lumMod val="50000"/>
              </a:schemeClr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468313" y="2564904"/>
            <a:ext cx="8208143" cy="3816846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Harmadik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Negyedik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Ötödik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683568" y="4365104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1152128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03032" cy="115212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6131024" cy="11430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</a:t>
            </a:r>
            <a:r>
              <a:rPr lang="hu-HU" dirty="0" err="1" smtClean="0"/>
              <a:t>cRIO</a:t>
            </a:r>
            <a:r>
              <a:rPr lang="hu-HU" dirty="0" smtClean="0"/>
              <a:t> platform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95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cRIO</a:t>
            </a:r>
            <a:r>
              <a:rPr lang="hu-HU" dirty="0" smtClean="0"/>
              <a:t> felépítése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8" y="2164878"/>
            <a:ext cx="7322590" cy="3353744"/>
          </a:xfrm>
        </p:spPr>
      </p:pic>
    </p:spTree>
    <p:extLst>
      <p:ext uri="{BB962C8B-B14F-4D97-AF65-F5344CB8AC3E}">
        <p14:creationId xmlns:p14="http://schemas.microsoft.com/office/powerpoint/2010/main" val="371672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0" y="1916833"/>
            <a:ext cx="8462486" cy="3849834"/>
          </a:xfrm>
        </p:spPr>
      </p:pic>
    </p:spTree>
    <p:extLst>
      <p:ext uri="{BB962C8B-B14F-4D97-AF65-F5344CB8AC3E}">
        <p14:creationId xmlns:p14="http://schemas.microsoft.com/office/powerpoint/2010/main" val="370192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 cRIO-9076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2" y="1335315"/>
            <a:ext cx="6890542" cy="5012870"/>
          </a:xfrm>
        </p:spPr>
      </p:pic>
    </p:spTree>
    <p:extLst>
      <p:ext uri="{BB962C8B-B14F-4D97-AF65-F5344CB8AC3E}">
        <p14:creationId xmlns:p14="http://schemas.microsoft.com/office/powerpoint/2010/main" val="100031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 </a:t>
            </a:r>
            <a:r>
              <a:rPr lang="hu-HU" dirty="0" smtClean="0"/>
              <a:t>cRIO-9076 + modulok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1" y="1556792"/>
            <a:ext cx="8940244" cy="4569916"/>
          </a:xfrm>
        </p:spPr>
      </p:pic>
    </p:spTree>
    <p:extLst>
      <p:ext uri="{BB962C8B-B14F-4D97-AF65-F5344CB8AC3E}">
        <p14:creationId xmlns:p14="http://schemas.microsoft.com/office/powerpoint/2010/main" val="27008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cRIO-9024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3" y="1827212"/>
            <a:ext cx="4152900" cy="4029075"/>
          </a:xfrm>
        </p:spPr>
      </p:pic>
    </p:spTree>
    <p:extLst>
      <p:ext uri="{BB962C8B-B14F-4D97-AF65-F5344CB8AC3E}">
        <p14:creationId xmlns:p14="http://schemas.microsoft.com/office/powerpoint/2010/main" val="33458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cRIO-9114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90" y="1649631"/>
            <a:ext cx="6026446" cy="4384238"/>
          </a:xfrm>
        </p:spPr>
      </p:pic>
    </p:spTree>
    <p:extLst>
      <p:ext uri="{BB962C8B-B14F-4D97-AF65-F5344CB8AC3E}">
        <p14:creationId xmlns:p14="http://schemas.microsoft.com/office/powerpoint/2010/main" val="76852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Board</a:t>
            </a:r>
            <a:r>
              <a:rPr lang="hu-HU" dirty="0" smtClean="0"/>
              <a:t> RIO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4" y="1545008"/>
            <a:ext cx="5594398" cy="4593484"/>
          </a:xfrm>
        </p:spPr>
      </p:pic>
    </p:spTree>
    <p:extLst>
      <p:ext uri="{BB962C8B-B14F-4D97-AF65-F5344CB8AC3E}">
        <p14:creationId xmlns:p14="http://schemas.microsoft.com/office/powerpoint/2010/main" val="63607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Többszálú környezetek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86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 számítógép és célrendszer architektúra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56166"/>
            <a:ext cx="8229600" cy="4171167"/>
          </a:xfrm>
        </p:spPr>
      </p:pic>
    </p:spTree>
    <p:extLst>
      <p:ext uri="{BB962C8B-B14F-4D97-AF65-F5344CB8AC3E}">
        <p14:creationId xmlns:p14="http://schemas.microsoft.com/office/powerpoint/2010/main" val="5368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 számítógép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 smtClean="0"/>
              <a:t>Host</a:t>
            </a:r>
            <a:r>
              <a:rPr lang="hu-HU" i="1" dirty="0" smtClean="0"/>
              <a:t> </a:t>
            </a:r>
            <a:r>
              <a:rPr lang="hu-HU" i="1" dirty="0" err="1" smtClean="0"/>
              <a:t>Application</a:t>
            </a:r>
            <a:endParaRPr lang="hu-HU" i="1" dirty="0" smtClean="0"/>
          </a:p>
          <a:p>
            <a:r>
              <a:rPr lang="hu-HU" dirty="0" smtClean="0"/>
              <a:t>A gazda számítógépen fut</a:t>
            </a:r>
          </a:p>
          <a:p>
            <a:r>
              <a:rPr lang="hu-HU" dirty="0" smtClean="0"/>
              <a:t>Nem determinisztikus</a:t>
            </a:r>
          </a:p>
          <a:p>
            <a:r>
              <a:rPr lang="hu-HU" dirty="0" smtClean="0"/>
              <a:t>Kommunikál a céleszközzel</a:t>
            </a:r>
          </a:p>
          <a:p>
            <a:r>
              <a:rPr lang="hu-HU" dirty="0" smtClean="0"/>
              <a:t>Adatmentés és analízis</a:t>
            </a:r>
          </a:p>
          <a:p>
            <a:r>
              <a:rPr lang="hu-HU" dirty="0" smtClean="0"/>
              <a:t>Felhasználói interfész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59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Determinisztikus, időkritikus feladatok</a:t>
            </a:r>
          </a:p>
          <a:p>
            <a:pPr lvl="1"/>
            <a:r>
              <a:rPr lang="hu-HU" dirty="0" smtClean="0"/>
              <a:t>Vezérlés</a:t>
            </a:r>
          </a:p>
          <a:p>
            <a:pPr lvl="1"/>
            <a:r>
              <a:rPr lang="hu-HU" dirty="0" smtClean="0"/>
              <a:t>Szabályozás</a:t>
            </a:r>
          </a:p>
          <a:p>
            <a:r>
              <a:rPr lang="hu-HU" dirty="0" smtClean="0"/>
              <a:t>Nem determinisztikus feladatok</a:t>
            </a:r>
          </a:p>
          <a:p>
            <a:pPr lvl="1"/>
            <a:r>
              <a:rPr lang="hu-HU" dirty="0" smtClean="0"/>
              <a:t>Kommunikáció</a:t>
            </a:r>
          </a:p>
          <a:p>
            <a:pPr lvl="1"/>
            <a:r>
              <a:rPr lang="hu-HU" dirty="0" smtClean="0"/>
              <a:t>Adatmentés</a:t>
            </a:r>
          </a:p>
          <a:p>
            <a:pPr lvl="1"/>
            <a:r>
              <a:rPr lang="hu-HU" dirty="0" smtClean="0"/>
              <a:t>Feldolgozás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359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Prioritások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 szál versenyez az erőforrásokért</a:t>
            </a:r>
          </a:p>
          <a:p>
            <a:r>
              <a:rPr lang="hu-HU" dirty="0" smtClean="0"/>
              <a:t>Prioritás: meghatározza hozzájutás elsőbbségét</a:t>
            </a:r>
          </a:p>
          <a:p>
            <a:r>
              <a:rPr lang="hu-HU" dirty="0" smtClean="0"/>
              <a:t>Éhezés (</a:t>
            </a:r>
            <a:r>
              <a:rPr lang="hu-HU" dirty="0" err="1" smtClean="0"/>
              <a:t>starvation</a:t>
            </a:r>
            <a:r>
              <a:rPr lang="hu-HU" dirty="0" smtClean="0"/>
              <a:t>): a nagy prioritású feladatok lefoglalhatják az összes erőforrást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441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Prioritások szintje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530691"/>
              </p:ext>
            </p:extLst>
          </p:nvPr>
        </p:nvGraphicFramePr>
        <p:xfrm>
          <a:off x="468313" y="1628775"/>
          <a:ext cx="8229600" cy="405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1599"/>
                <a:gridCol w="4918001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Prioritás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Példa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Above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time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critical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Operációs rendszer, </a:t>
                      </a:r>
                      <a:r>
                        <a:rPr lang="hu-HU" sz="2800" dirty="0" err="1" smtClean="0"/>
                        <a:t>Scan</a:t>
                      </a:r>
                      <a:r>
                        <a:rPr lang="hu-HU" sz="2800" dirty="0" smtClean="0"/>
                        <a:t> </a:t>
                      </a:r>
                      <a:r>
                        <a:rPr lang="hu-HU" sz="2800" dirty="0" err="1" smtClean="0"/>
                        <a:t>Engine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Time </a:t>
                      </a:r>
                      <a:r>
                        <a:rPr lang="hu-HU" sz="2800" dirty="0" err="1" smtClean="0"/>
                        <a:t>critical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Timed </a:t>
                      </a:r>
                      <a:r>
                        <a:rPr lang="hu-HU" sz="2800" dirty="0" err="1" smtClean="0"/>
                        <a:t>loop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High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Above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normal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Normal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Alap</a:t>
                      </a:r>
                      <a:r>
                        <a:rPr lang="hu-HU" sz="2800" baseline="0" dirty="0" smtClean="0"/>
                        <a:t> beállítás, FTP szerver, fejlesztői kapcsolat</a:t>
                      </a:r>
                      <a:endParaRPr lang="hu-H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8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 beállítása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8" y="1836737"/>
            <a:ext cx="6534150" cy="4010025"/>
          </a:xfrm>
        </p:spPr>
      </p:pic>
    </p:spTree>
    <p:extLst>
      <p:ext uri="{BB962C8B-B14F-4D97-AF65-F5344CB8AC3E}">
        <p14:creationId xmlns:p14="http://schemas.microsoft.com/office/powerpoint/2010/main" val="2610490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0" y="2492897"/>
            <a:ext cx="7599346" cy="2697706"/>
          </a:xfrm>
        </p:spPr>
      </p:pic>
    </p:spTree>
    <p:extLst>
      <p:ext uri="{BB962C8B-B14F-4D97-AF65-F5344CB8AC3E}">
        <p14:creationId xmlns:p14="http://schemas.microsoft.com/office/powerpoint/2010/main" val="3941652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r>
              <a:rPr lang="hu-HU" dirty="0" smtClean="0"/>
              <a:t> konfiguráció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2" y="1703654"/>
            <a:ext cx="6552381" cy="4276191"/>
          </a:xfrm>
        </p:spPr>
      </p:pic>
    </p:spTree>
    <p:extLst>
      <p:ext uri="{BB962C8B-B14F-4D97-AF65-F5344CB8AC3E}">
        <p14:creationId xmlns:p14="http://schemas.microsoft.com/office/powerpoint/2010/main" val="1704954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Magas prioritású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 processzor: 1 determinisztikus feladat</a:t>
            </a:r>
          </a:p>
          <a:p>
            <a:r>
              <a:rPr lang="hu-HU" dirty="0" smtClean="0"/>
              <a:t>Amíg az időkritikus feladat nem végez:</a:t>
            </a:r>
            <a:br>
              <a:rPr lang="hu-HU" dirty="0" smtClean="0"/>
            </a:br>
            <a:r>
              <a:rPr lang="hu-HU" dirty="0" smtClean="0"/>
              <a:t>más folyamatok nem futnak</a:t>
            </a:r>
          </a:p>
          <a:p>
            <a:r>
              <a:rPr lang="hu-HU" dirty="0" smtClean="0"/>
              <a:t>Processzor kihasználás:</a:t>
            </a:r>
            <a:br>
              <a:rPr lang="hu-HU" dirty="0" smtClean="0"/>
            </a:br>
            <a:r>
              <a:rPr lang="hu-HU" dirty="0" smtClean="0"/>
              <a:t>legyen kisebb mint 80%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319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Szálak végrehajtása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5" y="1628775"/>
            <a:ext cx="7808696" cy="4425950"/>
          </a:xfrm>
        </p:spPr>
      </p:pic>
    </p:spTree>
    <p:extLst>
      <p:ext uri="{BB962C8B-B14F-4D97-AF65-F5344CB8AC3E}">
        <p14:creationId xmlns:p14="http://schemas.microsoft.com/office/powerpoint/2010/main" val="2851554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Éhezés (</a:t>
            </a:r>
            <a:r>
              <a:rPr lang="hu-HU" dirty="0" err="1" smtClean="0"/>
              <a:t>Starvation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" y="1628775"/>
            <a:ext cx="8066650" cy="4425950"/>
          </a:xfrm>
        </p:spPr>
      </p:pic>
    </p:spTree>
    <p:extLst>
      <p:ext uri="{BB962C8B-B14F-4D97-AF65-F5344CB8AC3E}">
        <p14:creationId xmlns:p14="http://schemas.microsoft.com/office/powerpoint/2010/main" val="36848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cRIO</a:t>
            </a:r>
            <a:r>
              <a:rPr lang="hu-HU" dirty="0" smtClean="0"/>
              <a:t> konfigurálása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Felderítés és beállítás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8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felderítése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Measurement</a:t>
            </a:r>
            <a:r>
              <a:rPr lang="hu-HU" dirty="0" smtClean="0"/>
              <a:t> and </a:t>
            </a:r>
            <a:r>
              <a:rPr lang="hu-HU" dirty="0" err="1" smtClean="0"/>
              <a:t>Automation</a:t>
            </a:r>
            <a:r>
              <a:rPr lang="hu-HU" dirty="0" smtClean="0"/>
              <a:t> </a:t>
            </a:r>
            <a:r>
              <a:rPr lang="hu-HU" dirty="0" err="1" smtClean="0"/>
              <a:t>Exlpoler</a:t>
            </a:r>
            <a:endParaRPr lang="hu-HU" dirty="0" smtClean="0"/>
          </a:p>
          <a:p>
            <a:r>
              <a:rPr lang="hu-HU" dirty="0" smtClean="0"/>
              <a:t>Azonos alhálózat + DHCP / Statikus IP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32</a:t>
            </a:fld>
            <a:endParaRPr lang="hu-HU" dirty="0"/>
          </a:p>
        </p:txBody>
      </p:sp>
      <p:pic>
        <p:nvPicPr>
          <p:cNvPr id="4" name="Picture 2" descr="N:\Robi\- Alpha\- Edu\VIM\img\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955678" cy="33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Hálózati beállítások</a:t>
            </a:r>
          </a:p>
          <a:p>
            <a:r>
              <a:rPr lang="hu-HU" dirty="0" smtClean="0"/>
              <a:t>Újraindítás</a:t>
            </a:r>
          </a:p>
          <a:p>
            <a:r>
              <a:rPr lang="hu-HU" dirty="0" smtClean="0"/>
              <a:t>Formázás</a:t>
            </a:r>
          </a:p>
          <a:p>
            <a:r>
              <a:rPr lang="hu-HU" dirty="0" smtClean="0"/>
              <a:t>Szoftver telepítése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918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Szoftver telepítése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13" y="1628775"/>
            <a:ext cx="5493200" cy="4425950"/>
          </a:xfrm>
        </p:spPr>
      </p:pic>
    </p:spTree>
    <p:extLst>
      <p:ext uri="{BB962C8B-B14F-4D97-AF65-F5344CB8AC3E}">
        <p14:creationId xmlns:p14="http://schemas.microsoft.com/office/powerpoint/2010/main" val="55519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Real-Time környezet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97" y="1628775"/>
            <a:ext cx="5414031" cy="4425950"/>
          </a:xfrm>
        </p:spPr>
      </p:pic>
    </p:spTree>
    <p:extLst>
      <p:ext uri="{BB962C8B-B14F-4D97-AF65-F5344CB8AC3E}">
        <p14:creationId xmlns:p14="http://schemas.microsoft.com/office/powerpoint/2010/main" val="3723841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Komponensek kiválasztása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97" y="1628775"/>
            <a:ext cx="5414031" cy="4425950"/>
          </a:xfrm>
        </p:spPr>
      </p:pic>
    </p:spTree>
    <p:extLst>
      <p:ext uri="{BB962C8B-B14F-4D97-AF65-F5344CB8AC3E}">
        <p14:creationId xmlns:p14="http://schemas.microsoft.com/office/powerpoint/2010/main" val="2393616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Distributed</a:t>
            </a:r>
            <a:r>
              <a:rPr lang="hu-HU" dirty="0" smtClean="0"/>
              <a:t> System Manager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64" y="1628775"/>
            <a:ext cx="5547897" cy="4425950"/>
          </a:xfrm>
        </p:spPr>
      </p:pic>
    </p:spTree>
    <p:extLst>
      <p:ext uri="{BB962C8B-B14F-4D97-AF65-F5344CB8AC3E}">
        <p14:creationId xmlns:p14="http://schemas.microsoft.com/office/powerpoint/2010/main" val="3908827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létrehozása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414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létrehozása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0" y="1600200"/>
            <a:ext cx="2961899" cy="4525963"/>
          </a:xfrm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Üres projekt</a:t>
            </a:r>
          </a:p>
          <a:p>
            <a:r>
              <a:rPr lang="hu-HU" dirty="0" smtClean="0"/>
              <a:t>Projekt minták</a:t>
            </a:r>
          </a:p>
          <a:p>
            <a:pPr lvl="1"/>
            <a:r>
              <a:rPr lang="hu-HU" dirty="0" smtClean="0"/>
              <a:t>LV FPGA</a:t>
            </a:r>
          </a:p>
          <a:p>
            <a:r>
              <a:rPr lang="hu-HU" dirty="0" smtClean="0"/>
              <a:t>Példa projektek</a:t>
            </a:r>
          </a:p>
          <a:p>
            <a:pPr lvl="1"/>
            <a:r>
              <a:rPr lang="hu-HU" dirty="0" smtClean="0"/>
              <a:t>FPGA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cRIO</a:t>
            </a:r>
            <a:endParaRPr lang="hu-HU" dirty="0" smtClean="0"/>
          </a:p>
          <a:p>
            <a:pPr lvl="1"/>
            <a:r>
              <a:rPr lang="hu-HU" dirty="0" smtClean="0"/>
              <a:t>Real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cRIO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00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Valós idejű (</a:t>
            </a:r>
            <a:r>
              <a:rPr lang="hu-HU" dirty="0" err="1"/>
              <a:t>cRIO</a:t>
            </a:r>
            <a:r>
              <a:rPr lang="hu-HU" dirty="0"/>
              <a:t>) rendszerek programozása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Bevezetés a cRIO platform programozásába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hozzárendelése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11" y="1628775"/>
            <a:ext cx="4620803" cy="4425950"/>
          </a:xfrm>
        </p:spPr>
      </p:pic>
    </p:spTree>
    <p:extLst>
      <p:ext uri="{BB962C8B-B14F-4D97-AF65-F5344CB8AC3E}">
        <p14:creationId xmlns:p14="http://schemas.microsoft.com/office/powerpoint/2010/main" val="289347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kiválasztása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32713"/>
            <a:ext cx="4038600" cy="4460937"/>
          </a:xfrm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Létező eszköz megnyitása</a:t>
            </a:r>
          </a:p>
          <a:p>
            <a:r>
              <a:rPr lang="hu-HU" dirty="0" smtClean="0"/>
              <a:t>Új eszköz létrehozása és konfigurálása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3434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Interfész kiválasztása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3494"/>
            <a:ext cx="4038600" cy="2699375"/>
          </a:xfrm>
        </p:spPr>
      </p:pic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b="1" dirty="0" err="1" smtClean="0"/>
              <a:t>Scan</a:t>
            </a:r>
            <a:r>
              <a:rPr lang="hu-HU" b="1" dirty="0" smtClean="0"/>
              <a:t> </a:t>
            </a:r>
            <a:r>
              <a:rPr lang="hu-HU" b="1" dirty="0" err="1" smtClean="0"/>
              <a:t>Interface</a:t>
            </a:r>
            <a:endParaRPr lang="hu-HU" b="1" dirty="0" smtClean="0"/>
          </a:p>
          <a:p>
            <a:pPr lvl="1"/>
            <a:r>
              <a:rPr lang="hu-HU" dirty="0" smtClean="0"/>
              <a:t>Max 500 Hz</a:t>
            </a:r>
          </a:p>
          <a:p>
            <a:pPr lvl="1"/>
            <a:r>
              <a:rPr lang="hu-HU" dirty="0" smtClean="0"/>
              <a:t>Egyszerű </a:t>
            </a:r>
            <a:r>
              <a:rPr lang="hu-HU" dirty="0" err="1" smtClean="0"/>
              <a:t>progarmozás</a:t>
            </a:r>
            <a:endParaRPr lang="hu-HU" dirty="0" smtClean="0"/>
          </a:p>
          <a:p>
            <a:r>
              <a:rPr lang="hu-HU" dirty="0" smtClean="0"/>
              <a:t>FPGA </a:t>
            </a:r>
            <a:r>
              <a:rPr lang="hu-HU" dirty="0" err="1" smtClean="0"/>
              <a:t>Interface</a:t>
            </a:r>
            <a:endParaRPr lang="hu-HU" dirty="0" smtClean="0"/>
          </a:p>
          <a:p>
            <a:pPr lvl="1"/>
            <a:r>
              <a:rPr lang="hu-HU" dirty="0" smtClean="0"/>
              <a:t>Nagy sebesség</a:t>
            </a:r>
          </a:p>
          <a:p>
            <a:pPr lvl="1"/>
            <a:r>
              <a:rPr lang="hu-HU" dirty="0" smtClean="0"/>
              <a:t>FPGA programozás</a:t>
            </a:r>
          </a:p>
          <a:p>
            <a:r>
              <a:rPr lang="hu-HU" dirty="0" smtClean="0"/>
              <a:t>Mixed </a:t>
            </a:r>
            <a:r>
              <a:rPr lang="hu-HU" dirty="0" err="1" smtClean="0"/>
              <a:t>mode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955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 létrehozása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i="1" dirty="0" smtClean="0"/>
              <a:t>Top </a:t>
            </a:r>
            <a:r>
              <a:rPr lang="hu-HU" i="1" dirty="0" err="1" smtClean="0"/>
              <a:t>level</a:t>
            </a:r>
            <a:r>
              <a:rPr lang="hu-HU" i="1" dirty="0" smtClean="0"/>
              <a:t> </a:t>
            </a:r>
            <a:r>
              <a:rPr lang="hu-HU" i="1" dirty="0" err="1" smtClean="0"/>
              <a:t>application</a:t>
            </a:r>
            <a:endParaRPr lang="hu-HU" i="1" dirty="0" smtClean="0"/>
          </a:p>
          <a:p>
            <a:r>
              <a:rPr lang="hu-HU" dirty="0" smtClean="0"/>
              <a:t>Futtatás helye:</a:t>
            </a:r>
          </a:p>
          <a:p>
            <a:pPr lvl="1"/>
            <a:r>
              <a:rPr lang="hu-HU" dirty="0" smtClean="0"/>
              <a:t>Home PC</a:t>
            </a:r>
          </a:p>
          <a:p>
            <a:pPr lvl="1"/>
            <a:r>
              <a:rPr lang="hu-HU" dirty="0" smtClean="0"/>
              <a:t>Real Time</a:t>
            </a:r>
          </a:p>
          <a:p>
            <a:pPr lvl="1"/>
            <a:r>
              <a:rPr lang="hu-HU" dirty="0" smtClean="0"/>
              <a:t>FPGA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simulation</a:t>
            </a:r>
            <a:r>
              <a:rPr lang="hu-HU" dirty="0" smtClean="0"/>
              <a:t> / </a:t>
            </a:r>
            <a:r>
              <a:rPr lang="hu-HU" dirty="0" err="1" smtClean="0"/>
              <a:t>target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0183"/>
            <a:ext cx="4038600" cy="4285997"/>
          </a:xfrm>
        </p:spPr>
      </p:pic>
    </p:spTree>
    <p:extLst>
      <p:ext uri="{BB962C8B-B14F-4D97-AF65-F5344CB8AC3E}">
        <p14:creationId xmlns:p14="http://schemas.microsoft.com/office/powerpoint/2010/main" val="3954497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Scan</a:t>
            </a:r>
            <a:r>
              <a:rPr lang="hu-HU" dirty="0"/>
              <a:t> </a:t>
            </a:r>
            <a:r>
              <a:rPr lang="hu-HU"/>
              <a:t>Engine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1641475"/>
            <a:ext cx="6819900" cy="4400550"/>
          </a:xfrm>
        </p:spPr>
      </p:pic>
    </p:spTree>
    <p:extLst>
      <p:ext uri="{BB962C8B-B14F-4D97-AF65-F5344CB8AC3E}">
        <p14:creationId xmlns:p14="http://schemas.microsoft.com/office/powerpoint/2010/main" val="2528157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Scan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8" y="1628775"/>
            <a:ext cx="6267569" cy="4425950"/>
          </a:xfrm>
        </p:spPr>
      </p:pic>
    </p:spTree>
    <p:extLst>
      <p:ext uri="{BB962C8B-B14F-4D97-AF65-F5344CB8AC3E}">
        <p14:creationId xmlns:p14="http://schemas.microsoft.com/office/powerpoint/2010/main" val="686393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Példaprogram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0" y="2007679"/>
            <a:ext cx="8186686" cy="3668142"/>
          </a:xfrm>
        </p:spPr>
      </p:pic>
    </p:spTree>
    <p:extLst>
      <p:ext uri="{BB962C8B-B14F-4D97-AF65-F5344CB8AC3E}">
        <p14:creationId xmlns:p14="http://schemas.microsoft.com/office/powerpoint/2010/main" val="1595947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Kód futtatása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Run</a:t>
            </a:r>
            <a:r>
              <a:rPr lang="hu-HU" dirty="0" smtClean="0"/>
              <a:t>” gomb</a:t>
            </a:r>
          </a:p>
          <a:p>
            <a:r>
              <a:rPr lang="hu-HU" dirty="0" smtClean="0"/>
              <a:t>A program előlapja a számítógépről elérhető</a:t>
            </a:r>
          </a:p>
          <a:p>
            <a:r>
              <a:rPr lang="hu-HU" dirty="0" smtClean="0"/>
              <a:t>A program a számítógéptől függetlenül fut</a:t>
            </a:r>
          </a:p>
          <a:p>
            <a:r>
              <a:rPr lang="hu-HU" dirty="0" smtClean="0"/>
              <a:t>Előlapi elemek: nem feltétlenül töltődnek 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6090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Időzítések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While</a:t>
            </a:r>
            <a:r>
              <a:rPr lang="hu-HU" dirty="0" smtClean="0"/>
              <a:t> ciklusok időzítése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Alapértelmezett prioritás</a:t>
            </a:r>
          </a:p>
          <a:p>
            <a:r>
              <a:rPr lang="hu-HU" dirty="0" smtClean="0"/>
              <a:t>Nem determinisztikus</a:t>
            </a:r>
          </a:p>
          <a:p>
            <a:r>
              <a:rPr lang="hu-HU" dirty="0" err="1" smtClean="0"/>
              <a:t>ms</a:t>
            </a:r>
            <a:r>
              <a:rPr lang="hu-HU" dirty="0" smtClean="0"/>
              <a:t> vagy </a:t>
            </a:r>
            <a:r>
              <a:rPr lang="hu-HU" dirty="0" err="1" smtClean="0"/>
              <a:t>us</a:t>
            </a:r>
            <a:r>
              <a:rPr lang="hu-HU" dirty="0" smtClean="0"/>
              <a:t> felbontás</a:t>
            </a:r>
            <a:endParaRPr lang="hu-HU" dirty="0"/>
          </a:p>
        </p:txBody>
      </p:sp>
      <p:pic>
        <p:nvPicPr>
          <p:cNvPr id="1026" name="Picture 2" descr="P:\Robi\- Alpha\- Edu\VIM\img\cRIO programming\TiimingWhile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9911"/>
            <a:ext cx="654208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3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rendszerek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006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Magas prioritás</a:t>
            </a:r>
          </a:p>
          <a:p>
            <a:r>
              <a:rPr lang="hu-HU" dirty="0" err="1" smtClean="0"/>
              <a:t>ms</a:t>
            </a:r>
            <a:r>
              <a:rPr lang="hu-HU" dirty="0" smtClean="0"/>
              <a:t> vagy </a:t>
            </a:r>
            <a:r>
              <a:rPr lang="hu-HU" dirty="0" err="1" smtClean="0"/>
              <a:t>us</a:t>
            </a:r>
            <a:r>
              <a:rPr lang="hu-HU" dirty="0" smtClean="0"/>
              <a:t> felbontás</a:t>
            </a:r>
          </a:p>
          <a:p>
            <a:r>
              <a:rPr lang="hu-HU" dirty="0" smtClean="0"/>
              <a:t>Determinisztikus ciklusok</a:t>
            </a:r>
            <a:endParaRPr lang="hu-HU" dirty="0"/>
          </a:p>
        </p:txBody>
      </p:sp>
      <p:pic>
        <p:nvPicPr>
          <p:cNvPr id="2050" name="Picture 2" descr="P:\Robi\- Alpha\- Edu\VIM\img\cRIO programming\TimedL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010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09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Determinizmus:</a:t>
            </a:r>
            <a:br>
              <a:rPr lang="hu-HU" dirty="0" smtClean="0"/>
            </a:br>
            <a:r>
              <a:rPr lang="hu-HU" dirty="0" smtClean="0"/>
              <a:t>tervezési irányelvek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Megfelelő hardver választása</a:t>
            </a:r>
          </a:p>
          <a:p>
            <a:r>
              <a:rPr lang="hu-HU" dirty="0" smtClean="0"/>
              <a:t>Csak egy Timed </a:t>
            </a:r>
            <a:r>
              <a:rPr lang="hu-HU" dirty="0" err="1" smtClean="0"/>
              <a:t>Loop</a:t>
            </a:r>
            <a:r>
              <a:rPr lang="hu-HU" dirty="0" smtClean="0"/>
              <a:t> processzoronként</a:t>
            </a:r>
          </a:p>
          <a:p>
            <a:r>
              <a:rPr lang="hu-HU" dirty="0" smtClean="0"/>
              <a:t>Megosztott erőforrások elkerülése</a:t>
            </a:r>
          </a:p>
          <a:p>
            <a:r>
              <a:rPr lang="hu-HU" dirty="0" smtClean="0"/>
              <a:t>Nem szükséges funkciók kikapcsolása</a:t>
            </a:r>
          </a:p>
          <a:p>
            <a:r>
              <a:rPr lang="hu-HU" dirty="0" smtClean="0"/>
              <a:t>Alacsony szintű funkciók használata</a:t>
            </a:r>
            <a:br>
              <a:rPr lang="hu-HU" dirty="0" smtClean="0"/>
            </a:br>
            <a:r>
              <a:rPr lang="hu-HU" dirty="0" smtClean="0"/>
              <a:t>(nem Express VI)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025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Megosztott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Megosztott erőforrás: több folyamat férhet hozzá egyszerre</a:t>
            </a:r>
          </a:p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Global and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variables</a:t>
            </a:r>
            <a:endParaRPr lang="hu-HU" dirty="0" smtClean="0"/>
          </a:p>
          <a:p>
            <a:pPr lvl="1"/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manager</a:t>
            </a:r>
            <a:endParaRPr lang="hu-HU" dirty="0" smtClean="0"/>
          </a:p>
          <a:p>
            <a:pPr lvl="1"/>
            <a:r>
              <a:rPr lang="hu-HU" dirty="0" err="1" smtClean="0"/>
              <a:t>Senaphore</a:t>
            </a:r>
            <a:r>
              <a:rPr lang="hu-HU" dirty="0" smtClean="0"/>
              <a:t>, </a:t>
            </a:r>
            <a:r>
              <a:rPr lang="hu-HU" dirty="0" err="1" smtClean="0"/>
              <a:t>non-reentrant</a:t>
            </a:r>
            <a:r>
              <a:rPr lang="hu-HU" dirty="0" smtClean="0"/>
              <a:t> VI</a:t>
            </a:r>
          </a:p>
          <a:p>
            <a:pPr lvl="1"/>
            <a:r>
              <a:rPr lang="hu-HU" dirty="0" smtClean="0"/>
              <a:t>Hálózati és fájlműveletek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6357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915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Konfigurálás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Helyezze üzembe a </a:t>
            </a:r>
            <a:r>
              <a:rPr lang="hu-HU" dirty="0" err="1" smtClean="0"/>
              <a:t>cRIO</a:t>
            </a:r>
            <a:r>
              <a:rPr lang="hu-HU" dirty="0" smtClean="0"/>
              <a:t> eszközt!</a:t>
            </a:r>
          </a:p>
          <a:p>
            <a:r>
              <a:rPr lang="hu-HU" dirty="0" smtClean="0"/>
              <a:t>Találja meg az eszközt a MAX segítségével!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7648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Kapcsolás összeállítása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Kösse rá megfelelő módon a termisztort az adatgyűjtő bemenetére!</a:t>
            </a:r>
          </a:p>
          <a:p>
            <a:pPr lvl="1"/>
            <a:r>
              <a:rPr lang="hu-HU" dirty="0" smtClean="0"/>
              <a:t>Szükség esetén használjon külső tápfeszültséget!</a:t>
            </a:r>
          </a:p>
          <a:p>
            <a:pPr lvl="1"/>
            <a:r>
              <a:rPr lang="hu-HU" dirty="0" smtClean="0"/>
              <a:t>Szükség esetén kösse be a földet a modulra!</a:t>
            </a:r>
          </a:p>
          <a:p>
            <a:r>
              <a:rPr lang="hu-HU" dirty="0" smtClean="0"/>
              <a:t>Kösse be a </a:t>
            </a:r>
            <a:r>
              <a:rPr lang="hu-HU" dirty="0" err="1" smtClean="0"/>
              <a:t>LED-sort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digitális kimenetekre!</a:t>
            </a:r>
          </a:p>
          <a:p>
            <a:pPr lvl="1"/>
            <a:r>
              <a:rPr lang="hu-HU" dirty="0" smtClean="0"/>
              <a:t>Konfigurálja a digitális I/O vonalakat kimenetként!</a:t>
            </a:r>
          </a:p>
          <a:p>
            <a:pPr lvl="1"/>
            <a:r>
              <a:rPr lang="hu-HU" dirty="0" smtClean="0"/>
              <a:t>Használja az ellenálláshallót a maximális áram korlátozására!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043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I/O konfigurálása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39" y="1628775"/>
            <a:ext cx="6218148" cy="4425950"/>
          </a:xfrm>
        </p:spPr>
      </p:pic>
    </p:spTree>
    <p:extLst>
      <p:ext uri="{BB962C8B-B14F-4D97-AF65-F5344CB8AC3E}">
        <p14:creationId xmlns:p14="http://schemas.microsoft.com/office/powerpoint/2010/main" val="676393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Potenciométer állásának digitalizálása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Készítsen programot, mely a termisztor felhasználásával hőmérsékletet mér!</a:t>
            </a:r>
          </a:p>
          <a:p>
            <a:r>
              <a:rPr lang="hu-HU" dirty="0"/>
              <a:t>A </a:t>
            </a:r>
            <a:r>
              <a:rPr lang="hu-HU" dirty="0" err="1"/>
              <a:t>LED-soron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hőmérséklettel arányosan gyújtsa ki a </a:t>
            </a:r>
            <a:r>
              <a:rPr lang="hu-HU" dirty="0" err="1"/>
              <a:t>LED-eket</a:t>
            </a:r>
            <a:r>
              <a:rPr lang="hu-HU" dirty="0"/>
              <a:t>!</a:t>
            </a:r>
          </a:p>
          <a:p>
            <a:r>
              <a:rPr lang="hu-HU" dirty="0"/>
              <a:t>A megjelenítés tartományát válassza meg úgy, hogy jól mutassa a termisztor kézzel való megfogását!</a:t>
            </a:r>
          </a:p>
        </p:txBody>
      </p:sp>
    </p:spTree>
    <p:extLst>
      <p:ext uri="{BB962C8B-B14F-4D97-AF65-F5344CB8AC3E}">
        <p14:creationId xmlns:p14="http://schemas.microsoft.com/office/powerpoint/2010/main" val="2252403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Élénkülés - halványulás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PWM segítségével oldja meg, hogy a LED ne csak ki-be állapotot vehessen fel, hanem folyamatosan csökkenjen a fényereje.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8129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PWM beállítása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39" y="1628775"/>
            <a:ext cx="6218148" cy="4425950"/>
          </a:xfrm>
        </p:spPr>
      </p:pic>
    </p:spTree>
    <p:extLst>
      <p:ext uri="{BB962C8B-B14F-4D97-AF65-F5344CB8AC3E}">
        <p14:creationId xmlns:p14="http://schemas.microsoft.com/office/powerpoint/2010/main" val="136423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Megbízhatóan időben válaszol egy eseményre</a:t>
            </a:r>
          </a:p>
          <a:p>
            <a:r>
              <a:rPr lang="hu-HU" dirty="0" smtClean="0"/>
              <a:t>Műveleteket garantált időn belül elvégez</a:t>
            </a:r>
          </a:p>
          <a:p>
            <a:r>
              <a:rPr lang="hu-HU" dirty="0" smtClean="0"/>
              <a:t>Fő alkalmazások</a:t>
            </a:r>
          </a:p>
          <a:p>
            <a:pPr lvl="1"/>
            <a:r>
              <a:rPr lang="hu-HU" dirty="0" smtClean="0"/>
              <a:t>Eseményekre válaszolás</a:t>
            </a:r>
          </a:p>
          <a:p>
            <a:pPr lvl="1"/>
            <a:r>
              <a:rPr lang="hu-HU" dirty="0" smtClean="0"/>
              <a:t>Szabályozások (</a:t>
            </a:r>
            <a:r>
              <a:rPr lang="hu-HU" dirty="0" err="1" smtClean="0"/>
              <a:t>Closed-Loop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Kritikus tesztek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11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Ciklusidő (</a:t>
            </a:r>
            <a:r>
              <a:rPr lang="hu-HU" dirty="0" err="1"/>
              <a:t>Loop</a:t>
            </a:r>
            <a:r>
              <a:rPr lang="hu-HU" dirty="0"/>
              <a:t> </a:t>
            </a:r>
            <a:r>
              <a:rPr lang="hu-HU" dirty="0" err="1"/>
              <a:t>Cycle</a:t>
            </a:r>
            <a:r>
              <a:rPr lang="hu-HU" dirty="0"/>
              <a:t> Time 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Determinizmus</a:t>
            </a:r>
            <a:br>
              <a:rPr lang="hu-HU" dirty="0" smtClean="0"/>
            </a:br>
            <a:r>
              <a:rPr lang="hu-HU" dirty="0" smtClean="0"/>
              <a:t>(konzisztens válasz és válaszidő)</a:t>
            </a:r>
          </a:p>
          <a:p>
            <a:r>
              <a:rPr lang="hu-HU" dirty="0" smtClean="0"/>
              <a:t>Determinisztikus feladat</a:t>
            </a:r>
            <a:br>
              <a:rPr lang="hu-HU" dirty="0" smtClean="0"/>
            </a:br>
            <a:r>
              <a:rPr lang="hu-HU" dirty="0" smtClean="0"/>
              <a:t>(mindig időben kell végezzen)</a:t>
            </a:r>
          </a:p>
          <a:p>
            <a:r>
              <a:rPr lang="hu-HU" dirty="0" err="1"/>
              <a:t>Jitter</a:t>
            </a:r>
            <a:endParaRPr lang="hu-HU" dirty="0" smtClean="0"/>
          </a:p>
          <a:p>
            <a:r>
              <a:rPr lang="hu-HU" dirty="0" smtClean="0"/>
              <a:t>Prioritás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005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Hagyományos 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processzoridő megoszlik a programok között</a:t>
            </a:r>
          </a:p>
          <a:p>
            <a:r>
              <a:rPr lang="hu-HU" dirty="0" smtClean="0"/>
              <a:t>Háttérfeladatok megszakíthatják a kritikus programokat</a:t>
            </a:r>
          </a:p>
          <a:p>
            <a:pPr lvl="1"/>
            <a:r>
              <a:rPr lang="hu-HU" dirty="0" err="1" smtClean="0"/>
              <a:t>Vírusírtók</a:t>
            </a:r>
            <a:endParaRPr lang="hu-HU" dirty="0" smtClean="0"/>
          </a:p>
          <a:p>
            <a:pPr lvl="1"/>
            <a:r>
              <a:rPr lang="hu-HU" dirty="0" smtClean="0"/>
              <a:t>Hálózatkezelés...</a:t>
            </a:r>
          </a:p>
          <a:p>
            <a:r>
              <a:rPr lang="hu-HU" dirty="0" smtClean="0"/>
              <a:t>Magas </a:t>
            </a:r>
            <a:r>
              <a:rPr lang="hu-HU" dirty="0" err="1" smtClean="0"/>
              <a:t>jitter</a:t>
            </a:r>
            <a:endParaRPr lang="hu-HU" dirty="0" smtClean="0"/>
          </a:p>
          <a:p>
            <a:r>
              <a:rPr lang="hu-HU" dirty="0" smtClean="0"/>
              <a:t>Nem determinisztikus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149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operációs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magas prioritású feladatok lesnek először végrehajtva</a:t>
            </a:r>
          </a:p>
          <a:p>
            <a:r>
              <a:rPr lang="hu-HU" dirty="0" smtClean="0"/>
              <a:t>Magas megbízhatóság</a:t>
            </a:r>
          </a:p>
          <a:p>
            <a:r>
              <a:rPr lang="hu-HU" dirty="0" smtClean="0"/>
              <a:t>Általában nincs UI</a:t>
            </a:r>
          </a:p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NI ETS</a:t>
            </a:r>
          </a:p>
          <a:p>
            <a:pPr lvl="1"/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River</a:t>
            </a:r>
            <a:r>
              <a:rPr lang="hu-HU" dirty="0" smtClean="0"/>
              <a:t> </a:t>
            </a:r>
            <a:r>
              <a:rPr lang="hu-HU" dirty="0" err="1" smtClean="0"/>
              <a:t>VxWorks</a:t>
            </a:r>
            <a:endParaRPr lang="hu-HU" dirty="0" smtClean="0"/>
          </a:p>
          <a:p>
            <a:pPr lvl="1"/>
            <a:r>
              <a:rPr lang="hu-HU" dirty="0" smtClean="0"/>
              <a:t>Valód idejű Linux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482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11169</TotalTime>
  <Words>617</Words>
  <Application>Microsoft Office PowerPoint</Application>
  <PresentationFormat>Diavetítés a képernyőre (4:3 oldalarány)</PresentationFormat>
  <Paragraphs>176</Paragraphs>
  <Slides>59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0" baseType="lpstr">
      <vt:lpstr>Office Theme</vt:lpstr>
      <vt:lpstr>PowerPoint bemutató</vt:lpstr>
      <vt:lpstr>PowerPoint bemutató</vt:lpstr>
      <vt:lpstr>PowerPoint bemutató</vt:lpstr>
      <vt:lpstr>Valós idejű (cRIO) rendszerek programozása</vt:lpstr>
      <vt:lpstr>Valós idejű rendszerek</vt:lpstr>
      <vt:lpstr>Valós idejű rendszer</vt:lpstr>
      <vt:lpstr>Fogalmak</vt:lpstr>
      <vt:lpstr>Hagyományos OS</vt:lpstr>
      <vt:lpstr>Valós idejű operációs rendszerek</vt:lpstr>
      <vt:lpstr>NI cRIO platform</vt:lpstr>
      <vt:lpstr>cRIO felépítése</vt:lpstr>
      <vt:lpstr>Kommunikáció</vt:lpstr>
      <vt:lpstr>NI cRIO-9076</vt:lpstr>
      <vt:lpstr>NI cRIO-9076 + modulok</vt:lpstr>
      <vt:lpstr>cRIO-9024</vt:lpstr>
      <vt:lpstr>cRIO-9114</vt:lpstr>
      <vt:lpstr>Single Board RIO</vt:lpstr>
      <vt:lpstr>Többszálú környezetek</vt:lpstr>
      <vt:lpstr>Gazda számítógép és célrendszer architektúra</vt:lpstr>
      <vt:lpstr>Gazda számítógép</vt:lpstr>
      <vt:lpstr>Target Application</vt:lpstr>
      <vt:lpstr>Prioritások kezelése</vt:lpstr>
      <vt:lpstr>Prioritások szintje</vt:lpstr>
      <vt:lpstr>Prioritás beállítása</vt:lpstr>
      <vt:lpstr>Timed Loop</vt:lpstr>
      <vt:lpstr>Timed Loop konfiguráció</vt:lpstr>
      <vt:lpstr>Magas prioritású feladatok</vt:lpstr>
      <vt:lpstr>Szálak végrehajtása</vt:lpstr>
      <vt:lpstr>Éhezés (Starvation)</vt:lpstr>
      <vt:lpstr>Valós idejű mérések és szabályozások</vt:lpstr>
      <vt:lpstr>Felderítés és beállítás</vt:lpstr>
      <vt:lpstr>Eszköz felderítése</vt:lpstr>
      <vt:lpstr>Eszköz kezelése</vt:lpstr>
      <vt:lpstr>Szoftver telepítése</vt:lpstr>
      <vt:lpstr>Real-Time környezet</vt:lpstr>
      <vt:lpstr>Komponensek kiválasztása</vt:lpstr>
      <vt:lpstr>Distributed System Manager</vt:lpstr>
      <vt:lpstr>Projekt létrehozása</vt:lpstr>
      <vt:lpstr>Projekt létrehozása</vt:lpstr>
      <vt:lpstr>Eszköz hozzárendelése</vt:lpstr>
      <vt:lpstr>Eszköz kiválasztása</vt:lpstr>
      <vt:lpstr>Interfész kiválasztása</vt:lpstr>
      <vt:lpstr>VI létrehozása</vt:lpstr>
      <vt:lpstr>Scan Engine</vt:lpstr>
      <vt:lpstr>Scan Engine</vt:lpstr>
      <vt:lpstr>Példaprogram</vt:lpstr>
      <vt:lpstr>Kód futtatása</vt:lpstr>
      <vt:lpstr>Időzítések</vt:lpstr>
      <vt:lpstr>While ciklusok időzítése</vt:lpstr>
      <vt:lpstr>Timed Loop</vt:lpstr>
      <vt:lpstr>Determinizmus: tervezési irányelvek</vt:lpstr>
      <vt:lpstr>Megosztott erőforrások</vt:lpstr>
      <vt:lpstr>Feladatok</vt:lpstr>
      <vt:lpstr>1. Konfigurálás</vt:lpstr>
      <vt:lpstr>2. Kapcsolás összeállítása</vt:lpstr>
      <vt:lpstr>Digitális I/O konfigurálása</vt:lpstr>
      <vt:lpstr>3. Potenciométer állásának digitalizálása</vt:lpstr>
      <vt:lpstr>4. Élénkülés - halványulás</vt:lpstr>
      <vt:lpstr>PWM beállítása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354</cp:revision>
  <cp:lastPrinted>2013-07-25T07:06:35Z</cp:lastPrinted>
  <dcterms:created xsi:type="dcterms:W3CDTF">2013-04-28T13:13:23Z</dcterms:created>
  <dcterms:modified xsi:type="dcterms:W3CDTF">2014-05-21T19:39:26Z</dcterms:modified>
</cp:coreProperties>
</file>