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2"/>
  </p:notes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8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1D998CB-7204-4A06-B58F-0250022634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78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573151-41B0-480C-B53F-07000DE41560}" type="slidenum">
              <a:rPr lang="hu-HU" altLang="hu-HU" smtClean="0">
                <a:latin typeface="Arial" charset="0"/>
              </a:rPr>
              <a:pPr/>
              <a:t>1</a:t>
            </a:fld>
            <a:endParaRPr lang="hu-HU" altLang="hu-HU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5AEA066-0D16-4CEB-B99E-F5A116331ADE}" type="slidenum">
              <a:rPr lang="hu-HU" altLang="hu-HU" smtClean="0">
                <a:latin typeface="Arial" charset="0"/>
              </a:rPr>
              <a:pPr/>
              <a:t>10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503E0AA-EDBD-4424-9713-682A05548768}" type="slidenum">
              <a:rPr lang="hu-HU" altLang="hu-HU" smtClean="0">
                <a:latin typeface="Arial" charset="0"/>
              </a:rPr>
              <a:pPr/>
              <a:t>2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BA8E2CF-01D1-4A13-94EB-861224D2E8EE}" type="slidenum">
              <a:rPr lang="hu-HU" altLang="hu-HU" smtClean="0">
                <a:latin typeface="Arial" charset="0"/>
              </a:rPr>
              <a:pPr/>
              <a:t>3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92F021-F0C5-4FE0-8B46-E9209C5F7D73}" type="slidenum">
              <a:rPr lang="hu-HU" altLang="hu-HU" smtClean="0">
                <a:latin typeface="Arial" charset="0"/>
              </a:rPr>
              <a:pPr/>
              <a:t>4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C17DA1-6D32-4D28-B9CF-E7CFD85CB784}" type="slidenum">
              <a:rPr lang="hu-HU" altLang="hu-HU" smtClean="0">
                <a:latin typeface="Arial" charset="0"/>
              </a:rPr>
              <a:pPr/>
              <a:t>5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891475-31F3-4274-8202-5F38364409C6}" type="slidenum">
              <a:rPr lang="hu-HU" altLang="hu-HU" smtClean="0">
                <a:latin typeface="Arial" charset="0"/>
              </a:rPr>
              <a:pPr/>
              <a:t>6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E260E2-7BD8-4B96-9906-9074CCAE17DD}" type="slidenum">
              <a:rPr lang="hu-HU" altLang="hu-HU" smtClean="0">
                <a:latin typeface="Arial" charset="0"/>
              </a:rPr>
              <a:pPr/>
              <a:t>7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83D083-FDD1-4D98-AC48-BB8E51CF9C7F}" type="slidenum">
              <a:rPr lang="hu-HU" altLang="hu-HU" smtClean="0">
                <a:latin typeface="Arial" charset="0"/>
              </a:rPr>
              <a:pPr/>
              <a:t>8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09768A6-9518-4899-B084-14AFE4179697}" type="slidenum">
              <a:rPr lang="hu-HU" altLang="hu-HU" smtClean="0">
                <a:latin typeface="Arial" charset="0"/>
              </a:rPr>
              <a:pPr/>
              <a:t>9</a:t>
            </a:fld>
            <a:endParaRPr lang="hu-HU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E4B16-D912-4C6C-B5C6-F75450449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B2584-4D22-4AC7-8C91-B8FE1DD51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BE1F1-9820-449F-9E39-A0D2DD294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8B352-6470-43E2-93F1-341D5564B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0EAC1-D4FA-414D-B5B8-09CA7C4D8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3400C-EB86-446F-8048-42B8EFE4E5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2C9C1-ABF6-4FA0-A6CB-E6428AA05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6669A-CEAB-43DD-9046-C034D257C4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91548-6C03-454A-A76D-EC1443D531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91D98-B15E-4575-9FEF-AF70E7AF4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553CB92-90C7-4EBA-9E82-2CDA6A6D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446A07-6A2A-4036-A64A-12B096B88E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Mesterséges intelligencia I</a:t>
            </a:r>
            <a:endParaRPr lang="en-US" alt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8. Előadás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548680"/>
            <a:ext cx="8229600" cy="563190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logika szerint az </a:t>
            </a:r>
            <a:r>
              <a:rPr lang="hu-HU" altLang="hu-HU" sz="2800" i="1" dirty="0" smtClean="0"/>
              <a:t>x</a:t>
            </a:r>
            <a:r>
              <a:rPr lang="hu-HU" altLang="hu-HU" sz="2800" dirty="0" smtClean="0"/>
              <a:t> és az </a:t>
            </a:r>
            <a:r>
              <a:rPr lang="hu-HU" altLang="hu-HU" sz="2800" i="1" dirty="0" smtClean="0"/>
              <a:t>y</a:t>
            </a:r>
            <a:r>
              <a:rPr lang="hu-HU" altLang="hu-HU" sz="2800" dirty="0" smtClean="0"/>
              <a:t> tengelyt is intervallumokra bontom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ha teljes pontossággal akarom ilyen téglalapokkal lefedni </a:t>
            </a: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végtelen sok kellene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sok szabály szükséges ahhoz, hogy legalább nagyjából pontos legyen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ezek a tartományok n dimenzióban nagyon bonyolultak lehetnek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az agyunk képes ilyen bonyolult </a:t>
            </a:r>
            <a:r>
              <a:rPr lang="hu-HU" altLang="hu-HU" sz="2800" dirty="0" err="1" smtClean="0"/>
              <a:t>hipersíkokat</a:t>
            </a:r>
            <a:r>
              <a:rPr lang="hu-HU" altLang="hu-HU" sz="2800" dirty="0" smtClean="0"/>
              <a:t> vizsgálni!</a:t>
            </a:r>
            <a:endParaRPr lang="en-US" altLang="hu-H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6636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Irodalom</a:t>
            </a:r>
            <a:endParaRPr lang="en-US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i="1" dirty="0" smtClean="0"/>
              <a:t>Irodalom</a:t>
            </a:r>
            <a:r>
              <a:rPr lang="hu-HU" altLang="hu-HU" dirty="0" smtClean="0"/>
              <a:t>: Fekete István – Nagy Sára: Bevezetés a mesterséges intelligenciába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dirty="0" smtClean="0"/>
              <a:t>	147. old. – 193. old. 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előadás anyag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dirty="0" smtClean="0"/>
              <a:t>	195. oldaltól 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gyakorlat anyaga</a:t>
            </a:r>
            <a:endParaRPr lang="en-US" alt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logika = intelligencia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olyan programokat készíteni, ami nem algoritmusokra, hanem a logikára épül.</a:t>
            </a:r>
          </a:p>
          <a:p>
            <a:pPr lvl="1" eaLnBrk="1" hangingPunct="1">
              <a:lnSpc>
                <a:spcPct val="150000"/>
              </a:lnSpc>
            </a:pPr>
            <a:r>
              <a:rPr lang="hu-HU" altLang="hu-HU" sz="2000" dirty="0" err="1" smtClean="0"/>
              <a:t>Prolog</a:t>
            </a:r>
            <a:r>
              <a:rPr lang="hu-HU" altLang="hu-HU" sz="2000" dirty="0" smtClean="0"/>
              <a:t> (elterjedtebb)</a:t>
            </a:r>
          </a:p>
          <a:p>
            <a:pPr lvl="1" eaLnBrk="1" hangingPunct="1">
              <a:lnSpc>
                <a:spcPct val="150000"/>
              </a:lnSpc>
            </a:pPr>
            <a:r>
              <a:rPr lang="hu-HU" altLang="hu-HU" sz="2000" dirty="0" smtClean="0"/>
              <a:t>LISP</a:t>
            </a:r>
          </a:p>
          <a:p>
            <a:pPr lvl="1" eaLnBrk="1" hangingPunct="1">
              <a:lnSpc>
                <a:spcPct val="150000"/>
              </a:lnSpc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ezek gyakorlati alkalmazásából </a:t>
            </a:r>
            <a:r>
              <a:rPr lang="hu-HU" altLang="hu-HU" sz="2400" i="1" dirty="0" smtClean="0"/>
              <a:t>szakértői rendszereket</a:t>
            </a:r>
            <a:r>
              <a:rPr lang="hu-HU" altLang="hu-HU" sz="2400" dirty="0" smtClean="0"/>
              <a:t> hoznak létre </a:t>
            </a:r>
            <a:r>
              <a:rPr lang="hu-HU" altLang="hu-HU" sz="2400" dirty="0" smtClean="0">
                <a:sym typeface="Wingdings" pitchFamily="2" charset="2"/>
              </a:rPr>
              <a:t></a:t>
            </a:r>
            <a:r>
              <a:rPr lang="hu-HU" altLang="hu-HU" sz="2400" dirty="0" smtClean="0"/>
              <a:t> javítások, szolgáltatások segítése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pl.: egy programot kap a szerelő, hogy mit kell tennie, ha pl. nincs </a:t>
            </a:r>
            <a:r>
              <a:rPr lang="hu-HU" altLang="hu-HU" sz="2400" dirty="0" err="1" smtClean="0"/>
              <a:t>kep</a:t>
            </a:r>
            <a:r>
              <a:rPr lang="hu-HU" altLang="hu-HU" sz="2400" dirty="0" smtClean="0"/>
              <a:t>, vagy nincs hang…</a:t>
            </a:r>
            <a:endParaRPr lang="en-US" altLang="hu-H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i="1" dirty="0" smtClean="0"/>
              <a:t>Diagnózis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hogyan alkossunk diagnózist, hogyan tudunk következtetni?</a:t>
            </a:r>
            <a:endParaRPr lang="en-US" altLang="hu-HU" dirty="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6857"/>
              </p:ext>
            </p:extLst>
          </p:nvPr>
        </p:nvGraphicFramePr>
        <p:xfrm>
          <a:off x="539552" y="3140968"/>
          <a:ext cx="819467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5460840" imgH="1270080" progId="Flash.Movie">
                  <p:embed/>
                </p:oleObj>
              </mc:Choice>
              <mc:Fallback>
                <p:oleObj r:id="rId4" imgW="5460840" imgH="127008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140968"/>
                        <a:ext cx="8194675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784976" cy="54878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A szakértői rendszert úgy képzelték el, hogy szinte mindenki meg tudná otthon javítani az elromlott berendezést (amihez eddig szerelő kellett).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800" dirty="0" smtClean="0"/>
              <a:t>Vagy pl. otthon elvégezhet az ember magán bizonyos vizsgálatokat - vér, vizelet,… - ezt beadják a </a:t>
            </a:r>
            <a:r>
              <a:rPr lang="hu-HU" altLang="hu-HU" sz="2800" i="1" dirty="0" smtClean="0"/>
              <a:t>szakértői rendszernek</a:t>
            </a:r>
            <a:r>
              <a:rPr lang="hu-HU" altLang="hu-HU" sz="2800" dirty="0" smtClean="0"/>
              <a:t> </a:t>
            </a: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az diagnosztizál (</a:t>
            </a:r>
            <a:r>
              <a:rPr lang="hu-HU" altLang="hu-HU" sz="2800" dirty="0"/>
              <a:t>az orvosnak </a:t>
            </a:r>
            <a:r>
              <a:rPr lang="hu-HU" altLang="hu-HU" sz="2800" dirty="0" smtClean="0"/>
              <a:t>nincs felelőssége)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mindehhez hatalmas </a:t>
            </a:r>
            <a:r>
              <a:rPr lang="hu-HU" altLang="hu-HU" sz="2800" i="1" dirty="0" smtClean="0"/>
              <a:t>tudásbázis</a:t>
            </a:r>
            <a:r>
              <a:rPr lang="hu-HU" altLang="hu-HU" sz="2800" dirty="0" smtClean="0"/>
              <a:t> kellene </a:t>
            </a: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sok idő és munka, míg feltöltik</a:t>
            </a:r>
            <a:endParaRPr lang="en-US" altLang="hu-H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9036496" cy="555989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dirty="0" err="1" smtClean="0"/>
              <a:t>MI-nél</a:t>
            </a:r>
            <a:r>
              <a:rPr lang="hu-HU" altLang="hu-HU" sz="2800" dirty="0" smtClean="0"/>
              <a:t> a programok egyfajta keresőeljárások – maguk találják meg a megoldást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nem direkt program –a következtetési rendszert generálja le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a számítógép architektúráját megváltoztatni,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800" dirty="0" smtClean="0"/>
              <a:t>hogy pl. a </a:t>
            </a:r>
            <a:r>
              <a:rPr lang="hu-HU" altLang="hu-HU" sz="2800" dirty="0" err="1" smtClean="0"/>
              <a:t>Prolog</a:t>
            </a:r>
            <a:r>
              <a:rPr lang="hu-HU" altLang="hu-HU" sz="2800" dirty="0" smtClean="0"/>
              <a:t> nyelvre is optimális legyen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szoftver rendszer is kell</a:t>
            </a:r>
            <a:endParaRPr lang="en-US" altLang="hu-H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696"/>
            <a:ext cx="8964488" cy="563190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’90-es évek végén leálltak a próbálkozással, hogy elterjesszék a szakértői rendszereket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nagy szükség lett volna rájuk, de nem lehetett jól megoldani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alig maradtak fenn ilyen rendszerek (OPS5)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(a logikának a mindenhatóságába vetett hiten alapult,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de nem mindig a logikus lépés a jó!)</a:t>
            </a:r>
            <a:endParaRPr lang="en-US" altLang="hu-H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Példa</a:t>
            </a:r>
            <a:endParaRPr lang="en-US" altLang="hu-H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856984" cy="547260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érzékszervek alapján fogjuk fel a világot: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szembe jutó fény intenzitása – </a:t>
            </a:r>
            <a:r>
              <a:rPr lang="hu-HU" altLang="hu-HU" sz="2800" i="1" dirty="0" smtClean="0"/>
              <a:t>x</a:t>
            </a:r>
            <a:r>
              <a:rPr lang="hu-HU" altLang="hu-HU" sz="2800" i="1" baseline="-25000" dirty="0" smtClean="0"/>
              <a:t>1</a:t>
            </a:r>
            <a:r>
              <a:rPr lang="hu-HU" altLang="hu-HU" sz="2800" dirty="0" smtClean="0"/>
              <a:t>; hang frekvenciája – </a:t>
            </a:r>
            <a:r>
              <a:rPr lang="hu-HU" altLang="hu-HU" sz="2800" i="1" dirty="0" smtClean="0"/>
              <a:t>x</a:t>
            </a:r>
            <a:r>
              <a:rPr lang="hu-HU" altLang="hu-HU" sz="2800" i="1" baseline="-25000" dirty="0" smtClean="0"/>
              <a:t>2</a:t>
            </a:r>
            <a:r>
              <a:rPr lang="hu-HU" altLang="hu-HU" sz="2800" dirty="0" smtClean="0"/>
              <a:t>; … ; </a:t>
            </a:r>
            <a:r>
              <a:rPr lang="hu-HU" altLang="hu-HU" sz="2800" i="1" dirty="0" err="1" smtClean="0"/>
              <a:t>x</a:t>
            </a:r>
            <a:r>
              <a:rPr lang="hu-HU" altLang="hu-HU" sz="2800" i="1" baseline="-25000" dirty="0" err="1" smtClean="0"/>
              <a:t>n</a:t>
            </a:r>
            <a:endParaRPr lang="hu-HU" altLang="hu-HU" sz="2800" i="1" baseline="-250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800" i="1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(</a:t>
            </a:r>
            <a:r>
              <a:rPr lang="hu-HU" altLang="hu-HU" sz="2800" i="1" dirty="0" smtClean="0"/>
              <a:t>x</a:t>
            </a:r>
            <a:r>
              <a:rPr lang="hu-HU" altLang="hu-HU" sz="2800" i="1" baseline="-25000" dirty="0" smtClean="0"/>
              <a:t>1</a:t>
            </a:r>
            <a:r>
              <a:rPr lang="hu-HU" altLang="hu-HU" sz="2800" i="1" dirty="0" smtClean="0"/>
              <a:t>, x</a:t>
            </a:r>
            <a:r>
              <a:rPr lang="hu-HU" altLang="hu-HU" sz="2800" i="1" baseline="-25000" dirty="0" smtClean="0"/>
              <a:t>2</a:t>
            </a:r>
            <a:r>
              <a:rPr lang="hu-HU" altLang="hu-HU" sz="2800" i="1" dirty="0" smtClean="0"/>
              <a:t>, …, </a:t>
            </a:r>
            <a:r>
              <a:rPr lang="hu-HU" altLang="hu-HU" sz="2800" i="1" dirty="0" err="1" smtClean="0"/>
              <a:t>x</a:t>
            </a:r>
            <a:r>
              <a:rPr lang="hu-HU" altLang="hu-HU" sz="2800" i="1" baseline="-25000" dirty="0" err="1" smtClean="0"/>
              <a:t>n</a:t>
            </a:r>
            <a:r>
              <a:rPr lang="hu-HU" altLang="hu-HU" sz="2800" dirty="0" smtClean="0"/>
              <a:t>) – vektor </a:t>
            </a: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ezt kell feldolgozni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digitalizálva lehet csak ezt megtenni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800" dirty="0" smtClean="0">
                <a:sym typeface="Wingdings" pitchFamily="2" charset="2"/>
              </a:rPr>
              <a:t></a:t>
            </a:r>
            <a:r>
              <a:rPr lang="hu-HU" altLang="hu-HU" sz="2800" dirty="0" smtClean="0"/>
              <a:t> ekkor tud a logika dolgozni vele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i="1" dirty="0" smtClean="0"/>
              <a:t>x</a:t>
            </a:r>
            <a:r>
              <a:rPr lang="hu-HU" altLang="hu-HU" sz="2800" dirty="0" smtClean="0"/>
              <a:t> </a:t>
            </a:r>
            <a:r>
              <a:rPr lang="hu-HU" altLang="hu-HU" sz="2800" dirty="0" smtClean="0">
                <a:sym typeface="Symbol" pitchFamily="18" charset="2"/>
              </a:rPr>
              <a:t></a:t>
            </a:r>
            <a:r>
              <a:rPr lang="hu-HU" altLang="hu-HU" sz="2800" dirty="0" smtClean="0"/>
              <a:t> A1	(az </a:t>
            </a:r>
            <a:r>
              <a:rPr lang="hu-HU" altLang="hu-HU" sz="2800" dirty="0" smtClean="0">
                <a:sym typeface="Symbol" pitchFamily="18" charset="2"/>
              </a:rPr>
              <a:t></a:t>
            </a:r>
            <a:r>
              <a:rPr lang="hu-HU" altLang="hu-HU" sz="2800" dirty="0" smtClean="0"/>
              <a:t> reláció már digitális)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pl.: (</a:t>
            </a:r>
            <a:r>
              <a:rPr lang="hu-HU" altLang="hu-HU" sz="2800" i="1" dirty="0" smtClean="0"/>
              <a:t>x</a:t>
            </a:r>
            <a:r>
              <a:rPr lang="hu-HU" altLang="hu-HU" sz="2800" dirty="0" smtClean="0"/>
              <a:t> </a:t>
            </a:r>
            <a:r>
              <a:rPr lang="hu-HU" altLang="hu-HU" sz="2800" dirty="0" smtClean="0">
                <a:sym typeface="Symbol" pitchFamily="18" charset="2"/>
              </a:rPr>
              <a:t></a:t>
            </a:r>
            <a:r>
              <a:rPr lang="hu-HU" altLang="hu-HU" sz="2800" dirty="0" smtClean="0"/>
              <a:t> A1 </a:t>
            </a:r>
            <a:r>
              <a:rPr lang="hu-HU" altLang="hu-HU" sz="2800" i="1" dirty="0" smtClean="0"/>
              <a:t>y </a:t>
            </a:r>
            <a:r>
              <a:rPr lang="hu-HU" altLang="hu-HU" sz="2800" dirty="0" smtClean="0">
                <a:sym typeface="Symbol" pitchFamily="18" charset="2"/>
              </a:rPr>
              <a:t></a:t>
            </a:r>
            <a:r>
              <a:rPr lang="hu-HU" altLang="hu-HU" sz="2800" dirty="0" smtClean="0"/>
              <a:t> B2)</a:t>
            </a:r>
            <a:endParaRPr lang="en-US" altLang="hu-H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878039"/>
              </p:ext>
            </p:extLst>
          </p:nvPr>
        </p:nvGraphicFramePr>
        <p:xfrm>
          <a:off x="0" y="1484784"/>
          <a:ext cx="9151606" cy="392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5334120" imgH="2286000" progId="Flash.Movie">
                  <p:embed/>
                </p:oleObj>
              </mc:Choice>
              <mc:Fallback>
                <p:oleObj r:id="rId4" imgW="5334120" imgH="228600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784"/>
                        <a:ext cx="9151606" cy="3922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294</Words>
  <Application>Microsoft Office PowerPoint</Application>
  <PresentationFormat>Diavetítés a képernyőre (4:3 oldalarány)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Áramlás</vt:lpstr>
      <vt:lpstr>Flash.Movie</vt:lpstr>
      <vt:lpstr>Mesterséges intelligencia I</vt:lpstr>
      <vt:lpstr>Irodalom</vt:lpstr>
      <vt:lpstr>PowerPoint bemutató</vt:lpstr>
      <vt:lpstr>PowerPoint bemutató</vt:lpstr>
      <vt:lpstr>PowerPoint bemutató</vt:lpstr>
      <vt:lpstr>PowerPoint bemutató</vt:lpstr>
      <vt:lpstr>PowerPoint bemutató</vt:lpstr>
      <vt:lpstr>Példa</vt:lpstr>
      <vt:lpstr>PowerPoint bemutató</vt:lpstr>
      <vt:lpstr>PowerPoint bemutató</vt:lpstr>
    </vt:vector>
  </TitlesOfParts>
  <Company>Dopti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Mesterséges intelligencia I</dc:title>
  <dc:creator>Dopti</dc:creator>
  <cp:lastModifiedBy>Jozsef Dombi</cp:lastModifiedBy>
  <cp:revision>49</cp:revision>
  <dcterms:created xsi:type="dcterms:W3CDTF">2005-09-21T05:55:26Z</dcterms:created>
  <dcterms:modified xsi:type="dcterms:W3CDTF">2013-09-26T12:46:43Z</dcterms:modified>
</cp:coreProperties>
</file>