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46"/>
  </p:notesMasterIdLst>
  <p:sldIdLst>
    <p:sldId id="256" r:id="rId2"/>
    <p:sldId id="303" r:id="rId3"/>
    <p:sldId id="304" r:id="rId4"/>
    <p:sldId id="277" r:id="rId5"/>
    <p:sldId id="305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8" r:id="rId14"/>
    <p:sldId id="279" r:id="rId15"/>
    <p:sldId id="280" r:id="rId16"/>
    <p:sldId id="306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311" r:id="rId28"/>
    <p:sldId id="310" r:id="rId29"/>
    <p:sldId id="291" r:id="rId30"/>
    <p:sldId id="292" r:id="rId31"/>
    <p:sldId id="312" r:id="rId32"/>
    <p:sldId id="293" r:id="rId33"/>
    <p:sldId id="309" r:id="rId34"/>
    <p:sldId id="294" r:id="rId35"/>
    <p:sldId id="295" r:id="rId36"/>
    <p:sldId id="296" r:id="rId37"/>
    <p:sldId id="307" r:id="rId38"/>
    <p:sldId id="297" r:id="rId39"/>
    <p:sldId id="298" r:id="rId40"/>
    <p:sldId id="299" r:id="rId41"/>
    <p:sldId id="300" r:id="rId42"/>
    <p:sldId id="301" r:id="rId43"/>
    <p:sldId id="302" r:id="rId44"/>
    <p:sldId id="308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58E9627-3CFF-48A2-9055-D63A746629E8}" type="datetimeFigureOut">
              <a:rPr lang="hu-HU"/>
              <a:pPr>
                <a:defRPr/>
              </a:pPr>
              <a:t>2013.09.27.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7323B99-BEE7-43D4-A9D9-FFC845ACB8E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251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4096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6581D54-5BC6-474E-BEDF-EAC2EB2D4BDD}" type="slidenum">
              <a:rPr lang="hu-HU" altLang="hu-HU" smtClean="0"/>
              <a:pPr eaLnBrk="1" hangingPunct="1"/>
              <a:t>1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4915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AAA282D1-3416-421F-BF96-2DAF81EB5E40}" type="slidenum">
              <a:rPr lang="hu-HU" altLang="hu-HU" smtClean="0"/>
              <a:pPr eaLnBrk="1" hangingPunct="1"/>
              <a:t>10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5018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343C8ADA-D78C-49FF-891D-AD3E1AB94224}" type="slidenum">
              <a:rPr lang="hu-HU" altLang="hu-HU" smtClean="0"/>
              <a:pPr eaLnBrk="1" hangingPunct="1"/>
              <a:t>11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5120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3A4A482-C2EC-481B-B50A-C914B31A6264}" type="slidenum">
              <a:rPr lang="hu-HU" altLang="hu-HU" smtClean="0"/>
              <a:pPr eaLnBrk="1" hangingPunct="1"/>
              <a:t>12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5222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DF8A129-D1F9-46E4-8979-25FD0309F964}" type="slidenum">
              <a:rPr lang="hu-HU" altLang="hu-HU" smtClean="0"/>
              <a:pPr eaLnBrk="1" hangingPunct="1"/>
              <a:t>13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5325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F0C4CEAC-A818-48CD-92E3-48944FCA585F}" type="slidenum">
              <a:rPr lang="hu-HU" altLang="hu-HU" smtClean="0"/>
              <a:pPr eaLnBrk="1" hangingPunct="1"/>
              <a:t>14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5427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DD66BA5-D987-4259-8712-CE6B232A5523}" type="slidenum">
              <a:rPr lang="hu-HU" altLang="hu-HU" smtClean="0"/>
              <a:pPr eaLnBrk="1" hangingPunct="1"/>
              <a:t>15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23B99-BEE7-43D4-A9D9-FFC845ACB8E8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7021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5530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87FA1B7-7C22-4690-A4D5-A08E4295C1E8}" type="slidenum">
              <a:rPr lang="hu-HU" altLang="hu-HU" smtClean="0"/>
              <a:pPr eaLnBrk="1" hangingPunct="1"/>
              <a:t>17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5632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A011CE5D-85AC-49AC-9E5A-8A6DA1E0FC96}" type="slidenum">
              <a:rPr lang="hu-HU" altLang="hu-HU" smtClean="0"/>
              <a:pPr eaLnBrk="1" hangingPunct="1"/>
              <a:t>18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5734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B9FC6B68-38BF-4F3B-A85A-597CCAC27C3E}" type="slidenum">
              <a:rPr lang="hu-HU" altLang="hu-HU" smtClean="0"/>
              <a:pPr eaLnBrk="1" hangingPunct="1"/>
              <a:t>19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4198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47548E4-26C3-488B-A336-F76B838D0332}" type="slidenum">
              <a:rPr lang="hu-HU" altLang="hu-HU" smtClean="0"/>
              <a:pPr eaLnBrk="1" hangingPunct="1"/>
              <a:t>2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5837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02D2FB2-0291-42B2-AC79-775E3DD1E609}" type="slidenum">
              <a:rPr lang="hu-HU" altLang="hu-HU" smtClean="0"/>
              <a:pPr eaLnBrk="1" hangingPunct="1"/>
              <a:t>20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5939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973E4A3-F4B0-4097-9173-8A89769DF14C}" type="slidenum">
              <a:rPr lang="hu-HU" altLang="hu-HU" smtClean="0"/>
              <a:pPr eaLnBrk="1" hangingPunct="1"/>
              <a:t>21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6042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32A03387-41E2-47BC-9954-E7E696062AE1}" type="slidenum">
              <a:rPr lang="hu-HU" altLang="hu-HU" smtClean="0"/>
              <a:pPr eaLnBrk="1" hangingPunct="1"/>
              <a:t>22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6144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4A2C2B0-0DEF-46A3-8040-5977D9AEED0F}" type="slidenum">
              <a:rPr lang="hu-HU" altLang="hu-HU" smtClean="0"/>
              <a:pPr eaLnBrk="1" hangingPunct="1"/>
              <a:t>23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6246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44E229B8-826E-4799-8658-E3CDF83E8181}" type="slidenum">
              <a:rPr lang="hu-HU" altLang="hu-HU" smtClean="0"/>
              <a:pPr eaLnBrk="1" hangingPunct="1"/>
              <a:t>24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6349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6B89D0A-3573-485D-9197-6E9FD967AEE4}" type="slidenum">
              <a:rPr lang="hu-HU" altLang="hu-HU" smtClean="0"/>
              <a:pPr eaLnBrk="1" hangingPunct="1"/>
              <a:t>25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6451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FF7132DE-C764-42E4-9369-88D3CA7B1CC1}" type="slidenum">
              <a:rPr lang="hu-HU" altLang="hu-HU" smtClean="0"/>
              <a:pPr eaLnBrk="1" hangingPunct="1"/>
              <a:t>26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23B99-BEE7-43D4-A9D9-FFC845ACB8E8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88546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23B99-BEE7-43D4-A9D9-FFC845ACB8E8}" type="slidenum">
              <a:rPr lang="hu-HU" smtClean="0"/>
              <a:pPr>
                <a:defRPr/>
              </a:pPr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45968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6554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FAE692C-E092-412C-BAFD-72319CCA1313}" type="slidenum">
              <a:rPr lang="hu-HU" altLang="hu-HU" smtClean="0"/>
              <a:pPr eaLnBrk="1" hangingPunct="1"/>
              <a:t>29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4301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B9CAB1B-E8E5-47C4-91DD-49F3F7BFD74B}" type="slidenum">
              <a:rPr lang="hu-HU" altLang="hu-HU" smtClean="0"/>
              <a:pPr eaLnBrk="1" hangingPunct="1"/>
              <a:t>3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6656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1253CA6B-F11E-4CDF-9067-F646A4A4494F}" type="slidenum">
              <a:rPr lang="hu-HU" altLang="hu-HU" smtClean="0"/>
              <a:pPr eaLnBrk="1" hangingPunct="1"/>
              <a:t>30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23B99-BEE7-43D4-A9D9-FFC845ACB8E8}" type="slidenum">
              <a:rPr lang="hu-HU" smtClean="0"/>
              <a:pPr>
                <a:defRPr/>
              </a:pPr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12833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6758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0E4BA31-E6C8-4DC3-8BE5-6307F305C1BD}" type="slidenum">
              <a:rPr lang="hu-HU" altLang="hu-HU" smtClean="0"/>
              <a:pPr eaLnBrk="1" hangingPunct="1"/>
              <a:t>32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23B99-BEE7-43D4-A9D9-FFC845ACB8E8}" type="slidenum">
              <a:rPr lang="hu-HU" smtClean="0"/>
              <a:pPr>
                <a:defRPr/>
              </a:pPr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0999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6861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B86C5884-D7AA-4845-A426-B9BCA166B561}" type="slidenum">
              <a:rPr lang="hu-HU" altLang="hu-HU" smtClean="0"/>
              <a:pPr eaLnBrk="1" hangingPunct="1"/>
              <a:t>34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6963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201B21C9-9D0F-4037-825E-104BBFC0C265}" type="slidenum">
              <a:rPr lang="hu-HU" altLang="hu-HU" smtClean="0"/>
              <a:pPr eaLnBrk="1" hangingPunct="1"/>
              <a:t>35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7066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A5C8D07-A866-4DFE-BC6C-5A0D65AE0DE3}" type="slidenum">
              <a:rPr lang="hu-HU" altLang="hu-HU" smtClean="0"/>
              <a:pPr eaLnBrk="1" hangingPunct="1"/>
              <a:t>36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23B99-BEE7-43D4-A9D9-FFC845ACB8E8}" type="slidenum">
              <a:rPr lang="hu-HU" smtClean="0"/>
              <a:pPr>
                <a:defRPr/>
              </a:pPr>
              <a:t>37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624858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7168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F7B26D5-F974-4493-B829-AC290C07EFA5}" type="slidenum">
              <a:rPr lang="hu-HU" altLang="hu-HU" smtClean="0"/>
              <a:pPr eaLnBrk="1" hangingPunct="1"/>
              <a:t>38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7270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B28320E5-7CEC-497B-8271-390996B664FC}" type="slidenum">
              <a:rPr lang="hu-HU" altLang="hu-HU" smtClean="0"/>
              <a:pPr eaLnBrk="1" hangingPunct="1"/>
              <a:t>39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4403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4022DC6C-72DB-4275-A4CB-F9B57F6BB35F}" type="slidenum">
              <a:rPr lang="hu-HU" altLang="hu-HU" smtClean="0"/>
              <a:pPr eaLnBrk="1" hangingPunct="1"/>
              <a:t>4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7373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760D4F2-6BF9-4530-8A47-372ABBD3F9A5}" type="slidenum">
              <a:rPr lang="hu-HU" altLang="hu-HU" smtClean="0"/>
              <a:pPr eaLnBrk="1" hangingPunct="1"/>
              <a:t>40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7475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B7628AD8-D850-4AF3-81E3-DE0FE57E49E7}" type="slidenum">
              <a:rPr lang="hu-HU" altLang="hu-HU" smtClean="0"/>
              <a:pPr eaLnBrk="1" hangingPunct="1"/>
              <a:t>41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7578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0602A9B-EED4-40F1-8E06-8F1F921B38B9}" type="slidenum">
              <a:rPr lang="hu-HU" altLang="hu-HU" smtClean="0"/>
              <a:pPr eaLnBrk="1" hangingPunct="1"/>
              <a:t>42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7680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4E9A0D42-D455-41C0-A02D-3D4B61D76F2B}" type="slidenum">
              <a:rPr lang="hu-HU" altLang="hu-HU" smtClean="0"/>
              <a:pPr eaLnBrk="1" hangingPunct="1"/>
              <a:t>43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23B99-BEE7-43D4-A9D9-FFC845ACB8E8}" type="slidenum">
              <a:rPr lang="hu-HU" smtClean="0"/>
              <a:pPr>
                <a:defRPr/>
              </a:pPr>
              <a:t>44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978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23B99-BEE7-43D4-A9D9-FFC845ACB8E8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0233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4506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3CF3243-A41C-48BA-8BAC-865BBF929DAA}" type="slidenum">
              <a:rPr lang="hu-HU" altLang="hu-HU" smtClean="0"/>
              <a:pPr eaLnBrk="1" hangingPunct="1"/>
              <a:t>6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4608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E264A8E-9A63-444C-894F-85A06134448F}" type="slidenum">
              <a:rPr lang="hu-HU" altLang="hu-HU" smtClean="0"/>
              <a:pPr eaLnBrk="1" hangingPunct="1"/>
              <a:t>7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4710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B726CFB-399C-4895-84D3-F1CC44228BE2}" type="slidenum">
              <a:rPr lang="hu-HU" altLang="hu-HU" smtClean="0"/>
              <a:pPr eaLnBrk="1" hangingPunct="1"/>
              <a:t>8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4813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A86E735D-EA85-4CD4-B0AD-5E1061C21FA3}" type="slidenum">
              <a:rPr lang="hu-HU" altLang="hu-HU" smtClean="0"/>
              <a:pPr eaLnBrk="1" hangingPunct="1"/>
              <a:t>9</a:t>
            </a:fld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06E8F-4E24-4B51-9373-5B12327B9FD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09B8C-62E5-499E-BEF4-74A73DB5D2A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B9E8B-566D-41BA-8FB5-564764FE775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BD837-BDB3-493F-A413-79F9BA2D0B0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48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CE7AA-A5FB-46C5-A80D-4371B3A84BB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9A228-F06B-4F01-B497-2BE4B6A9164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4463BA-839B-425B-B900-2BA731A35614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DDA78-54DA-4FA9-8350-69D5D795EBB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3DF5C-5914-466D-90D7-F5D50D83C7F4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545AD-EDA9-4C2B-B922-15194438EA0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787B3-87CC-4B59-8C1C-88C6890F76D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DD7992B-8759-45D1-BED2-03C34313AF9D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4D67A37-8BB0-4039-8C09-0B324013397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371600"/>
            <a:ext cx="8133528" cy="182880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Mesterséges intelligencia 1</a:t>
            </a:r>
            <a:endParaRPr lang="en-US" altLang="hu-HU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2. Előadás</a:t>
            </a:r>
          </a:p>
          <a:p>
            <a:pPr eaLnBrk="1" hangingPunct="1"/>
            <a:endParaRPr lang="en-US" altLang="hu-HU" smtClean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86636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Számkitalálós</a:t>
            </a:r>
            <a:r>
              <a:rPr lang="en-US" altLang="hu-HU" dirty="0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hu-HU" altLang="hu-HU" dirty="0" smtClean="0"/>
              <a:t>a betűk helyére írjunk olyan számjegyeket, hogy érvényes összeadást kapjunk!</a:t>
            </a:r>
          </a:p>
          <a:p>
            <a:pPr eaLnBrk="1" hangingPunct="1">
              <a:lnSpc>
                <a:spcPct val="150000"/>
              </a:lnSpc>
            </a:pPr>
            <a:endParaRPr lang="hu-HU" altLang="hu-HU" i="1" u="sng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i="1" u="sng" dirty="0" smtClean="0"/>
              <a:t>állapottér:</a:t>
            </a:r>
            <a:r>
              <a:rPr lang="hu-HU" altLang="hu-HU" dirty="0" smtClean="0"/>
              <a:t> (T, I, Z, O) rendezett számnégyes (a sorrend nem számít)</a:t>
            </a:r>
            <a:endParaRPr lang="en-US" altLang="hu-HU" dirty="0" smtClean="0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0" y="2914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hu-HU" altLang="hu-HU"/>
          </a:p>
        </p:txBody>
      </p:sp>
      <p:graphicFrame>
        <p:nvGraphicFramePr>
          <p:cNvPr id="1126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058616"/>
              </p:ext>
            </p:extLst>
          </p:nvPr>
        </p:nvGraphicFramePr>
        <p:xfrm>
          <a:off x="2987824" y="4023689"/>
          <a:ext cx="2808213" cy="280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r:id="rId4" imgW="1828800" imgH="1828800" progId="Flash.Movie">
                  <p:embed/>
                </p:oleObj>
              </mc:Choice>
              <mc:Fallback>
                <p:oleObj r:id="rId4" imgW="1828800" imgH="1828800" progId="Flash.Movi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023689"/>
                        <a:ext cx="2808213" cy="280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229600" cy="7943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dirty="0" smtClean="0"/>
              <a:t>Szám kitalálós</a:t>
            </a:r>
            <a:endParaRPr lang="en-US" altLang="hu-HU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4183" y="1268760"/>
            <a:ext cx="8784975" cy="532859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hu-HU" altLang="hu-HU" sz="2800" i="1" u="sng" dirty="0" smtClean="0"/>
              <a:t>kezdőállapot:</a:t>
            </a:r>
            <a:r>
              <a:rPr lang="hu-HU" altLang="hu-HU" sz="2800" dirty="0" smtClean="0"/>
              <a:t> lehetne (0, </a:t>
            </a:r>
            <a:r>
              <a:rPr lang="hu-HU" altLang="hu-HU" sz="2800" dirty="0" err="1" smtClean="0"/>
              <a:t>0</a:t>
            </a:r>
            <a:r>
              <a:rPr lang="hu-HU" altLang="hu-HU" sz="2800" dirty="0" smtClean="0"/>
              <a:t>, </a:t>
            </a:r>
            <a:r>
              <a:rPr lang="hu-HU" altLang="hu-HU" sz="2800" dirty="0" err="1" smtClean="0"/>
              <a:t>0</a:t>
            </a:r>
            <a:r>
              <a:rPr lang="hu-HU" altLang="hu-HU" sz="2800" dirty="0" smtClean="0"/>
              <a:t>, </a:t>
            </a:r>
            <a:r>
              <a:rPr lang="hu-HU" altLang="hu-HU" sz="2800" dirty="0" err="1" smtClean="0"/>
              <a:t>0</a:t>
            </a:r>
            <a:r>
              <a:rPr lang="hu-HU" altLang="hu-HU" sz="2800" dirty="0" smtClean="0"/>
              <a:t>), de ez nem célszerű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2800" dirty="0" smtClean="0"/>
              <a:t>		T és O nem is lehet nulla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2800" dirty="0" smtClean="0"/>
              <a:t>		jó kezdőállapot pl.: (T, I, Z, O), ahol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2800" dirty="0" smtClean="0"/>
              <a:t>			T: 1, …, 9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2800" dirty="0" smtClean="0"/>
              <a:t>			I: 0, …, 9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2800" dirty="0" smtClean="0"/>
              <a:t>			Z: 0, …, 9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2800" dirty="0" smtClean="0"/>
              <a:t>			O: 1, …, 9	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2800" dirty="0" smtClean="0"/>
              <a:t>(az állapotteret később lehet szűkíteni…)</a:t>
            </a:r>
            <a:endParaRPr lang="en-US" altLang="hu-HU" sz="2800" dirty="0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229600" cy="72234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dirty="0" smtClean="0"/>
              <a:t>Szám kitalálós</a:t>
            </a:r>
            <a:r>
              <a:rPr lang="en-US" altLang="hu-HU" dirty="0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496943" cy="540059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hu-HU" altLang="hu-HU" sz="2400" i="1" u="sng" dirty="0" smtClean="0"/>
              <a:t>operátorok:</a:t>
            </a:r>
            <a:r>
              <a:rPr lang="hu-HU" altLang="hu-HU" sz="2400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hu-HU" altLang="hu-HU" sz="2200" dirty="0" smtClean="0"/>
              <a:t>betűt cseréljük számra {1,2,3,4,5,6,7,8,9}</a:t>
            </a:r>
          </a:p>
          <a:p>
            <a:pPr lvl="1">
              <a:lnSpc>
                <a:spcPct val="150000"/>
              </a:lnSpc>
            </a:pPr>
            <a:r>
              <a:rPr lang="hu-HU" altLang="hu-HU" sz="2200" dirty="0" smtClean="0"/>
              <a:t>számot </a:t>
            </a:r>
            <a:r>
              <a:rPr lang="hu-HU" altLang="hu-HU" sz="2200" dirty="0" smtClean="0"/>
              <a:t>cseréljük egy másik számra (nem önmagára)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2400" dirty="0" smtClean="0"/>
              <a:t>		(T, I, Z, O) </a:t>
            </a:r>
            <a:r>
              <a:rPr lang="hu-HU" altLang="hu-HU" sz="2400" dirty="0" err="1" smtClean="0"/>
              <a:t>szomszédai</a:t>
            </a:r>
            <a:r>
              <a:rPr lang="hu-HU" altLang="hu-HU" sz="2400" dirty="0" smtClean="0"/>
              <a:t>: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hu-HU" altLang="hu-HU" sz="2400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2400" dirty="0" smtClean="0"/>
              <a:t>	(1, I, Z, O)	(T, 0, Z, O)	(T, I, 0, O)	(T, I, Z, 1)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2400" dirty="0" smtClean="0"/>
              <a:t>	(2, I, Z, O)	(T, 1, Z, O)	…	…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2400" dirty="0" smtClean="0"/>
              <a:t>	(3, I, Z, O)	(T, 2, Z, O)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2400" dirty="0" smtClean="0"/>
              <a:t>		…	…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z="2400" dirty="0" smtClean="0"/>
              <a:t>jól kell bizonyos eseteket kizárni, nehogy jó megoldás maradjon ki</a:t>
            </a:r>
            <a:endParaRPr lang="en-US" altLang="hu-HU" sz="2400" dirty="0" smtClean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Kannibál-misszionárius</a:t>
            </a:r>
            <a:r>
              <a:rPr lang="en-US" altLang="hu-HU" dirty="0" smtClean="0"/>
              <a:t> 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0" y="2157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hu-HU" altLang="hu-HU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918042"/>
              </p:ext>
            </p:extLst>
          </p:nvPr>
        </p:nvGraphicFramePr>
        <p:xfrm>
          <a:off x="251519" y="1916112"/>
          <a:ext cx="8912885" cy="4465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r:id="rId4" imgW="5079960" imgH="2540160" progId="Flash.Movie">
                  <p:embed/>
                </p:oleObj>
              </mc:Choice>
              <mc:Fallback>
                <p:oleObj r:id="rId4" imgW="5079960" imgH="2540160" progId="Flash.Movi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19" y="1916112"/>
                        <a:ext cx="8912885" cy="4465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Kannibál-misszionárius</a:t>
            </a:r>
            <a:r>
              <a:rPr lang="en-US" altLang="hu-HU" dirty="0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dirty="0" smtClean="0"/>
              <a:t>Probléma: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hu-HU" altLang="hu-HU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dirty="0" smtClean="0"/>
              <a:t>n – </a:t>
            </a:r>
            <a:r>
              <a:rPr lang="hu-HU" altLang="hu-HU" dirty="0" err="1" smtClean="0"/>
              <a:t>n</a:t>
            </a:r>
            <a:r>
              <a:rPr lang="hu-HU" altLang="hu-HU" dirty="0" smtClean="0"/>
              <a:t> – k probléma </a:t>
            </a:r>
            <a:r>
              <a:rPr lang="hu-HU" altLang="hu-HU" dirty="0" smtClean="0">
                <a:sym typeface="Wingdings" pitchFamily="2" charset="2"/>
              </a:rPr>
              <a:t></a:t>
            </a:r>
            <a:r>
              <a:rPr lang="hu-HU" altLang="hu-HU" dirty="0" smtClean="0"/>
              <a:t> hogyan lehet átvinni n db misszionáriust és n db kannibált, egy k személyes csónak segítségével?</a:t>
            </a:r>
            <a:endParaRPr lang="en-US" altLang="hu-HU" dirty="0" smtClean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Kannibál-misszionárius</a:t>
            </a:r>
            <a:r>
              <a:rPr lang="en-US" altLang="hu-HU" dirty="0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8840"/>
            <a:ext cx="9144000" cy="486916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hu-HU" altLang="hu-HU" sz="2000" i="1" u="sng" dirty="0" smtClean="0"/>
              <a:t>állapottér:</a:t>
            </a:r>
            <a:r>
              <a:rPr lang="hu-HU" altLang="hu-HU" sz="2000" dirty="0" smtClean="0"/>
              <a:t> rendezett számhármas:</a:t>
            </a:r>
          </a:p>
          <a:p>
            <a:pPr eaLnBrk="1" hangingPunct="1">
              <a:lnSpc>
                <a:spcPct val="150000"/>
              </a:lnSpc>
            </a:pPr>
            <a:endParaRPr lang="hu-HU" altLang="hu-HU" sz="20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2000" dirty="0" smtClean="0"/>
              <a:t>(bal parton hány kannibál áll, bal parton hány misszionárius áll, melyik parton áll a csónak (bal (B) / jobb (J)))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hu-HU" altLang="hu-HU" sz="20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2000" dirty="0" smtClean="0"/>
              <a:t>	a probléma folytonos, mert van olyan állapot, amikor megy a csónak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hu-HU" altLang="hu-HU" sz="20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2000" dirty="0" smtClean="0"/>
              <a:t>	B </a:t>
            </a:r>
            <a:r>
              <a:rPr lang="hu-HU" altLang="hu-HU" sz="2000" dirty="0" smtClean="0">
                <a:sym typeface="Wingdings" pitchFamily="2" charset="2"/>
              </a:rPr>
              <a:t></a:t>
            </a:r>
            <a:r>
              <a:rPr lang="hu-HU" altLang="hu-HU" sz="2000" dirty="0" smtClean="0"/>
              <a:t> a bal parton kötött ki a csónak, és nincs benne épp senki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hu-HU" altLang="hu-HU" sz="20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2000" dirty="0" smtClean="0"/>
              <a:t>	J </a:t>
            </a:r>
            <a:r>
              <a:rPr lang="hu-HU" altLang="hu-HU" sz="2000" dirty="0" smtClean="0">
                <a:sym typeface="Wingdings" pitchFamily="2" charset="2"/>
              </a:rPr>
              <a:t></a:t>
            </a:r>
            <a:r>
              <a:rPr lang="hu-HU" altLang="hu-HU" sz="2000" dirty="0" smtClean="0"/>
              <a:t> a jobb parton kötött ki a csónak, és nincs benne épp senki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hu-HU" altLang="hu-HU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hu-HU" sz="2000" dirty="0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Kannibál-misszionárius</a:t>
            </a:r>
            <a:r>
              <a:rPr lang="en-US" altLang="hu-HU" dirty="0" smtClean="0"/>
              <a:t> </a:t>
            </a: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hu-HU" altLang="hu-HU" dirty="0"/>
              <a:t>ha k = 3 lenne, akkor már ez az állapottér nem biztos, hogy elegendő, mert akkor még arra is kellene figyelni, hogy útközben ne legyenek többségben a kannibálok, mert megeszik a misszionáriusokat! </a:t>
            </a:r>
            <a:endParaRPr lang="hu-HU" altLang="hu-HU" dirty="0" smtClean="0"/>
          </a:p>
          <a:p>
            <a:pPr>
              <a:lnSpc>
                <a:spcPct val="150000"/>
              </a:lnSpc>
            </a:pPr>
            <a:endParaRPr lang="hu-HU" altLang="hu-HU" dirty="0"/>
          </a:p>
          <a:p>
            <a:pPr marL="0" indent="0">
              <a:lnSpc>
                <a:spcPct val="150000"/>
              </a:lnSpc>
              <a:buNone/>
            </a:pPr>
            <a:r>
              <a:rPr lang="hu-HU" altLang="hu-HU" dirty="0"/>
              <a:t>(k = 2-nél nem áll fent ilyen veszély, mert vagy 2 kannibált visz a csónak, vagy 2 misszionáriust, vagy 1-1-et </a:t>
            </a:r>
            <a:r>
              <a:rPr lang="hu-HU" altLang="hu-HU" dirty="0">
                <a:sym typeface="Wingdings" pitchFamily="2" charset="2"/>
              </a:rPr>
              <a:t></a:t>
            </a:r>
            <a:r>
              <a:rPr lang="hu-HU" altLang="hu-HU" dirty="0"/>
              <a:t> egyik esetben sincsenek többségben a kannibálok)</a:t>
            </a:r>
            <a:endParaRPr lang="en-US" alt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2232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Kannibál-misszionárius</a:t>
            </a:r>
            <a:r>
              <a:rPr lang="en-US" altLang="hu-HU" dirty="0" smtClean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556792"/>
            <a:ext cx="7272807" cy="4536504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i="1" u="sng" dirty="0" smtClean="0"/>
              <a:t>kezdőállapot:</a:t>
            </a:r>
            <a:r>
              <a:rPr lang="hu-HU" altLang="hu-HU" dirty="0" smtClean="0"/>
              <a:t> (3, </a:t>
            </a:r>
            <a:r>
              <a:rPr lang="hu-HU" altLang="hu-HU" dirty="0" err="1" smtClean="0"/>
              <a:t>3</a:t>
            </a:r>
            <a:r>
              <a:rPr lang="hu-HU" altLang="hu-HU" dirty="0" smtClean="0"/>
              <a:t>, B)</a:t>
            </a:r>
          </a:p>
          <a:p>
            <a:pPr eaLnBrk="1" hangingPunct="1"/>
            <a:endParaRPr lang="hu-HU" altLang="hu-HU" i="1" u="sng" dirty="0" smtClean="0"/>
          </a:p>
          <a:p>
            <a:pPr eaLnBrk="1" hangingPunct="1"/>
            <a:r>
              <a:rPr lang="hu-HU" altLang="hu-HU" i="1" u="sng" dirty="0" smtClean="0"/>
              <a:t>végállapot:</a:t>
            </a:r>
            <a:r>
              <a:rPr lang="hu-HU" altLang="hu-HU" dirty="0" smtClean="0"/>
              <a:t> (0, </a:t>
            </a:r>
            <a:r>
              <a:rPr lang="hu-HU" altLang="hu-HU" dirty="0" err="1" smtClean="0"/>
              <a:t>0</a:t>
            </a:r>
            <a:r>
              <a:rPr lang="hu-HU" altLang="hu-HU" dirty="0" smtClean="0"/>
              <a:t>, J)</a:t>
            </a:r>
          </a:p>
          <a:p>
            <a:pPr eaLnBrk="1" hangingPunct="1"/>
            <a:endParaRPr lang="hu-HU" altLang="hu-HU" i="1" u="sng" dirty="0" smtClean="0"/>
          </a:p>
          <a:p>
            <a:pPr eaLnBrk="1" hangingPunct="1"/>
            <a:r>
              <a:rPr lang="hu-HU" altLang="hu-HU" i="1" u="sng" dirty="0" smtClean="0"/>
              <a:t>operátorok:</a:t>
            </a:r>
          </a:p>
          <a:p>
            <a:pPr marL="0" indent="0" eaLnBrk="1" hangingPunct="1">
              <a:buNone/>
            </a:pPr>
            <a:endParaRPr lang="hu-HU" altLang="hu-HU" dirty="0" smtClean="0"/>
          </a:p>
          <a:p>
            <a:pPr eaLnBrk="1" hangingPunct="1"/>
            <a:r>
              <a:rPr lang="hu-HU" altLang="hu-HU" dirty="0" smtClean="0"/>
              <a:t>utolsó betűt mindig meg kell változtatni</a:t>
            </a:r>
          </a:p>
          <a:p>
            <a:pPr marL="0" indent="0" eaLnBrk="1" hangingPunct="1">
              <a:buNone/>
            </a:pPr>
            <a:r>
              <a:rPr lang="hu-HU" altLang="hu-HU" dirty="0" smtClean="0"/>
              <a:t>	B </a:t>
            </a:r>
            <a:r>
              <a:rPr lang="hu-HU" altLang="hu-HU" dirty="0" smtClean="0">
                <a:sym typeface="Wingdings" pitchFamily="2" charset="2"/>
              </a:rPr>
              <a:t></a:t>
            </a:r>
            <a:r>
              <a:rPr lang="hu-HU" altLang="hu-HU" dirty="0" smtClean="0"/>
              <a:t> J</a:t>
            </a:r>
          </a:p>
          <a:p>
            <a:pPr marL="0" indent="0" eaLnBrk="1" hangingPunct="1">
              <a:buNone/>
            </a:pPr>
            <a:r>
              <a:rPr lang="hu-HU" altLang="hu-HU" dirty="0" smtClean="0"/>
              <a:t>	J </a:t>
            </a:r>
            <a:r>
              <a:rPr lang="hu-HU" altLang="hu-HU" dirty="0" smtClean="0">
                <a:sym typeface="Wingdings" pitchFamily="2" charset="2"/>
              </a:rPr>
              <a:t></a:t>
            </a:r>
            <a:r>
              <a:rPr lang="hu-HU" altLang="hu-HU" dirty="0" smtClean="0"/>
              <a:t> B</a:t>
            </a:r>
          </a:p>
          <a:p>
            <a:pPr eaLnBrk="1" hangingPunct="1">
              <a:buFont typeface="Wingdings" pitchFamily="2" charset="2"/>
              <a:buNone/>
            </a:pPr>
            <a:endParaRPr lang="en-US" altLang="hu-HU" dirty="0" smtClean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Kannibál-misszionárius</a:t>
            </a:r>
            <a:r>
              <a:rPr lang="en-US" altLang="hu-HU" dirty="0" smtClean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2017713"/>
            <a:ext cx="4816351" cy="41148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hu-HU" altLang="hu-HU" sz="2800" dirty="0" smtClean="0"/>
              <a:t>ha B-ben vagyunk, akkor a következőképp alakíthatjuk a kannibálok, illetve a misszionáriusok számát:</a:t>
            </a:r>
            <a:endParaRPr lang="en-US" altLang="hu-HU" sz="2800" dirty="0" smtClean="0"/>
          </a:p>
        </p:txBody>
      </p:sp>
      <p:graphicFrame>
        <p:nvGraphicFramePr>
          <p:cNvPr id="28739" name="Group 67"/>
          <p:cNvGraphicFramePr>
            <a:graphicFrameLocks noGrp="1"/>
          </p:cNvGraphicFramePr>
          <p:nvPr>
            <p:ph sz="half" idx="2"/>
          </p:nvPr>
        </p:nvGraphicFramePr>
        <p:xfrm>
          <a:off x="5076825" y="2133600"/>
          <a:ext cx="3384550" cy="4270376"/>
        </p:xfrm>
        <a:graphic>
          <a:graphicData uri="http://schemas.openxmlformats.org/drawingml/2006/table">
            <a:tbl>
              <a:tblPr/>
              <a:tblGrid>
                <a:gridCol w="1693863"/>
                <a:gridCol w="1690687"/>
              </a:tblGrid>
              <a:tr h="944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Kannibál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Misszio-nárius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-1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2592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hu-HU" altLang="hu-HU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Kannibál-misszionárius</a:t>
            </a:r>
            <a:r>
              <a:rPr lang="en-US" altLang="hu-HU" dirty="0" smtClean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2017713"/>
            <a:ext cx="4744343" cy="41148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hu-HU" altLang="hu-HU" sz="2800" dirty="0" smtClean="0"/>
              <a:t>ha J-ben vagyunk, akkor a következőképp alakíthatjuk a kannibálok, illetve a misszionáriusok számát:</a:t>
            </a:r>
            <a:endParaRPr lang="en-US" altLang="hu-HU" sz="2800" dirty="0" smtClean="0"/>
          </a:p>
        </p:txBody>
      </p:sp>
      <p:graphicFrame>
        <p:nvGraphicFramePr>
          <p:cNvPr id="30768" name="Group 48"/>
          <p:cNvGraphicFramePr>
            <a:graphicFrameLocks noGrp="1"/>
          </p:cNvGraphicFramePr>
          <p:nvPr>
            <p:ph sz="half" idx="2"/>
          </p:nvPr>
        </p:nvGraphicFramePr>
        <p:xfrm>
          <a:off x="5148263" y="2133600"/>
          <a:ext cx="3452812" cy="4271963"/>
        </p:xfrm>
        <a:graphic>
          <a:graphicData uri="http://schemas.openxmlformats.org/drawingml/2006/table">
            <a:tbl>
              <a:tblPr/>
              <a:tblGrid>
                <a:gridCol w="1727200"/>
                <a:gridCol w="1725612"/>
              </a:tblGrid>
              <a:tr h="1457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Kannibál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Misszio-nárius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Tartalom</a:t>
            </a:r>
            <a:endParaRPr lang="en-US" altLang="hu-H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2348880"/>
            <a:ext cx="7745505" cy="3877815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Állapottér reprezentáció</a:t>
            </a:r>
          </a:p>
          <a:p>
            <a:pPr eaLnBrk="1" hangingPunct="1"/>
            <a:endParaRPr lang="hu-HU" altLang="hu-HU" dirty="0" smtClean="0"/>
          </a:p>
          <a:p>
            <a:pPr lvl="1" eaLnBrk="1" hangingPunct="1"/>
            <a:r>
              <a:rPr lang="hu-HU" altLang="hu-HU" dirty="0" smtClean="0"/>
              <a:t>8 királynő</a:t>
            </a:r>
          </a:p>
          <a:p>
            <a:pPr lvl="1" eaLnBrk="1" hangingPunct="1"/>
            <a:endParaRPr lang="hu-HU" altLang="hu-HU" dirty="0" smtClean="0"/>
          </a:p>
          <a:p>
            <a:pPr lvl="1" eaLnBrk="1" hangingPunct="1"/>
            <a:r>
              <a:rPr lang="hu-HU" altLang="hu-HU" dirty="0" smtClean="0"/>
              <a:t>Szám kitalálós</a:t>
            </a:r>
          </a:p>
          <a:p>
            <a:pPr lvl="1" eaLnBrk="1" hangingPunct="1"/>
            <a:endParaRPr lang="hu-HU" altLang="hu-HU" dirty="0" smtClean="0"/>
          </a:p>
          <a:p>
            <a:pPr lvl="1" eaLnBrk="1" hangingPunct="1"/>
            <a:r>
              <a:rPr lang="hu-HU" altLang="hu-HU" dirty="0" smtClean="0"/>
              <a:t>Kannibál-misszionárius</a:t>
            </a:r>
            <a:endParaRPr lang="en-US" altLang="hu-HU" dirty="0" smtClean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Kannibál-misszionárius</a:t>
            </a:r>
            <a:r>
              <a:rPr lang="en-US" altLang="hu-HU" dirty="0" smtClean="0"/>
              <a:t> 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0" y="1776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hu-HU" altLang="hu-HU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42590"/>
              </p:ext>
            </p:extLst>
          </p:nvPr>
        </p:nvGraphicFramePr>
        <p:xfrm>
          <a:off x="148114" y="1628800"/>
          <a:ext cx="8847772" cy="4896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r:id="rId4" imgW="5969160" imgH="3301920" progId="Flash.Movie">
                  <p:embed/>
                </p:oleObj>
              </mc:Choice>
              <mc:Fallback>
                <p:oleObj r:id="rId4" imgW="5969160" imgH="3301920" progId="Flash.Movi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4" y="1628800"/>
                        <a:ext cx="8847772" cy="48966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Keresési stratégiák</a:t>
            </a:r>
            <a:endParaRPr lang="en-US" altLang="hu-HU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hu-HU" altLang="hu-HU" dirty="0" smtClean="0"/>
              <a:t>rendelkezésre álló információ szerint:</a:t>
            </a:r>
            <a:endParaRPr lang="hu-HU" altLang="hu-HU" b="1" i="1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b="1" i="1" dirty="0" smtClean="0"/>
              <a:t>	informálatlan (vak) keresés:</a:t>
            </a:r>
            <a:r>
              <a:rPr lang="hu-HU" altLang="hu-HU" dirty="0" smtClean="0"/>
              <a:t> nincs információnk a célállapotnak az egyes állapotokhoz képesti elhelyezkedéséről</a:t>
            </a:r>
            <a:endParaRPr lang="hu-HU" altLang="hu-HU" b="1" i="1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b="1" i="1" dirty="0" smtClean="0"/>
              <a:t>	informált (heurisztikus) keresés:</a:t>
            </a:r>
            <a:r>
              <a:rPr lang="hu-HU" altLang="hu-HU" dirty="0" smtClean="0"/>
              <a:t> valamilyen információval rendelkezünk a célállapotra nézve</a:t>
            </a:r>
            <a:endParaRPr lang="en-US" altLang="hu-HU" dirty="0" smtClean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Keresési stratégiák</a:t>
            </a:r>
            <a:endParaRPr lang="en-US" altLang="hu-HU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hu-HU" altLang="hu-HU" dirty="0" smtClean="0"/>
              <a:t>irány szerint:</a:t>
            </a:r>
            <a:endParaRPr lang="hu-HU" altLang="hu-HU" b="1" i="1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b="1" i="1" dirty="0" smtClean="0"/>
              <a:t>		előre keresés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b="1" i="1" dirty="0" smtClean="0"/>
              <a:t>		hátulról keresés</a:t>
            </a:r>
            <a:endParaRPr lang="hu-HU" altLang="hu-HU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dirty="0" smtClean="0"/>
              <a:t>(lehet a kettőt kombinálni is: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u-HU" altLang="hu-HU" dirty="0"/>
              <a:t>	</a:t>
            </a:r>
            <a:r>
              <a:rPr lang="hu-HU" altLang="hu-HU" dirty="0" smtClean="0"/>
              <a:t>egyszerre h</a:t>
            </a:r>
            <a:r>
              <a:rPr lang="hu-HU" altLang="hu-HU" dirty="0" smtClean="0">
                <a:sym typeface="Wingdings" pitchFamily="2" charset="2"/>
              </a:rPr>
              <a:t></a:t>
            </a:r>
            <a:r>
              <a:rPr lang="hu-HU" altLang="hu-HU" dirty="0" smtClean="0"/>
              <a:t>e és e</a:t>
            </a:r>
            <a:r>
              <a:rPr lang="hu-HU" altLang="hu-HU" dirty="0" smtClean="0">
                <a:sym typeface="Wingdings" pitchFamily="2" charset="2"/>
              </a:rPr>
              <a:t></a:t>
            </a:r>
            <a:r>
              <a:rPr lang="hu-HU" altLang="hu-HU" dirty="0" smtClean="0"/>
              <a:t>h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u-HU" altLang="hu-HU" dirty="0"/>
              <a:t>	</a:t>
            </a:r>
            <a:r>
              <a:rPr lang="hu-HU" altLang="hu-HU" dirty="0" smtClean="0"/>
              <a:t>– a megoldás valahol </a:t>
            </a:r>
            <a:r>
              <a:rPr lang="hu-HU" altLang="hu-HU" dirty="0" err="1" smtClean="0"/>
              <a:t>középtájt</a:t>
            </a:r>
            <a:r>
              <a:rPr lang="hu-HU" altLang="hu-HU" dirty="0" smtClean="0"/>
              <a:t> lesz)</a:t>
            </a:r>
            <a:endParaRPr lang="en-US" altLang="hu-HU" dirty="0" smtClean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pPr eaLnBrk="1" hangingPunct="1"/>
            <a:r>
              <a:rPr lang="hu-HU" altLang="hu-HU" smtClean="0"/>
              <a:t>SZÉLESSÉGBEN ELŐSZÖR KERES</a:t>
            </a:r>
            <a:endParaRPr lang="en-US" altLang="hu-HU" smtClean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2248347"/>
            <a:ext cx="8856983" cy="4493021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legrövidebb utat találja meg</a:t>
            </a:r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dirty="0" smtClean="0"/>
              <a:t>szintet kell tárolnia</a:t>
            </a:r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dirty="0" smtClean="0"/>
              <a:t>ezért nagy a memóriaigénye</a:t>
            </a:r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dirty="0" smtClean="0"/>
              <a:t>a fokszámát felülről tudjuk becsülni az </a:t>
            </a:r>
            <a:r>
              <a:rPr lang="hu-HU" altLang="hu-HU" i="1" dirty="0" smtClean="0"/>
              <a:t>elágazási faktorral</a:t>
            </a:r>
            <a:r>
              <a:rPr lang="hu-HU" altLang="hu-HU" dirty="0" smtClean="0"/>
              <a:t>: hány szomszédja van </a:t>
            </a:r>
            <a:r>
              <a:rPr lang="hu-HU" altLang="hu-HU" dirty="0" err="1" smtClean="0"/>
              <a:t>max</a:t>
            </a:r>
            <a:r>
              <a:rPr lang="hu-HU" altLang="hu-HU" dirty="0" smtClean="0"/>
              <a:t>.</a:t>
            </a:r>
            <a:endParaRPr lang="en-US" altLang="hu-HU" dirty="0" smtClean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820472" cy="1363758"/>
          </a:xfrm>
        </p:spPr>
        <p:txBody>
          <a:bodyPr/>
          <a:lstStyle/>
          <a:p>
            <a:pPr marL="1117600" indent="-1117600" eaLnBrk="1" hangingPunct="1"/>
            <a:r>
              <a:rPr lang="hu-HU" altLang="hu-HU" dirty="0" smtClean="0"/>
              <a:t>MÉLYSÉGBEN ELŐSZÖR KERES</a:t>
            </a:r>
            <a:endParaRPr lang="en-US" altLang="hu-HU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132856"/>
            <a:ext cx="8568951" cy="4464495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pl.: 8 kirakós</a:t>
            </a:r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dirty="0" smtClean="0"/>
              <a:t>jó, ha messze van a megoldás, és jó irányban haladunk – nincs ingyen ebéd</a:t>
            </a:r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dirty="0" err="1" smtClean="0"/>
              <a:t>tárhelytakarékos</a:t>
            </a:r>
            <a:endParaRPr lang="hu-HU" altLang="hu-HU" dirty="0" smtClean="0"/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dirty="0" smtClean="0"/>
              <a:t>levág részfákat, ahol nincs jó állapot (későbbi megoldás)</a:t>
            </a:r>
            <a:endParaRPr lang="en-US" altLang="hu-HU" dirty="0" smtClean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121225" cy="914628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z="3600" dirty="0" smtClean="0"/>
              <a:t>ITERATÍVAN MÉLYÜLŐ MÉLYSÉGI KERESÉS</a:t>
            </a:r>
            <a:r>
              <a:rPr lang="en-US" altLang="hu-HU" sz="3600" dirty="0" smtClean="0"/>
              <a:t>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700809"/>
            <a:ext cx="8784975" cy="4896544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hu-HU" altLang="hu-HU" dirty="0" smtClean="0"/>
              <a:t>mélységben csak egy bizonyos határig (lépésszámig) megyünk el </a:t>
            </a:r>
            <a:r>
              <a:rPr lang="hu-HU" altLang="hu-HU" i="1" dirty="0" smtClean="0"/>
              <a:t>(mélységkorlátozott keresés)</a:t>
            </a:r>
            <a:r>
              <a:rPr lang="hu-HU" altLang="hu-HU" dirty="0" smtClean="0"/>
              <a:t> és ha addig nem találtuk meg a célállapotot, akkor korábbi szintekre lépünk vissza </a:t>
            </a:r>
            <a:r>
              <a:rPr lang="hu-HU" altLang="hu-HU" dirty="0" smtClean="0">
                <a:sym typeface="Wingdings" pitchFamily="2" charset="2"/>
              </a:rPr>
              <a:t></a:t>
            </a:r>
            <a:r>
              <a:rPr lang="hu-HU" altLang="hu-HU" dirty="0" smtClean="0"/>
              <a:t> először 1, majd 2, majd 3, … mélységkorláttal végez mélységkorlátozott keresést.</a:t>
            </a:r>
          </a:p>
          <a:p>
            <a:pPr eaLnBrk="1" hangingPunct="1">
              <a:lnSpc>
                <a:spcPct val="150000"/>
              </a:lnSpc>
            </a:pPr>
            <a:endParaRPr lang="hu-HU" altLang="hu-HU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dirty="0" smtClean="0"/>
              <a:t>a megoldás biztos </a:t>
            </a:r>
            <a:r>
              <a:rPr lang="hu-HU" altLang="hu-HU" i="1" dirty="0" smtClean="0"/>
              <a:t>optimális</a:t>
            </a:r>
            <a:r>
              <a:rPr lang="hu-HU" altLang="hu-HU" dirty="0" smtClean="0"/>
              <a:t> lesz, </a:t>
            </a:r>
            <a:r>
              <a:rPr lang="hu-HU" altLang="hu-HU" i="1" dirty="0" smtClean="0"/>
              <a:t>teljes stratégia</a:t>
            </a:r>
            <a:r>
              <a:rPr lang="hu-HU" altLang="hu-HU" dirty="0" smtClean="0"/>
              <a:t>!</a:t>
            </a:r>
            <a:endParaRPr lang="en-US" altLang="hu-HU" dirty="0" smtClean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6270"/>
            <a:ext cx="8193233" cy="787694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z="3600" dirty="0" smtClean="0"/>
              <a:t>ITERATÍVAN MÉLYÜLŐ MÉLYSÉGI KERESÉS</a:t>
            </a:r>
            <a:endParaRPr lang="en-US" altLang="hu-HU" sz="36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07505" y="1052736"/>
            <a:ext cx="9036495" cy="3384376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</a:pPr>
            <a:endParaRPr lang="hu-HU" altLang="hu-HU" sz="28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2800" dirty="0" smtClean="0"/>
              <a:t>csak </a:t>
            </a:r>
            <a:r>
              <a:rPr lang="hu-HU" altLang="hu-HU" sz="2800" dirty="0" smtClean="0"/>
              <a:t>1 utat </a:t>
            </a:r>
            <a:r>
              <a:rPr lang="hu-HU" altLang="hu-HU" sz="2800" dirty="0" smtClean="0"/>
              <a:t>tárol</a:t>
            </a:r>
          </a:p>
          <a:p>
            <a:pPr eaLnBrk="1" hangingPunct="1">
              <a:lnSpc>
                <a:spcPct val="150000"/>
              </a:lnSpc>
            </a:pPr>
            <a:endParaRPr lang="hu-HU" altLang="hu-HU" sz="28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2800" dirty="0" smtClean="0"/>
              <a:t>sok a fölös munka (fölösleges utak</a:t>
            </a:r>
            <a:r>
              <a:rPr lang="hu-HU" altLang="hu-HU" sz="2800" dirty="0" smtClean="0"/>
              <a:t>),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u-HU" altLang="hu-HU" sz="2800" dirty="0" smtClean="0"/>
              <a:t> </a:t>
            </a:r>
            <a:r>
              <a:rPr lang="hu-HU" altLang="hu-HU" sz="2800" dirty="0" smtClean="0"/>
              <a:t>de ezek a rövidebb utakon voltak, tehát </a:t>
            </a:r>
            <a:r>
              <a:rPr lang="hu-HU" altLang="hu-HU" sz="2800" dirty="0" smtClean="0"/>
              <a:t>olcsóbbak</a:t>
            </a:r>
            <a:endParaRPr lang="hu-HU" altLang="hu-HU" sz="2800" dirty="0" smtClean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altLang="hu-HU" sz="2800" dirty="0"/>
              <a:t>akkor érdemes használni, ha</a:t>
            </a:r>
          </a:p>
          <a:p>
            <a:pPr lvl="1">
              <a:lnSpc>
                <a:spcPct val="150000"/>
              </a:lnSpc>
            </a:pPr>
            <a:r>
              <a:rPr lang="hu-HU" altLang="hu-HU" dirty="0"/>
              <a:t> nagy a fa</a:t>
            </a:r>
          </a:p>
          <a:p>
            <a:pPr lvl="1">
              <a:lnSpc>
                <a:spcPct val="150000"/>
              </a:lnSpc>
            </a:pPr>
            <a:r>
              <a:rPr lang="hu-HU" altLang="hu-HU" sz="2800" dirty="0"/>
              <a:t> </a:t>
            </a:r>
            <a:r>
              <a:rPr lang="hu-HU" altLang="hu-HU" dirty="0"/>
              <a:t>ha nem tudjuk, milyen mélyen van a </a:t>
            </a:r>
            <a:r>
              <a:rPr lang="hu-HU" altLang="hu-HU" dirty="0" smtClean="0"/>
              <a:t>célállapot</a:t>
            </a:r>
          </a:p>
          <a:p>
            <a:pPr lvl="1">
              <a:lnSpc>
                <a:spcPct val="150000"/>
              </a:lnSpc>
            </a:pPr>
            <a:endParaRPr lang="hu-HU" altLang="hu-HU" dirty="0"/>
          </a:p>
          <a:p>
            <a:pPr>
              <a:lnSpc>
                <a:spcPct val="150000"/>
              </a:lnSpc>
            </a:pPr>
            <a:r>
              <a:rPr lang="hu-HU" altLang="hu-HU" sz="2800" dirty="0"/>
              <a:t>szélességben először keres és a </a:t>
            </a:r>
            <a:endParaRPr lang="hu-HU" altLang="hu-HU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u-HU" altLang="hu-HU" sz="2800" dirty="0" smtClean="0"/>
              <a:t>mélységben </a:t>
            </a:r>
            <a:r>
              <a:rPr lang="hu-HU" altLang="hu-HU" sz="2800" dirty="0"/>
              <a:t>először keres előnyeit ötvözi</a:t>
            </a:r>
            <a:endParaRPr lang="en-US" altLang="hu-HU" sz="2800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7504" y="26270"/>
            <a:ext cx="8193233" cy="78769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hu-HU" altLang="hu-HU" sz="3600" smtClean="0"/>
              <a:t>ITERATÍVAN MÉLYÜLŐ MÉLYSÉGI KERESÉS</a:t>
            </a:r>
            <a:endParaRPr lang="en-US" alt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1831793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hESEBEUExQWFRQUGBcXGBUYFR8eGBwbHR0bHBwYHBoaHCYeHB0jGxoaIS8gIycpLCwtGh4xNTEqNyYtLCoBCQoKBQUFDQUFDSkYEhgpKSkpKSkpKSkpKSkpKSkpKSkpKSkpKSkpKSkpKSkpKSkpKSkpKSkpKSkpKSkpKSkpKf/AABEIAG4ByQMBIgACEQEDEQH/xAAbAAACAwEBAQAAAAAAAAAAAAAABAMFBgECB//EAEUQAAIBAgMDBQ0HBAICAQUAAAECAwARBBIhBRMxBiJBUWEUJDIzUlNjcXKTorHRFSM0QoGSsgdzgpFioUNUwRYlwuHw/8QAFAEBAAAAAAAAAAAAAAAAAAAAAP/EABQRAQAAAAAAAAAAAAAAAAAAAAD/2gAMAwEAAhEDEQA/APr2Ewu8DMzyXzyDSQgWDEAADsFTfZq+cl9631ruy/Ab+5L/ADasJytbEx7Ulmgi3ipg03i5Td1EpMiRsNBLktbptp1UG7+zF8uX3rfWj7MHly+9b61mI9oSyYhI8OTFhBhFlC7i3OzsDFzhzTltccRWewG08dHh8wSSy7PwxWEREIGMhWayhb5kTXLe/DjwoPo67NU8JJfet9a79mDy5fet9ayuzcRi9/BAsiph1w5kukHNIWWyoCyjKTFa+nRcAVSbO5Q46HD4RFQoDBhTkGHNgxxGSYcObaI3seHGg+i/Zg8uX3rfWosVs8LG5Dy3CsR943V66wu0OU201M+Qtze78g7nB8SUMH5dc92H/IcNda3zSlsMWIsWiuR2lbmg8YbZ4KIS8tyoPjG6vXXv7NXzkvvW+tT4PxaeyvyFYjFJNHtBpEIlikmOdWjImgYRkb2NgLPDYeCdLmw1oNgdmqOMkvvW+td+zB5cvvW+tYGbbmNmhizjmzzORvISdyFXNhxKFTUs6hm000XQ60YfaOMhmxCRjIJsbibytGxUNuojGLBScjPn1A1y2uDQb77MHly+9b61z7NW9t5Lf+631rGY7lJtFBirLmMUgK5V0eI726IWTmzAKNHuGsLEZxUWL29ikbHzWSFogE+9iIbdXjMbhsuXg8twWIzEcApoNz9mDy5fet9aWnwVpIlEktmz3+8boGnTWZ2BtWSfG4Vy8cylMaN6gVsgEke7QugyhymrDpI7K1+K8dB/n/Gg4dmr5cvvW+tA2Yvly+9b61nf6mQs2Gw2VcxGLwx8EtZQ/OJA1ygceyqvbXKBsLHEsMsEGcTBnZQkbYgLHYrvBl3d2N7a9V7Gg2/2YPLl9631o+zB5cvvW+tZjE7X2hGccEG+3UQnw7BBlcMhAj5o5xEis2nEZR01WbX5SbQWJGictmhxUqlYCSSm7MSMGQc43dSABe2mooN19mDy5fet9aPsweXL71vrWBO08VDiMWYlKLPigDKY2KrfCrkNgp5plFiQOgi4JvU822sfFJirl7Ni448xjJSOIwAh1GQnKZeaTrbW+utBt/sweXL71vrS0eCvM67yWwSMj7xuJL36ewVWbB2rjGxkkU4BQRhldFsgNkDKwYBg2YsRqQQegqavIvxEvsRfOSg59mL5cvvW+tB2avnJfet9azPLTBS90QYjDqWxGFMbBBf7yN2KSITw8Fgey16oLSwvtMZGZJcZAkrsjEbpoxvHAym67zQ2BAudKD6KNmr5yX3rfWu/Zg8uX3rfWsHHiMbBLjp0GZk7geRVjIWVBHaZYww0Otx0iwBp/bO3dowSTKiGa2HZ0yoNJFUEq4ygm+bmlTYlcpF9aDWDZqnhJL71vrXfsweXL71vrWBn5RTYdcPEmIw8MboTEWUJpvkHP3ijhEWHNFy2pFankY7FMXmXL33ibc3LmXPzX7bjXMONA/i8AFjciSW4ViPvG4geuvUOzwVUmSXUD/yt1eumMf4qX2G+RpHbMCPgmRxdGVVYW6CQDwoGfsxfLl9631o+zl85L71vrXzpdnYpfsqOdXbuXGmFWsTmhVZMszaaAgxrc9K9tekmxEywSSJlc4/DtKixMHR1aRWLErYpuxHY3Og42IFB9E+zB5cvvW+tc+zVvbeS3/ut9ayU22dpJhpydZcPMYzzQBMoJfMhykKxiKAXFs1x03pPF7exatjZrJC8MQCmaIgmPJG6vmClQd40gYXtewI5t6DdfZg8uX3rfWvE2zgFYh5dAf8AyN9apuTW3MRMuZTFiI2mkG8WZLxoDzAyopDPl1Iv01pMR4DeyflQI4PAZo4yZJblVJ+8biQO2pfs1fLl9631qXZ/iYvYX5CvnnKMYhMVtp4BIrnD4QI6ISTZm3mU2NyFOtteFBv/ALMHly+9b60fZg8uX3rfWsdj+UWPA2hk0OHSQxKYiWcZEMUi2TK12zgi/SAALa+9r7dx0D4ZVZpc+5dyMPzcrzKrLmUHwUJ00Itck8KDWnZq+cl9631rv2YPLl9631rDYGbFtNAjlyxxePXPJEDuwquIXHNsBbLY8CDYcamx3KHaKYGKQq64ht4hQQ5ufFHJztAcqvIoIuDcEAWveg2f2YPLl9631pbaWCyQyMskoIUkfeN9ay0fKXHnFxDURNJg1K7nTLLC7SnNa4yuF6dL2NbLbH4eX2TQc+zR5cvvW+tH2avnJfet9aNsi+GnFr/dvpa/5T0V875HY/EQwQxzYctKuDz4Nt21gwTnwyX8CUuOJtmGgtQfRBs1fOS+9b6137MHly+9b61hNn4rE/8A28hmWGR52cJERzjBmyyhk8LfGTs1GpIvUnJbaGMK4dNYY48FHMyDD/8AkDSBowDYjmhTlGvVa9Bths1fOS+9b6137MHly+9b618/2Vt7G5LKrR7zFwXfuezFJYc8jkFbXEg4m+XRbmwq22JtjaEh2eZL5cTB9592FMcqEMxYEXAdMwt0Gg1P2avDeS+9b6137MHly+9b61kuR21MTJjGEqWzRzGVjDlJeOcxxjNbzNjYaa36TW5oE/sweXL71vrR9mDy5fet9acooKvHYTdpmV5LgrxkJHhAcD2VaUltfxR9afzWnaBPZfgN/cl/m1OUnsvwG/uS/wA2pygKKKKAooooCoMd4qT2G+RqeoMd4qT2G+RoO4PxaeyvyFTVDg/Fp7K/IVNQFFFFAVDisIkilHGZTY29RBB06QQDU1FBDhsGkYIRbZiWPWSekk6k6DU9QqHFeOg/z/jTlJ4rx0H+f8aCLa+2lw5w4ZSd/MsItbRmDEE36OaaR2jj8NJNCpQSbxbLIJFAyubEWzhmByjQA36L2qTlVya7tSFDIYxHKJCVvmNlZbBgQVPO49lVQ5BuzRtJiM7AYUSNksW7mdnQjnc0tms3quLXoJ+TvKXAZVEdoDKJpSjECwjcxsx1sBmBsPXVxJtuPeQopVt6W1zqLAXHAm5JYZbDpB6qzuD/AKd5FUNKrjc4iBlaI5WWWbfdD3FjzePaLGu4TkAY3jdpd8FiEbJKpYnI7yRlWzixXOVu172B0NBfS8pMPlJSSORrqAqyLcltFAJNtdbddja9NbMxwmiSRbWcXFmDDjbiulYTYXI3EmNUkSOFo2wkiyDM1zhycsLIzcFBOqnp4mtjyZ2L3JhYoM+fd5udlte7FuFzbj10FpScX4iX2IvnJTlJxfiJfYi+clAvPyhiTFdzvzTud9nJGW2cR243vmIpiTbGHUuDLGN2CXu45oFrk66WuL9VxVJt/ke+IxSYmOcxPHGqJZSRcSCS7DMAykAqVPXe9xSOL/puHE431hIuLC8y9jiipctzucFy80acdeFBZ4jb2DlxMcbZX3aPiFlDgopRhEwuD4V3tbhrTOE5UwP3OrMqyTq7KmYNYJ4V2XS4Oh7bjoqu2ryKaVgySrGRhu5/Ehh4aPnsTb8lrdF73uKWg/p1YKDOSAMajWSxK4psxsS5synpN70FzjMRgJAZZJIiuUqzGQZcosxDa2K2IOulj203Nt3DIHLSoBGhducLhQAxNhroCD+o66zDf07YqVM4Ku8DSpuzkdYI1SNCA9wpKh267AaAVJP/AE7DvKWmNpO6W0XUPiIlic8dVGUkDtAvpqFuOUmGnWSONwz7gS5epXBy37dDpVj3WkcIeRlRFVbsxAA4DUnQVR4Pky2HM0pkDZsLHAy5LaxB7MDmNgQ3A34cad29sTuzAvh82TeoozZb21B4XF+HXQNQbewztlSeJm5xsHF+b4XT0dPVVaOWUOaFXGUTCdsxdSqrFYkuQdLqQey+tVc/9OM7yM01hI+MYhUsR3TGsZAOb8uW97a36Kk/+jTHuJWyzNCkwkjjjymfeIkZPPkIDZUHE2PDSgtZNrYbCQxpCFZQDlRZEHNCGS95HFxlA6eBB4a0viuUuHl7piZMyxph3N2XK4m1TK1+IIv/AKtekDyBZsLhIhMVaASjM65iVkieIKbMNURlAN/y1yH+nhVkffXaPuIrzNM2GVlGbnahg506NONBptjqm6V0ULvbOedmJJA1LAnMbAC9zwprE+A/sn5Ujyd2KMJhYYFYsI1tmPE6kk26NSdOinsT4D+yflQR7P8AExewvyFMUvs/xMXsL8hTFAUUUUBRRRQFJ7Y/Dy+yacpPbH4eX2TQT4rFJHG8jkKiAszHgABcn/VLQbZhbdguqPIAVjZgH1BI0vxygm3YeqvHKDZXdOExEF8u9jdM3USCAf8AdUUnI+WXE4fEvKEMbQvut2Dzo0dGBcMMwOc2JBIt22oLxOUuDJAGIhNyoFpF/MbL09JFh21NLtnDrmzTRjIQGu4FiTlAOunO09elY6L+mBWNU345sUMV915vEHEX8PpJy2/Wm3/p7dJ03q8+YSq5jJdV34xBjJz2YZxYWA43NzQaF+UeECqxxEQVgSrGRbEKcrEG+tjoeqoZsZhY2nmBQyouR7OM11UuENzZTludbacdKzuL/pqXjKb8C645b7r/ANpw5Ph/ktbt7KdHJcyS41udFvYRhzcAqzBWQYgANfwGC62OlqB/ZnK+CaZ4T926iEgMy87epvAFIJzEC/Dq0vT77dwwFzNGBmy3Li2axOXjxsD/AKNZvD/07AdC011DYRyAljfDR5Fsc2gY6nq4dN65gv6ebuLDpvUJgmjkD7o5nSMSBEc5zqN4dRYdmtBr8PiEkRXRgyMAVZTcEHgQRxFSVWcmtj9yYSDD5s+6QJmta9um1zb/AHVnQJbX8UfWn81p2ktr+KPrT+a07QJ7L8Bv7kv82pyqrAYiQKwERYbyXXMuvPbrN6Z7rl8y371+tA5RSfdcvmW/ev1o7rl8y371+tA5RSfdcvmW/ev1o7rl8y371+tA5UGO8VJ7DfI1F3XL5lv3r9ahxuKl3Un3LeC3516j20DmD8Wnsr8hU1V2ExUu7T7lvBX869Q7al7rl8y371+tA5RSfdcvmW/ev1o7rl8y371+tA5RSfdcvmW/ev1o7rl8y371+tA5SeK8dB/n/GjuuXzLfvX60picVJvoPuW/P+dfJ9dBb0Un3XL5lv3r9aO65fMt+9frQOUUn3XL5lv3r9aO65fMt+9frQOUUn3XL5lv3r9aO65fMt+9frQOUnF+Il9iL5yUd1y+Zb96/WlYsVLv5PuW8CL869cnbQW1FJ91y+Zb96/WjuuXzLfvX60DlFJ91y+Zb96/WjuuXzLfvX60DlFJ91y+Zb96/WjuuXzLfvX60EmP8VL7DfI17w3gJ7I+VI47FS7qT7lvAb869R7a94fFS5E+5bwR+der10FhRSfdcvmW/ev1o7rl8y371+tA5RSfdcvmW/ev1o7rl8y371+tA5UeJ8B/ZPypfuuXzLfvX61HiMXLkb7luB/OvV66BjZ/iYvYX5CmKrMBipd1F9y3gL+deodtT91y+Zb96/WgcopPuuXzLfvX60d1y+Zb96/WgcopPuuXzLfvX60d1y+Zb96/WgcpPbH4eX2TR3XL5lv3r9aU2tipdxL9y3gn86/Wgb2tj9xh5peb92jPzmyrzQTq1jYdtYPEctJZ3gyMYrS46JgraPu8MZEax1FiQbdYrdSTOwKtAWU3BBZCCOogmlxhV/8ATXpPCPiRYn9Rp6qDLbD5fE4CJyytKow8bbxirl3jDF8tucG/La1xc3FqVj5fS5mxAF0fCYGQQF+YrTTtGxDAX6R0a5a2Xci/+mn5Rwj/AC+D/ro6qO5FtbuNLWA4R8AbgeoHUUGbh/qLJeQSRxAImNN96QM2GkEZuSuitmB6SLdte0/qC7RpkjjMr4mXDqhci+7ILSnjlRY7s172Nh01ou5F17zXUMDpHwbwh+vT11zuNP8A006eiPptf/dh/qgyezuW0sUuKSQrIgk2gyM8mXKMOUIQm1gln46kVPh+X0ssmGVVRVOJxEMnEllii3gyjoLXGmuoHXWmOFXXvRdc1/F65vC/309dekgAtbCKLNmFt3o1rZhrxtpegx8HLaQ4eecBgyphcWBnLLkmbLuLEWBCqeHSQa+iVTS4IMAvctlzq5UFAGZTdS1jrYgH1gU73XL5lv3r9aDm1/FH1p/Nadqp2niZDGQYiBmTXMunPXqNW1AnsvwG/uS/zalNobakjmjiEObelwh3gF8iZjpY26h/8U3svwG/uS/zavGN2XvJ8PLmtuS5y28LOuXjfS1BDPyijBjVCHLSJGwDC65wxDHrHNI042OulSYfbkJWMtJGDJ4NnBB1IFmsBrY27QR0VWRcl2ijjGfebl43QLEodljzZUZrjMbN4Rtw4am/jZXJR0ETM6g5AroY1fVXd1KsfBIzkHje2luNBYbQ5QrGhdEMqqLsV9aAKL8XYOCo6bcat6qNmbA3KBFe6iQPlKkqAFtlQFjkGbncSBqAAOFvQFQY7xUnsN8jU9QY7xUnsN8jQdwfi09lfkKSi24u9xCOAghZFzFvCLqGAAte9jwp3B+LT2V+QrPba2DLmkkjJZpJopNFF48iFLi7rmvoDqOJ48KC4+3cNZTvks4upzCxFidDw4Kx/Q9VLYjlTAFvGwlJNrKw6lI17cy26734A0lgeSzgAllUGNUMe6BsUUojISxKc0i4udRoRrd7Y+xhhibyZs6wxgEAeKTLprqSLm3RQW9FeS4Frka8O3p0r1QFJ4rx0H+f8acpPFeOg/z/AI0Hjau1Nzuebm3sqRcbWzX14agWr0NswEsBIl1FyL62vluB08666dItXna2y99uedl3UqS8L3y35vHS9+NZvZ/JmZgwa0RBDKxRTlKyGRVFpCHj5zXFk4jh0BoRyjwulpoySAQAwJNwSLW6wpt6jRgNuRyq7cMtza4JKgKSwA6AWt6xSL8mQGDmUDnYdiBGFW8TM1gAbAMXPq7TV5IyqCzWAUG7HoHE69Wn/VAnsTGvLEDItmGh6joDp6r5fWpqwpebHRouYsALXA6SOxeJ9QFTLICbX1te3Tag9UnF+Il9iL5yUxDOri6m4uR+oNiP0IpeL8RL7EXzkoF8Xt5YsTHC6kCUcyS/Nz3sI28ktrboNiONgfcO3IskZkZY2caKW9dhfTjY+ux6q7j9jJMXElmR48hS2vhZgwa+hB4W4EA1X4fkqUZCJswEcaNnjVmYx3yyBvytztbDXotQPw8ocK5ULNGSxUABuJYXW3rHDrqxrPQck8ojG9vkGFHgce5ySOn81/0rQ0BRRRQL4/xUvsN8jS2Nx5hwu8CGQoqnIpsx4aLfQnqHTTOP8VL7DfI1FNhTJAEBy3VdbX4WPC/ZQQ4Xb8UlmUjdFA4e/SWK5ctrhgRa3G+lr16/+osLzfv4+dltzh+a+X/ZUgdotSOL5JIzTPG5jaUxvawZBIjZs+Q6c7gw6bX0Otck5OWu5lVR3uTaMKv3MjScAbAMWI7O00F3hcUkiK6MGVuDA6GpaT2Ts/cxZM2bnSNe1vDdnta/RmtTlAVHifAf2T8qkqPE+A/sn5UEez/ExewvyFKR7cXfTxsMgh3YzFvCMguABa9+i1N7P8TF7C/IVQ7b2DJmlljJZpJIGsFF03QIzC7rmv6xxPHhQXA25hiEImSz+CcwsePA8Pyt/o9VKYjlVhwmaN1l7FYdKhhr2gi3XfsNk9ncmHXIxZV5iq0e6BAKZsjKSxKGzai7a8CONO7G2IMMReTNeOCEXAHilYAjXUkEm3ZQXFFFFAUntj8PL7Jpyk9sfh5fZNBLjcTu4pHtfIrNa9r2BNr/AKUphdvQskJZlRpVRghYXu4uq+sgH12NuFN43DbyKRL2zqy3te1wRe361ll5OyrOihbxokKZios2RChe4kBVwGYDmt0foF/Jyiwqg3mjFjbwv+Ofh7ILdo1qOHakhl8A7k6K4F81yoVgQeBuxvbQW7aSw/JNlWEGUExXswiCkruniUNY6kByb9nAa1a7PjSGGOLODulSMnQcFFri+hIF7UEGHlmfEnMrJGgcDqYkgA8ddATw0zDtq0qKLFI3gsrXGYWINx1i3EdtS0BRRRQFFFFAltfxR9afzWnaS2v4o+tP5rTtAnsvwG/uS/zaqPaW2DBjZzmJXdYQBSxyKZZpIzIRewFstz2CrzZfgN/cl/m1KY/auHSTI8bFnDLpCWzBVzML25wC9H6UGai244SQEl2gaeWwkYbwDEsm7XU3ICjQ38JR00/JynkQOERC5kxQUM5szRyKoXU83MGJ8lbW6a0UCRFiAgG7sQclgCwvzTbja17dlJ4vYkM73YMuQlSMq5GzWJNmUjXhmWx0IvQVEnKWQPM6CM2dYirSHMpWdYvABNgwcvew/LxuLMRcpZvuwUT7xpoVIzW30chUA9Ssis3ZlI6qulhizlN2L5VJOTQgGygtbUi2g6K6NnJvA4JGUGyA2TMb3ewHhWJF6BuoMd4qT2G+RqeoMd4qT2G+RoO4PxaeyvyFZzHbTLd3s7MogO6ijQkOzlFYMLalmZwq9HN7TWjwfi09lfkKVxeOgR2JGaRFzNlTMyprqbC4HGw6bG1BnINoYiTDhJGtM2IWFjmICiIBpG08oI5/zFWey4MROY55SEBViqC91JCgGzC3AOdRezjqplsdhgryjnqTGTlXMCz5VQgeUQycOgimMRtdFlWPiednPQoCg8eu7ILf8hQRrsx7Ya7ZjE2Yk8bbt0sLDraucn8YzpKG13U0sQY9Kq2h7TY2v1g1L9rKRCV5wlbLcHVeYz/r4Nv1qbZ273Y3fg3b13uc1+nNmvftvQM0nivHQf5/xpyk8V46D/P+NApygxjr3PGhy7+YRtJ5K5Wc26mYJlB62qnh2jJ3fu0Zu5mfLmLEgvHG7SBWOuUkoDrxRx11p8fNGsZMtsml7i4vcWFukk2AHG9qSOOw7sEN1eNkyplswLBspUdRUOOqwa/CgptmyTYhJEIBWbvhWJJygy3RD1XjUEAcLHrq62js6RxPZyc8TIFNrXIa2tr21Gt6621Y1ileNbiOTdkWygsGCsRpra/Hsr3j9sIiy2ILxxs+W/EgMbdfRQeMBs9leVmCkSMr6+EtlUBOqykEgg9J06a9thHYk8LvqMxByroBcfqbaca8Lj5JN4sQUFCEZzwzFQxIXpChhxIvqOi9MPjwrEHWxVdBqWIuRbsFj+tBVwyyQ4jDoRpO2JLLe9rEurdhsbH2h1VZxfiJfYi+clQYDEq8l3tvRvVXqyq+UlfXZb/pU8X4iX2IvnJQV+OxxOM3TNkhjh3zHNlzksVAv5KhSTbylvpxo9n7an3OKL5vu480CsTmO+klEOY8b5RGNdRc9NazHTxKUDgM7E5Fy5mNtSQOi2lzw4UsmOw0h3g1IRwwtqFRiGVwepww16b26aCrw+DxUyFRKUEF4gwZvvCFXnk8TZuafU/XVns3EuMTiISSyokLqTqbuHDLf1pm/wAjVhg51eNHUWVlDKCLGxFxp0adFRpu0kI4PLdrn81gBa/YLadX60DVFFFAvj/FS+w3yNV+29ovBgmkjAzhUCk8AWKrmPYubMewGrDH+Kl9hvkaEZRCC1goTnE8LW1vfS1qDLbWxskWIiSF3ZbJHO5a9mlliVD1B8u8OlrArpwqWSeWSfEIlikpaBbs3NEcZzSW1Ft6ch6TzatH2jhSm7YZUZDIoKFQygrzl04hmTt1WpztKJN/obworyELqQQx6OJsp0+tB4wGLburExHVUWKRewvnDLfqul/8qtKTwjxZzl8OQCTXiw0APqAsLdFx105QFR4nwH9k/KpKjxPgP7J+VBHs/wATF7C/IVQY3ad2x5kZlTD5Y440YhmZkV8wtqzMzBVHWp6TV/s/xMXsL8hUGLxsKSarmkVcxypmcLrqbC4HG3XragzOGx+Jkw2SVrTtPFhyQ1gMio8rc3rAka46wKsMPDiMQonkYIArsigm6nLlVxfS3htrrZwOinW2hhQskw56ndsxVcwJYKENvKKle22Xspza08aQSGS+S1mCjUgm1gBrre360HNiY1psNBKws0kcbkdRZQSP+6dqHCzIyAp4PC3C1tCLdBBFrdlTUBSe2Pw8vsmnKT2x+Hl9k0HNs44w4aeVVzGON3C9ZUEgf9Vltt7SmgSFopDJKI3kne90ylbKcvggbxlKgdCN21taqBtPCZQvNEUocA5LRuApLWNrHmgntANr0FbjMZMMS6wm+UR4cZmJ57Au0luByKUYk9GYVY4PZki5s2VmJd7kkqWIyoDfU2QWPrpiHGwq2XUMIt4WYa5Abc5j06dPVXINrFy2Rb88qtyRcKoJPDTnHLQVG0ongOzbBRIcUUYJwKyLK0nEDS4D8NCo6q1NUIx15sK8yZS5kSLW6rIA2ouBfPGpKtYaXFudV9QFFFFAUUUUCW1/FH1p/NadpLa/ij60/mtO0Cey/Ab+5L/NqX2js53xOEkW2WEylrnXnJlFhbXXtFMbL8Bv7kv82qtbaUsk+MjRhGMMqWuAczMme7X/ACAWFhY6NrQVk3JbEO8hYRFXZCQHaxC4ne3Iy8TGSupOpI4cF9t7IaPMgUBJZZSqhmChDCkVtI2CvcEr+vaKfwPLoPHExgcZxFc3XKHljEiLxzWN8t7aXFTYblVcIzRveSPCtkBXKDOzKCGNjxGt+i1umgQn5LzSRzjIozxsImaVgyZ0Rd0ygWspW+a59QOteptglZQosrvNKyhQSow8iqJVJsFU3GYa+Fbjc0/FysDqQI3RihK5ipFxJuWvZuCuQe0cOqlk5TMbNmfdmHDMOamcM8zRsTfSxsLjo1tQapFAAA0A0AqHHeKk9hvkaqJNttMs25OVoSwcEAyXs4VQh4EuFPOFip0PVYuX7mO8tvN1z8vg5svOt2XvQT4PxaeyvyFUkuxJ+/VQqO6mvvSecimNYyMttSoUldbc7Xtu8H4tPZX5CqQbeZMRilc5lWWGOMWAALxhuc3Ve+p7B00CuD5OMibgKDHHiTLlJIDJl+7F7HwWygj/AIVcbG2FHh0QAAuFyl7am9r/AKc0C3Uo6qUh5WK6qywykFVZhYXTMhdc2thoBrfTMO2xgdvPiCBHGyCyMxbKSFdA6G2a2uoPSLdt6C4OFSyaD7vVew2IuP0JH60jyfwbIkpbTeTSyKD0Kzaeq451v+VWlFAUnivHQf5/xpyk8V46D/P+NAvtvZzythmWx3MokKE2Dc11GtuILBh2r+tVjbDlXGR4tiCxchlW5CJu2SMDpNmZiTb/AMh6BVjygxskfc2Q2zzxRtoDdWvca8DpxpaLlfGxICP+UKdNWZ2jCkcVa6MbW4f6oPOx+TGTWWxJTK4BJDuXMjSHh+c83qF+urufCI4cMLh1KNrxU30/7NU8fKsF0RoZUJMQbNlGUylwtxe/hIR+oNX1BBFgUViwXnG1z0mwtc9ZsLX40Lg16dTmLX6bn1f/ANpU9FBSy7L76wxS4WLfO5JOpkFrXPG5Jbsyjsp6L8RL7EXzkpyk4vxEvsRfOSgTxOzpRizOgVrw7oBmIynOWJ0BuGuL9PMH6U8PJaSMYmINm7piQNIdLsXkafhfLmEpK/8A6qx2xtiXD4hWPOwwS8thzo7tYSjrQfmHQNRwIowfKLmxjK8zZULsgFgHzFTppl5vHouONAjjOR0j5gGVFbOcoJsucxKbadEUbEdbuTTMGxpFbDDpTEzYhyCSArCVVW56TnUW7GqTDcr1cx/cyKH3BuSugnB3ZIDX8IEEdHGtBQFFFFAvj/FS+w3yNIbZ2Y2IwZiUgFlj48CAVYobdDAFT2Gn8f4qX2G+RpPaksq4QmJgsgVcpYXW+g5w6uu2tBWba2HNNIk7WvCYskSm/NEqPKSdLsQgAA8nt05ieTUkjTSXXO5mYNc6hojFGh00UKQx484CpMJypzM2cFXQJG8GhKzM5UC9rlSLENwKm/ZUp5V6gHDyg/dXByggyu0a6FvKX/RBoJe4HOIwZ4CCOQOei7BFCg9OoJ/xHXV1Smy9oCeJZApW5YFTa4KsVYaaHVTrTdAVHifAf2T8qkqPE+A/sn5UEez/ABMXsL8hVRJsecPjchUHFFbSkm8aiNYyMttStiy62u2vbb7P8TF7C/IVTnbzR4nFK5uith0jFgLGQHwm6r9JoE8HyaaNGgABiXELKASedGqLkW9jqHVQQehe0VyHkxOrRqzI0UckTasbhVzOVVcun3tunVQB0VYYblWsgQrDKbhWYWF0DhipbW1ubxvpcfp5wHKF8SVEcbICsbsWykhJELIbZrcQQekW7bgG9gYRkWYtpvJpZFB6FZtPVe17dtWlFFAUntj8PL7Jpyk9sfh5fZNBzbGCabDTxK2RpI3QN1FgQD/3VDtzk3NiIVFlQQxkRRK1wZMoXU2AChMygf8AMk2tatDtOZkgmZTZlR2BtfUAkaGqbCcqwFgV1ZnZIS7AAAGRGfNbyQEa5HDTjrQdn5PmeZpXtlZoiL3zCNFJ3eUjTM7Pm/4m3qt02XEAQFAUgjL0c43b9T0+qqpuVuikQSnP4B5oDDdNKCCxH5VIPUbddObP2i8mWTK27ky5AAPBZQwdjmuOkEW6R66BPa2yg8mBiiFlhnE7W4Kqq4A9bMwHqv1VoKq8Ek7Tu8ilVVSqC4sbuddDfwVQ6+UatKAooooCiiigS2v4o+tP5rTtJbX8UfWn81p2gT2X4Df3Jf5tRidkxSMWZdWXIxBIzLrzWsecNToes9dRxYedMwUxkFmYXzX5xJ6PXXvvn0XxUC2H5PIJ5pGswcoVSxAXImThex0vY20vUicnMMMtk8ERgc5tBES0Y4/lYkipe+fRfFR3z6L4qCA8mcKbfd+Dw5zXHP3lwb6HeDNehOTWGC5RHYWVbZm4K5kUcehyTU/fPovio759F8VAJseEZrKbtluczXsrFlF73sGJNuGpqbHeKk9hvkah759F8VeJosQysv3XOBH5ukWoGsH4tPZX5Cqva3JtJcxSys7o7k5rNlUqvgupWwtqCOGt6bijxCqo+60AH5uivXfPovioFoOTUIszAu4TIXLtzhrYEZjmtmIBa5A6abwWy4ob7tctwinUnRBlUanoGlee+fRfFR3z6L4qB2iku+fRfFR3z6L4qB2k8V46D/P+Nc759F8VRSYfEF0a8XMzac7W4tQNYvARy5M4vkdXXUizLwOnVVLguSCgOsrbxW4gFwCcwYPYyEK4IuCmW2v6WvfPovio759F8VB4GwMPcHJqDGb5m4xklDx1ILE9tze9WFJd8+i+Kjvn0XxUDtFJd8+i+Kjvn0XxUDtJxfiJfYi+clc759F8VRLh8QHZ7xc5VW3O/KWP/wCX/VA4cIhcuRziuQ66Zb3tbhxpNOTmGDIyxhSiCNcpIGUXyqQDYhbm1wbX0tUvfPovio759F8VBFHyew65bJbLugOc2m6vu+n8tzVlSXfPovio759F8VA7RSXfPovio759F8VBLj/FS+w3yNc7mWSFVYXUqtxcjhY8RrxqCeLEMrL90MwI/N0i1djTEAAfdaAD81B3GbFglz54wS4VWOoYhCWXnCxBViSCNQa8/YGH45Nfu9czf+NiyX11IYk36Sdb17759F8VHfPovioJ8Jg0iXKgst2Nrk6sSxOvWST+tTUl3z6L4qO+fRfFQO1HifAf2T8qW759F8VeZExBBH3WoI/NQT7P8TF7C/IVXbW5OJKHKWV5GRnJzENkBCjmupW1+KkcOmmYIsQqKv3RygC/O6BavffPovioFsNybhUozAtIq5M5dtRckA3Y5suY5c1yOum8DsmKHxa5eaicSeagIQanoBNee+fRfFR3z6L4qB2iku+fRfFR3z6L4qB2k9sfh5fZNc759F8VRYvD4iRGS8QzAi/OoHp4FdGRhdWBUjrB0I07KpRyWAnV1fKirGqqC4IVBYJpJlZTr4Sk6nstY98+i+Kjvn0XxUEEHJrDIqqsdghJUZm5t1KEC50GVmAUaC5sBT+GwyxoqILKgCqOoAWA17KX759F8VHfPovioHaKS759F8VHfPovioHaKS759F8VHfPovioHaKS759F8VHfPovioDa/ij60/mtO1XT4edxlYxgEqSRmvoQf/AIqx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451324"/>
              </p:ext>
            </p:extLst>
          </p:nvPr>
        </p:nvGraphicFramePr>
        <p:xfrm>
          <a:off x="155575" y="836712"/>
          <a:ext cx="8520881" cy="2160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670"/>
                <a:gridCol w="1159860"/>
                <a:gridCol w="1106265"/>
                <a:gridCol w="1185868"/>
                <a:gridCol w="1026663"/>
                <a:gridCol w="1106265"/>
                <a:gridCol w="1883290"/>
              </a:tblGrid>
              <a:tr h="55925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Kritérium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Szélességi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Egyenletes költségű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Mélységi korlátozott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Mélység-mélyülő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Iteratívan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Kétirányú</a:t>
                      </a:r>
                    </a:p>
                    <a:p>
                      <a:r>
                        <a:rPr lang="hu-HU" sz="1400" dirty="0" smtClean="0"/>
                        <a:t> (ha alkalmazható)</a:t>
                      </a:r>
                      <a:endParaRPr lang="hu-HU" sz="1400" dirty="0"/>
                    </a:p>
                  </a:txBody>
                  <a:tcPr/>
                </a:tc>
              </a:tr>
              <a:tr h="400248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Teljes?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igen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igen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nem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nem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igen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igen</a:t>
                      </a:r>
                      <a:endParaRPr lang="hu-HU" dirty="0"/>
                    </a:p>
                  </a:txBody>
                  <a:tcPr anchor="ctr"/>
                </a:tc>
              </a:tr>
              <a:tr h="400248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Időigény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O(</a:t>
                      </a:r>
                      <a:r>
                        <a:rPr lang="hu-HU" dirty="0" err="1" smtClean="0"/>
                        <a:t>b</a:t>
                      </a:r>
                      <a:r>
                        <a:rPr lang="hu-HU" baseline="30000" dirty="0" err="1" smtClean="0"/>
                        <a:t>d</a:t>
                      </a:r>
                      <a:r>
                        <a:rPr lang="hu-HU" baseline="30000" dirty="0" smtClean="0"/>
                        <a:t>+1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O(</a:t>
                      </a:r>
                      <a:r>
                        <a:rPr lang="hu-HU" dirty="0" err="1" smtClean="0"/>
                        <a:t>b</a:t>
                      </a:r>
                      <a:r>
                        <a:rPr lang="hu-HU" baseline="30000" dirty="0" err="1" smtClean="0"/>
                        <a:t>d</a:t>
                      </a:r>
                      <a:r>
                        <a:rPr lang="hu-HU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O(</a:t>
                      </a:r>
                      <a:r>
                        <a:rPr lang="hu-HU" dirty="0" err="1" smtClean="0"/>
                        <a:t>b</a:t>
                      </a:r>
                      <a:r>
                        <a:rPr lang="hu-HU" baseline="30000" dirty="0" err="1" smtClean="0"/>
                        <a:t>m</a:t>
                      </a:r>
                      <a:r>
                        <a:rPr lang="hu-HU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O(</a:t>
                      </a:r>
                      <a:r>
                        <a:rPr lang="hu-HU" dirty="0" err="1" smtClean="0"/>
                        <a:t>b</a:t>
                      </a:r>
                      <a:r>
                        <a:rPr lang="hu-HU" baseline="30000" dirty="0" err="1" smtClean="0"/>
                        <a:t>l</a:t>
                      </a:r>
                      <a:r>
                        <a:rPr lang="hu-HU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O(</a:t>
                      </a:r>
                      <a:r>
                        <a:rPr lang="hu-HU" dirty="0" err="1" smtClean="0"/>
                        <a:t>b</a:t>
                      </a:r>
                      <a:r>
                        <a:rPr lang="hu-HU" baseline="30000" dirty="0" err="1" smtClean="0"/>
                        <a:t>d</a:t>
                      </a:r>
                      <a:r>
                        <a:rPr lang="hu-HU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O(</a:t>
                      </a:r>
                      <a:r>
                        <a:rPr lang="hu-HU" dirty="0" err="1" smtClean="0"/>
                        <a:t>b</a:t>
                      </a:r>
                      <a:r>
                        <a:rPr lang="hu-HU" baseline="30000" dirty="0" err="1" smtClean="0"/>
                        <a:t>d</a:t>
                      </a:r>
                      <a:r>
                        <a:rPr lang="hu-HU" baseline="30000" dirty="0" smtClean="0"/>
                        <a:t>/2</a:t>
                      </a:r>
                      <a:r>
                        <a:rPr lang="hu-HU" dirty="0" smtClean="0"/>
                        <a:t>)</a:t>
                      </a:r>
                    </a:p>
                  </a:txBody>
                  <a:tcPr anchor="ctr"/>
                </a:tc>
              </a:tr>
              <a:tr h="400248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Tárigény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O(</a:t>
                      </a:r>
                      <a:r>
                        <a:rPr lang="hu-HU" dirty="0" err="1" smtClean="0"/>
                        <a:t>b</a:t>
                      </a:r>
                      <a:r>
                        <a:rPr lang="hu-HU" baseline="30000" dirty="0" err="1" smtClean="0"/>
                        <a:t>d</a:t>
                      </a:r>
                      <a:r>
                        <a:rPr lang="hu-HU" baseline="30000" dirty="0" smtClean="0"/>
                        <a:t>+1</a:t>
                      </a:r>
                      <a:r>
                        <a:rPr lang="hu-HU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O(</a:t>
                      </a:r>
                      <a:r>
                        <a:rPr lang="hu-HU" dirty="0" err="1" smtClean="0"/>
                        <a:t>b</a:t>
                      </a:r>
                      <a:r>
                        <a:rPr lang="hu-HU" baseline="30000" dirty="0" err="1" smtClean="0"/>
                        <a:t>d</a:t>
                      </a:r>
                      <a:r>
                        <a:rPr lang="hu-HU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O(</a:t>
                      </a:r>
                      <a:r>
                        <a:rPr lang="hu-HU" dirty="0" err="1" smtClean="0"/>
                        <a:t>b</a:t>
                      </a:r>
                      <a:r>
                        <a:rPr lang="hu-HU" baseline="0" dirty="0" err="1" smtClean="0"/>
                        <a:t>m</a:t>
                      </a:r>
                      <a:r>
                        <a:rPr lang="hu-HU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O(</a:t>
                      </a:r>
                      <a:r>
                        <a:rPr lang="hu-HU" dirty="0" err="1" smtClean="0"/>
                        <a:t>b</a:t>
                      </a:r>
                      <a:r>
                        <a:rPr lang="hu-HU" baseline="0" dirty="0" err="1" smtClean="0"/>
                        <a:t>l</a:t>
                      </a:r>
                      <a:r>
                        <a:rPr lang="hu-HU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O(</a:t>
                      </a:r>
                      <a:r>
                        <a:rPr lang="hu-HU" dirty="0" err="1" smtClean="0"/>
                        <a:t>b</a:t>
                      </a:r>
                      <a:r>
                        <a:rPr lang="hu-HU" baseline="0" dirty="0" err="1" smtClean="0"/>
                        <a:t>d</a:t>
                      </a:r>
                      <a:r>
                        <a:rPr lang="hu-HU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O(</a:t>
                      </a:r>
                      <a:r>
                        <a:rPr lang="hu-HU" dirty="0" err="1" smtClean="0"/>
                        <a:t>b</a:t>
                      </a:r>
                      <a:r>
                        <a:rPr lang="hu-HU" baseline="30000" dirty="0" err="1" smtClean="0"/>
                        <a:t>d</a:t>
                      </a:r>
                      <a:r>
                        <a:rPr lang="hu-HU" baseline="30000" dirty="0" smtClean="0"/>
                        <a:t>/2</a:t>
                      </a:r>
                      <a:r>
                        <a:rPr lang="hu-HU" dirty="0" smtClean="0"/>
                        <a:t>)</a:t>
                      </a:r>
                    </a:p>
                  </a:txBody>
                  <a:tcPr anchor="ctr"/>
                </a:tc>
              </a:tr>
              <a:tr h="400248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Optimális?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igen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igen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nem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nem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igen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igen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07505" y="3284984"/>
            <a:ext cx="9036495" cy="3024336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hu-HU" altLang="hu-HU" sz="2800" dirty="0"/>
              <a:t>d</a:t>
            </a:r>
            <a:r>
              <a:rPr lang="hu-HU" altLang="hu-HU" sz="2800" dirty="0" smtClean="0"/>
              <a:t>: mélység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z="2800" dirty="0"/>
              <a:t>b</a:t>
            </a:r>
            <a:r>
              <a:rPr lang="hu-HU" altLang="hu-HU" sz="2800" dirty="0" smtClean="0"/>
              <a:t>: csomópontok száma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z="2800" dirty="0" smtClean="0"/>
              <a:t>m: csomópontok maximális mélysége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z="2800" dirty="0"/>
              <a:t>l</a:t>
            </a:r>
            <a:r>
              <a:rPr lang="hu-HU" altLang="hu-HU" sz="2800" dirty="0" smtClean="0"/>
              <a:t>: mélységkorlát</a:t>
            </a:r>
            <a:endParaRPr lang="en-US" alt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34416976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782538"/>
          </a:xfrm>
        </p:spPr>
        <p:txBody>
          <a:bodyPr/>
          <a:lstStyle/>
          <a:p>
            <a:pPr eaLnBrk="1" hangingPunct="1"/>
            <a:r>
              <a:rPr lang="hu-HU" altLang="hu-HU" sz="4000" dirty="0" smtClean="0"/>
              <a:t>GYORSÍTÁSI TECHNIKA </a:t>
            </a:r>
            <a:endParaRPr lang="en-US" altLang="hu-HU" sz="40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412776"/>
            <a:ext cx="9036496" cy="5112568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</a:pPr>
            <a:r>
              <a:rPr lang="hu-HU" altLang="hu-HU" dirty="0" smtClean="0"/>
              <a:t>legyen információnk arról, hogy milyen messze vagyunk a céltól</a:t>
            </a:r>
          </a:p>
          <a:p>
            <a:pPr eaLnBrk="1" hangingPunct="1">
              <a:lnSpc>
                <a:spcPct val="150000"/>
              </a:lnSpc>
            </a:pPr>
            <a:endParaRPr lang="hu-HU" altLang="hu-HU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dirty="0" smtClean="0"/>
              <a:t>a távolságot az operátoraink függvényében adjuk meg</a:t>
            </a:r>
          </a:p>
          <a:p>
            <a:pPr eaLnBrk="1" hangingPunct="1">
              <a:lnSpc>
                <a:spcPct val="150000"/>
              </a:lnSpc>
            </a:pPr>
            <a:endParaRPr lang="hu-HU" altLang="hu-HU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dirty="0" smtClean="0"/>
              <a:t>a megoldásban a célfüggvény értéke 0 lesz, </a:t>
            </a:r>
            <a:endParaRPr lang="hu-HU" altLang="hu-HU" dirty="0" smtClean="0"/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u-HU" altLang="hu-HU" dirty="0"/>
              <a:t>	</a:t>
            </a:r>
            <a:r>
              <a:rPr lang="hu-HU" altLang="hu-HU" dirty="0" smtClean="0"/>
              <a:t>azaz </a:t>
            </a:r>
            <a:r>
              <a:rPr lang="hu-HU" altLang="hu-HU" dirty="0" smtClean="0"/>
              <a:t>a célfüggvényt minimalizálnunk kell!</a:t>
            </a:r>
          </a:p>
          <a:p>
            <a:pPr eaLnBrk="1" hangingPunct="1">
              <a:lnSpc>
                <a:spcPct val="150000"/>
              </a:lnSpc>
            </a:pPr>
            <a:endParaRPr lang="hu-HU" altLang="hu-HU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dirty="0" smtClean="0"/>
              <a:t>segít abban, hogy merre van a jó irány</a:t>
            </a:r>
            <a:endParaRPr lang="en-US" altLang="hu-HU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Tartalom</a:t>
            </a:r>
            <a:endParaRPr lang="en-US" altLang="hu-HU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2060848"/>
            <a:ext cx="7128792" cy="4320479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hu-HU" altLang="hu-HU" dirty="0" smtClean="0"/>
              <a:t>Keresési stratégiák</a:t>
            </a:r>
          </a:p>
          <a:p>
            <a:pPr eaLnBrk="1" hangingPunct="1"/>
            <a:endParaRPr lang="hu-HU" altLang="hu-HU" dirty="0" smtClean="0"/>
          </a:p>
          <a:p>
            <a:pPr lvl="1" eaLnBrk="1" hangingPunct="1"/>
            <a:r>
              <a:rPr lang="hu-HU" altLang="hu-HU" dirty="0" smtClean="0"/>
              <a:t>Szélességben először keres</a:t>
            </a:r>
          </a:p>
          <a:p>
            <a:pPr lvl="1" eaLnBrk="1" hangingPunct="1"/>
            <a:endParaRPr lang="hu-HU" altLang="hu-HU" dirty="0" smtClean="0"/>
          </a:p>
          <a:p>
            <a:pPr lvl="1" eaLnBrk="1" hangingPunct="1"/>
            <a:r>
              <a:rPr lang="hu-HU" altLang="hu-HU" dirty="0" smtClean="0"/>
              <a:t>Mélységben először keres</a:t>
            </a:r>
          </a:p>
          <a:p>
            <a:pPr lvl="1" eaLnBrk="1" hangingPunct="1"/>
            <a:endParaRPr lang="hu-HU" altLang="hu-HU" dirty="0" smtClean="0"/>
          </a:p>
          <a:p>
            <a:pPr lvl="1" eaLnBrk="1" hangingPunct="1"/>
            <a:r>
              <a:rPr lang="hu-HU" altLang="hu-HU" dirty="0" smtClean="0"/>
              <a:t>Iteratívan mélyülő mélységi keresés</a:t>
            </a:r>
          </a:p>
          <a:p>
            <a:pPr lvl="1" eaLnBrk="1" hangingPunct="1"/>
            <a:endParaRPr lang="hu-HU" altLang="hu-HU" dirty="0" smtClean="0"/>
          </a:p>
          <a:p>
            <a:pPr lvl="1" eaLnBrk="1" hangingPunct="1"/>
            <a:r>
              <a:rPr lang="hu-HU" altLang="hu-HU" dirty="0" smtClean="0"/>
              <a:t>Gyorsítási technika</a:t>
            </a:r>
          </a:p>
          <a:p>
            <a:pPr lvl="1" eaLnBrk="1" hangingPunct="1"/>
            <a:endParaRPr lang="hu-HU" altLang="hu-HU" dirty="0" smtClean="0"/>
          </a:p>
          <a:p>
            <a:pPr eaLnBrk="1" hangingPunct="1"/>
            <a:r>
              <a:rPr lang="hu-HU" altLang="hu-HU" dirty="0" smtClean="0"/>
              <a:t>A</a:t>
            </a:r>
            <a:r>
              <a:rPr lang="en-US" altLang="hu-HU" dirty="0" smtClean="0"/>
              <a:t>* </a:t>
            </a:r>
            <a:r>
              <a:rPr lang="hu-HU" altLang="hu-HU" dirty="0" smtClean="0"/>
              <a:t>eljárás</a:t>
            </a:r>
            <a:endParaRPr lang="en-US" altLang="hu-HU" dirty="0" smtClean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229600" cy="7943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sz="4000" dirty="0" smtClean="0"/>
              <a:t>HEURISZTIKUS KERESÉSEK / VAGY GRÁFOK</a:t>
            </a:r>
            <a:r>
              <a:rPr lang="en-US" altLang="hu-HU" sz="4000" dirty="0" smtClean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628800"/>
            <a:ext cx="8388424" cy="5112568"/>
          </a:xfrm>
        </p:spPr>
        <p:txBody>
          <a:bodyPr>
            <a:noAutofit/>
          </a:bodyPr>
          <a:lstStyle/>
          <a:p>
            <a:pPr eaLnBrk="1" hangingPunct="1">
              <a:lnSpc>
                <a:spcPct val="160000"/>
              </a:lnSpc>
            </a:pPr>
            <a:r>
              <a:rPr lang="hu-HU" altLang="hu-HU" sz="2400" dirty="0" smtClean="0"/>
              <a:t>ne lépjünk vissza, hanem </a:t>
            </a:r>
            <a:r>
              <a:rPr lang="hu-HU" altLang="hu-HU" sz="2400" b="1" dirty="0" smtClean="0"/>
              <a:t>közelítsünk</a:t>
            </a:r>
            <a:r>
              <a:rPr lang="hu-HU" altLang="hu-HU" sz="2400" dirty="0" smtClean="0"/>
              <a:t> a jó megoldáshoz valamilyen </a:t>
            </a:r>
            <a:r>
              <a:rPr lang="hu-HU" altLang="hu-HU" sz="2400" b="1" dirty="0" smtClean="0"/>
              <a:t>függvénnyel</a:t>
            </a:r>
          </a:p>
          <a:p>
            <a:pPr eaLnBrk="1" hangingPunct="1">
              <a:lnSpc>
                <a:spcPct val="160000"/>
              </a:lnSpc>
            </a:pPr>
            <a:endParaRPr lang="hu-HU" altLang="hu-HU" sz="2400" b="1" dirty="0" smtClean="0"/>
          </a:p>
          <a:p>
            <a:pPr eaLnBrk="1" hangingPunct="1">
              <a:lnSpc>
                <a:spcPct val="160000"/>
              </a:lnSpc>
            </a:pPr>
            <a:r>
              <a:rPr lang="hu-HU" altLang="hu-HU" sz="2400" dirty="0" smtClean="0"/>
              <a:t>ezt </a:t>
            </a:r>
            <a:r>
              <a:rPr lang="hu-HU" altLang="hu-HU" sz="2400" dirty="0" smtClean="0"/>
              <a:t>a jó függvényt </a:t>
            </a:r>
            <a:r>
              <a:rPr lang="hu-HU" altLang="hu-HU" sz="2400" dirty="0" smtClean="0"/>
              <a:t>keressük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328592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hu-HU" altLang="hu-HU" sz="2800" dirty="0"/>
              <a:t>ha van arra vonatkozó információnk, hogy egy-egy állapot ilyen a megoldáshoz képest, és ezt az információt használjuk is, akkor </a:t>
            </a:r>
            <a:r>
              <a:rPr lang="hu-HU" altLang="hu-HU" sz="2800" b="1" i="1" dirty="0"/>
              <a:t>heurisztikáról</a:t>
            </a:r>
            <a:r>
              <a:rPr lang="hu-HU" altLang="hu-HU" sz="2800" dirty="0"/>
              <a:t> </a:t>
            </a:r>
            <a:r>
              <a:rPr lang="hu-HU" altLang="hu-HU" sz="2800" dirty="0" smtClean="0"/>
              <a:t>beszélünk</a:t>
            </a:r>
          </a:p>
          <a:p>
            <a:pPr>
              <a:lnSpc>
                <a:spcPct val="160000"/>
              </a:lnSpc>
            </a:pPr>
            <a:endParaRPr lang="hu-HU" altLang="hu-HU" sz="2800" dirty="0"/>
          </a:p>
          <a:p>
            <a:pPr>
              <a:lnSpc>
                <a:spcPct val="160000"/>
              </a:lnSpc>
            </a:pPr>
            <a:r>
              <a:rPr lang="hu-HU" altLang="hu-HU" sz="2800" dirty="0"/>
              <a:t>ezt az információt valamilyen </a:t>
            </a:r>
            <a:r>
              <a:rPr lang="hu-HU" altLang="hu-HU" sz="2800" b="1" dirty="0" smtClean="0"/>
              <a:t>értékelő</a:t>
            </a:r>
            <a:r>
              <a:rPr lang="hu-HU" altLang="hu-HU" sz="2800" dirty="0" smtClean="0"/>
              <a:t> </a:t>
            </a:r>
            <a:r>
              <a:rPr lang="hu-HU" altLang="hu-HU" sz="2800" dirty="0"/>
              <a:t>(jóságra </a:t>
            </a:r>
            <a:r>
              <a:rPr lang="hu-HU" altLang="hu-HU" sz="2800" dirty="0" smtClean="0"/>
              <a:t>jellemző) </a:t>
            </a:r>
            <a:r>
              <a:rPr lang="hu-HU" altLang="hu-HU" sz="2800" b="1" dirty="0" smtClean="0"/>
              <a:t>függvény </a:t>
            </a:r>
            <a:r>
              <a:rPr lang="hu-HU" altLang="hu-HU" sz="2800" b="1" dirty="0"/>
              <a:t>segítségével </a:t>
            </a:r>
            <a:r>
              <a:rPr lang="hu-HU" altLang="hu-HU" sz="2800" b="1" dirty="0" smtClean="0"/>
              <a:t>definiáljuk</a:t>
            </a:r>
          </a:p>
          <a:p>
            <a:pPr>
              <a:lnSpc>
                <a:spcPct val="160000"/>
              </a:lnSpc>
            </a:pPr>
            <a:r>
              <a:rPr lang="hu-HU" altLang="hu-HU" sz="2800" b="1" dirty="0" smtClean="0"/>
              <a:t> </a:t>
            </a:r>
            <a:r>
              <a:rPr lang="hu-HU" altLang="hu-HU" sz="2800" dirty="0"/>
              <a:t>és </a:t>
            </a:r>
            <a:r>
              <a:rPr lang="hu-HU" altLang="hu-HU" sz="2800" b="1" i="1" dirty="0" smtClean="0"/>
              <a:t>n</a:t>
            </a:r>
            <a:r>
              <a:rPr lang="hu-HU" altLang="hu-HU" sz="2800" dirty="0" smtClean="0"/>
              <a:t> </a:t>
            </a:r>
            <a:r>
              <a:rPr lang="hu-HU" altLang="hu-HU" sz="2800" dirty="0"/>
              <a:t>állapotban </a:t>
            </a:r>
            <a:r>
              <a:rPr lang="hu-HU" altLang="hu-HU" sz="2800" b="1" i="1" dirty="0"/>
              <a:t>h(n)</a:t>
            </a:r>
            <a:r>
              <a:rPr lang="hu-HU" altLang="hu-HU" sz="2800" dirty="0" err="1"/>
              <a:t>-nel</a:t>
            </a:r>
            <a:r>
              <a:rPr lang="hu-HU" altLang="hu-HU" sz="2800" dirty="0"/>
              <a:t> jelöljük</a:t>
            </a:r>
            <a:endParaRPr lang="en-US" altLang="hu-HU" sz="2800" dirty="0"/>
          </a:p>
          <a:p>
            <a:endParaRPr lang="hu-H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229600" cy="7943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sz="4000" dirty="0" smtClean="0"/>
              <a:t>HEURISZTIKUS KERESÉSEK / VAGY GRÁFOK</a:t>
            </a:r>
            <a:r>
              <a:rPr lang="en-US" altLang="hu-HU" sz="4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4880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229600" cy="722344"/>
          </a:xfrm>
        </p:spPr>
        <p:txBody>
          <a:bodyPr/>
          <a:lstStyle/>
          <a:p>
            <a:pPr eaLnBrk="1" hangingPunct="1"/>
            <a:r>
              <a:rPr lang="hu-HU" altLang="hu-HU" sz="4000" dirty="0" smtClean="0"/>
              <a:t>GYORSÍTÁSI </a:t>
            </a:r>
            <a:r>
              <a:rPr lang="hu-HU" altLang="hu-HU" sz="4000" dirty="0" smtClean="0"/>
              <a:t>TECHNIKA – 8 kirakós</a:t>
            </a:r>
            <a:endParaRPr lang="en-US" altLang="hu-HU" sz="40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760"/>
            <a:ext cx="8928991" cy="5733256"/>
          </a:xfrm>
        </p:spPr>
        <p:txBody>
          <a:bodyPr>
            <a:normAutofit/>
          </a:bodyPr>
          <a:lstStyle/>
          <a:p>
            <a:pPr eaLnBrk="1" hangingPunct="1">
              <a:lnSpc>
                <a:spcPct val="160000"/>
              </a:lnSpc>
            </a:pPr>
            <a:r>
              <a:rPr lang="hu-HU" altLang="hu-HU" sz="2400" b="1" dirty="0" smtClean="0"/>
              <a:t>H1 </a:t>
            </a:r>
            <a:r>
              <a:rPr lang="hu-HU" altLang="hu-HU" sz="2400" dirty="0" smtClean="0"/>
              <a:t>(egyik lehetséges heurisztika</a:t>
            </a:r>
            <a:r>
              <a:rPr lang="hu-HU" altLang="hu-HU" sz="2400" b="1" dirty="0" smtClean="0"/>
              <a:t>)</a:t>
            </a:r>
            <a:r>
              <a:rPr lang="hu-HU" altLang="hu-HU" sz="2400" dirty="0" smtClean="0"/>
              <a:t>: adjuk </a:t>
            </a:r>
            <a:r>
              <a:rPr lang="hu-HU" altLang="hu-HU" sz="2400" dirty="0" smtClean="0"/>
              <a:t>össze egy állapotnál, hogy hány darab elem nincs még a helyén, amit oda kellene </a:t>
            </a:r>
            <a:r>
              <a:rPr lang="hu-HU" altLang="hu-HU" sz="2400" dirty="0" smtClean="0"/>
              <a:t>tolni</a:t>
            </a:r>
          </a:p>
          <a:p>
            <a:pPr eaLnBrk="1" hangingPunct="1">
              <a:lnSpc>
                <a:spcPct val="160000"/>
              </a:lnSpc>
            </a:pPr>
            <a:endParaRPr lang="hu-HU" altLang="hu-HU" sz="2400" dirty="0" smtClean="0"/>
          </a:p>
          <a:p>
            <a:pPr eaLnBrk="1" hangingPunct="1">
              <a:lnSpc>
                <a:spcPct val="160000"/>
              </a:lnSpc>
            </a:pPr>
            <a:r>
              <a:rPr lang="hu-HU" altLang="hu-HU" sz="2400" b="1" dirty="0" smtClean="0"/>
              <a:t>H2 </a:t>
            </a:r>
            <a:r>
              <a:rPr lang="hu-HU" altLang="hu-HU" sz="2400" dirty="0" smtClean="0"/>
              <a:t>(másik heurisztika</a:t>
            </a:r>
            <a:r>
              <a:rPr lang="hu-HU" altLang="hu-HU" sz="2400" dirty="0" smtClean="0"/>
              <a:t>): egy </a:t>
            </a:r>
            <a:r>
              <a:rPr lang="hu-HU" altLang="hu-HU" sz="2400" dirty="0" smtClean="0"/>
              <a:t>adott állapotnál megvizsgáljuk minden elemre, hogy hány lépésre van a helyétől, majd ezeket összeadjuk – így kapjuk az adott állapot </a:t>
            </a:r>
            <a:r>
              <a:rPr lang="hu-HU" altLang="hu-HU" sz="2400" dirty="0" smtClean="0"/>
              <a:t>heurisztikáját</a:t>
            </a:r>
            <a:endParaRPr lang="hu-HU" altLang="hu-HU" sz="2400" dirty="0" smtClean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  <a:buFontTx/>
              <a:buChar char="-"/>
            </a:pPr>
            <a:r>
              <a:rPr lang="hu-HU" altLang="hu-HU" sz="2800" dirty="0" smtClean="0"/>
              <a:t>tehát </a:t>
            </a:r>
            <a:r>
              <a:rPr lang="hu-HU" altLang="hu-HU" sz="2800" dirty="0"/>
              <a:t>definiáljuk a távolságot – a célállapotnak megfelelő helyéhez </a:t>
            </a:r>
            <a:r>
              <a:rPr lang="hu-HU" altLang="hu-HU" sz="2800" dirty="0" smtClean="0"/>
              <a:t>viszonyítva</a:t>
            </a:r>
          </a:p>
          <a:p>
            <a:pPr>
              <a:lnSpc>
                <a:spcPct val="160000"/>
              </a:lnSpc>
              <a:buFontTx/>
              <a:buChar char="-"/>
            </a:pPr>
            <a:endParaRPr lang="hu-HU" altLang="hu-HU" sz="2800" dirty="0"/>
          </a:p>
          <a:p>
            <a:pPr>
              <a:lnSpc>
                <a:spcPct val="160000"/>
              </a:lnSpc>
              <a:buNone/>
            </a:pPr>
            <a:r>
              <a:rPr lang="hu-HU" altLang="hu-HU" sz="2800" dirty="0" smtClean="0"/>
              <a:t>- ha </a:t>
            </a:r>
            <a:r>
              <a:rPr lang="hu-HU" altLang="hu-HU" sz="2800" dirty="0"/>
              <a:t>messze van, több lépés kell, hogy </a:t>
            </a:r>
            <a:r>
              <a:rPr lang="hu-HU" altLang="hu-HU" sz="2800" dirty="0" smtClean="0"/>
              <a:t>a</a:t>
            </a:r>
          </a:p>
          <a:p>
            <a:pPr>
              <a:lnSpc>
                <a:spcPct val="160000"/>
              </a:lnSpc>
              <a:buNone/>
            </a:pPr>
            <a:r>
              <a:rPr lang="hu-HU" altLang="hu-HU" sz="2800" dirty="0" smtClean="0"/>
              <a:t> </a:t>
            </a:r>
            <a:r>
              <a:rPr lang="hu-HU" altLang="hu-HU" sz="2800" dirty="0"/>
              <a:t>helyére </a:t>
            </a:r>
            <a:r>
              <a:rPr lang="hu-HU" altLang="hu-HU" sz="2800" dirty="0" smtClean="0"/>
              <a:t>toljuk </a:t>
            </a:r>
            <a:r>
              <a:rPr lang="hu-HU" altLang="hu-HU" sz="2800" dirty="0"/>
              <a:t>(majd ezeket adjuk össze minden elemre egy adott állapoton belül – ld. példa)</a:t>
            </a:r>
          </a:p>
          <a:p>
            <a:endParaRPr lang="hu-H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512" y="116632"/>
            <a:ext cx="8229600" cy="72234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hu-HU" altLang="hu-HU" sz="4000" smtClean="0"/>
              <a:t>GYORSÍTÁSI TECHNIKA – 8 kirakós</a:t>
            </a:r>
            <a:endParaRPr lang="en-US" altLang="hu-HU" sz="4000" dirty="0" smtClean="0"/>
          </a:p>
        </p:txBody>
      </p:sp>
    </p:spTree>
    <p:extLst>
      <p:ext uri="{BB962C8B-B14F-4D97-AF65-F5344CB8AC3E}">
        <p14:creationId xmlns:p14="http://schemas.microsoft.com/office/powerpoint/2010/main" val="37464999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8 kirakós heurisztika</a:t>
            </a:r>
            <a:r>
              <a:rPr lang="en-US" altLang="hu-HU" dirty="0" smtClean="0"/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916832"/>
            <a:ext cx="9073008" cy="430986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hu-HU" altLang="hu-HU" sz="2400" dirty="0" smtClean="0"/>
              <a:t>ha pl. 3 az adott állapot heurisztikája</a:t>
            </a:r>
            <a:r>
              <a:rPr lang="hu-HU" altLang="hu-HU" sz="2400" dirty="0" smtClean="0"/>
              <a:t>, </a:t>
            </a:r>
            <a:r>
              <a:rPr lang="hu-HU" altLang="hu-HU" sz="2400" dirty="0" smtClean="0"/>
              <a:t>még egyáltalán nem biztos, </a:t>
            </a:r>
            <a:endParaRPr lang="hu-HU" altLang="hu-HU" sz="2400" dirty="0" smtClean="0"/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u-HU" altLang="hu-HU" sz="2400" dirty="0" smtClean="0"/>
              <a:t>hogy </a:t>
            </a:r>
            <a:r>
              <a:rPr lang="hu-HU" altLang="hu-HU" sz="2400" dirty="0" smtClean="0"/>
              <a:t>ténylegesen 3 áttolással eljutunk a célállapotba,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u-HU" altLang="hu-HU" sz="2400" dirty="0" smtClean="0"/>
              <a:t>mert ha egy elemet a helyére is rakunk</a:t>
            </a:r>
            <a:r>
              <a:rPr lang="hu-HU" altLang="hu-HU" sz="2400" dirty="0" smtClean="0"/>
              <a:t>,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u-HU" altLang="hu-HU" sz="2400" dirty="0" smtClean="0"/>
              <a:t> </a:t>
            </a:r>
            <a:r>
              <a:rPr lang="hu-HU" altLang="hu-HU" sz="2400" dirty="0" smtClean="0"/>
              <a:t>lehet, </a:t>
            </a:r>
            <a:r>
              <a:rPr lang="hu-HU" altLang="hu-HU" sz="2400" dirty="0" smtClean="0"/>
              <a:t>hogy </a:t>
            </a:r>
            <a:r>
              <a:rPr lang="hu-HU" altLang="hu-HU" sz="2400" dirty="0" smtClean="0"/>
              <a:t>közben más elemeket elrontunk</a:t>
            </a:r>
            <a:endParaRPr lang="en-US" altLang="hu-HU" sz="2400" dirty="0" smtClean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8 kirakós heurisztika</a:t>
            </a:r>
            <a:r>
              <a:rPr lang="en-US" altLang="hu-HU" dirty="0" smtClean="0"/>
              <a:t> </a:t>
            </a: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0" y="2476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hu-HU" altLang="hu-HU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604316"/>
              </p:ext>
            </p:extLst>
          </p:nvPr>
        </p:nvGraphicFramePr>
        <p:xfrm>
          <a:off x="160657" y="2205038"/>
          <a:ext cx="8829074" cy="3312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r:id="rId4" imgW="5079960" imgH="1905120" progId="Flash.Movie">
                  <p:embed/>
                </p:oleObj>
              </mc:Choice>
              <mc:Fallback>
                <p:oleObj r:id="rId4" imgW="5079960" imgH="1905120" progId="Flash.Movi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7" y="2205038"/>
                        <a:ext cx="8829074" cy="3312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8070976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088564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0448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04664"/>
            <a:ext cx="8568952" cy="105425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Problémák heurisztikával?</a:t>
            </a:r>
            <a:endParaRPr lang="en-US" altLang="hu-HU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hu-HU" altLang="hu-HU" dirty="0" smtClean="0"/>
              <a:t>milyen jó függvényt tudnánk definiálni a</a:t>
            </a:r>
          </a:p>
          <a:p>
            <a:pPr eaLnBrk="1" hangingPunct="1"/>
            <a:endParaRPr lang="hu-HU" altLang="hu-HU" dirty="0" smtClean="0"/>
          </a:p>
          <a:p>
            <a:pPr eaLnBrk="1" hangingPunct="1">
              <a:buFont typeface="Wingdings" pitchFamily="2" charset="2"/>
              <a:buNone/>
            </a:pPr>
            <a:r>
              <a:rPr lang="hu-HU" altLang="hu-HU" dirty="0" smtClean="0"/>
              <a:t>	8 királynő problémára,</a:t>
            </a:r>
          </a:p>
          <a:p>
            <a:pPr eaLnBrk="1" hangingPunct="1">
              <a:buFont typeface="Wingdings" pitchFamily="2" charset="2"/>
              <a:buNone/>
            </a:pPr>
            <a:endParaRPr lang="hu-HU" altLang="hu-HU" dirty="0" smtClean="0"/>
          </a:p>
          <a:p>
            <a:pPr eaLnBrk="1" hangingPunct="1">
              <a:buFont typeface="Wingdings" pitchFamily="2" charset="2"/>
              <a:buNone/>
            </a:pPr>
            <a:r>
              <a:rPr lang="hu-HU" altLang="hu-HU" dirty="0" smtClean="0"/>
              <a:t>	a vízöntős példára,</a:t>
            </a:r>
          </a:p>
          <a:p>
            <a:pPr eaLnBrk="1" hangingPunct="1">
              <a:buFont typeface="Wingdings" pitchFamily="2" charset="2"/>
              <a:buNone/>
            </a:pPr>
            <a:endParaRPr lang="hu-HU" altLang="hu-HU" dirty="0" smtClean="0"/>
          </a:p>
          <a:p>
            <a:pPr eaLnBrk="1" hangingPunct="1">
              <a:buFont typeface="Wingdings" pitchFamily="2" charset="2"/>
              <a:buNone/>
            </a:pPr>
            <a:r>
              <a:rPr lang="hu-HU" altLang="hu-HU" dirty="0" smtClean="0"/>
              <a:t>	a kannibál-misszionárius problémára,</a:t>
            </a:r>
          </a:p>
          <a:p>
            <a:pPr eaLnBrk="1" hangingPunct="1">
              <a:buFont typeface="Wingdings" pitchFamily="2" charset="2"/>
              <a:buNone/>
            </a:pPr>
            <a:endParaRPr lang="hu-HU" altLang="hu-HU" dirty="0" smtClean="0"/>
          </a:p>
          <a:p>
            <a:pPr eaLnBrk="1" hangingPunct="1">
              <a:buFont typeface="Wingdings" pitchFamily="2" charset="2"/>
              <a:buNone/>
            </a:pPr>
            <a:r>
              <a:rPr lang="hu-HU" altLang="hu-HU" dirty="0" smtClean="0"/>
              <a:t>	illetve útvonaltervezésnél?</a:t>
            </a:r>
            <a:endParaRPr lang="en-US" altLang="hu-HU" dirty="0" smtClean="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Útvonaltervezés</a:t>
            </a:r>
            <a:endParaRPr lang="en-US" altLang="hu-HU" dirty="0" smtClean="0"/>
          </a:p>
        </p:txBody>
      </p:sp>
      <p:sp>
        <p:nvSpPr>
          <p:cNvPr id="34819" name="Rectangle 5"/>
          <p:cNvSpPr>
            <a:spLocks noChangeArrowheads="1"/>
          </p:cNvSpPr>
          <p:nvPr/>
        </p:nvSpPr>
        <p:spPr bwMode="auto">
          <a:xfrm>
            <a:off x="0" y="2157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hu-HU" altLang="hu-HU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250825" y="2060575"/>
          <a:ext cx="8893175" cy="387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4" r:id="rId4" imgW="5842080" imgH="2540160" progId="Flash.Movie">
                  <p:embed/>
                </p:oleObj>
              </mc:Choice>
              <mc:Fallback>
                <p:oleObj r:id="rId4" imgW="5842080" imgH="2540160" progId="Flash.Movi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060575"/>
                        <a:ext cx="8893175" cy="387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Állapottér reprezentáció</a:t>
            </a:r>
            <a:endParaRPr lang="en-US" altLang="hu-H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699792" y="2348880"/>
            <a:ext cx="5024881" cy="3877815"/>
          </a:xfrm>
        </p:spPr>
        <p:txBody>
          <a:bodyPr/>
          <a:lstStyle/>
          <a:p>
            <a:pPr eaLnBrk="1" hangingPunct="1"/>
            <a:r>
              <a:rPr lang="hu-HU" altLang="hu-HU" i="1" dirty="0" smtClean="0"/>
              <a:t>Állapottér</a:t>
            </a:r>
          </a:p>
          <a:p>
            <a:pPr eaLnBrk="1" hangingPunct="1"/>
            <a:endParaRPr lang="hu-HU" altLang="hu-HU" i="1" dirty="0" smtClean="0"/>
          </a:p>
          <a:p>
            <a:pPr eaLnBrk="1" hangingPunct="1"/>
            <a:r>
              <a:rPr lang="hu-HU" altLang="hu-HU" i="1" dirty="0" smtClean="0"/>
              <a:t>Kezdőállapot</a:t>
            </a:r>
          </a:p>
          <a:p>
            <a:pPr eaLnBrk="1" hangingPunct="1"/>
            <a:endParaRPr lang="hu-HU" altLang="hu-HU" i="1" dirty="0" smtClean="0"/>
          </a:p>
          <a:p>
            <a:pPr eaLnBrk="1" hangingPunct="1"/>
            <a:r>
              <a:rPr lang="hu-HU" altLang="hu-HU" i="1" dirty="0" smtClean="0"/>
              <a:t>Operátorok</a:t>
            </a:r>
          </a:p>
          <a:p>
            <a:pPr eaLnBrk="1" hangingPunct="1"/>
            <a:endParaRPr lang="hu-HU" altLang="hu-HU" i="1" dirty="0" smtClean="0"/>
          </a:p>
          <a:p>
            <a:pPr eaLnBrk="1" hangingPunct="1"/>
            <a:r>
              <a:rPr lang="hu-HU" altLang="hu-HU" i="1" dirty="0" smtClean="0"/>
              <a:t>Jó állapot</a:t>
            </a:r>
          </a:p>
          <a:p>
            <a:pPr eaLnBrk="1" hangingPunct="1">
              <a:buFont typeface="Wingdings" pitchFamily="2" charset="2"/>
              <a:buNone/>
            </a:pPr>
            <a:endParaRPr lang="hu-HU" altLang="hu-HU" i="1" u="sng" dirty="0" smtClean="0"/>
          </a:p>
          <a:p>
            <a:pPr eaLnBrk="1" hangingPunct="1"/>
            <a:endParaRPr lang="en-US" altLang="hu-HU" i="1" u="sng" dirty="0" smtClean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116632"/>
            <a:ext cx="8229600" cy="86636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Útvonaltervezés</a:t>
            </a:r>
            <a:r>
              <a:rPr lang="en-US" altLang="hu-HU" dirty="0" smtClean="0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340768"/>
            <a:ext cx="8784976" cy="551723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60000"/>
              </a:lnSpc>
            </a:pPr>
            <a:r>
              <a:rPr lang="hu-HU" altLang="hu-HU" sz="2800" dirty="0" smtClean="0"/>
              <a:t>adott egy gráf - a gráf csúcsai a városok, a gráf élei pedig a városokat összekötő utak (súlyozottak, az út hosszának megfelelően)</a:t>
            </a:r>
          </a:p>
          <a:p>
            <a:pPr eaLnBrk="1" hangingPunct="1">
              <a:lnSpc>
                <a:spcPct val="160000"/>
              </a:lnSpc>
            </a:pPr>
            <a:endParaRPr lang="hu-HU" altLang="hu-HU" sz="2800" dirty="0" smtClean="0"/>
          </a:p>
          <a:p>
            <a:pPr eaLnBrk="1" hangingPunct="1">
              <a:lnSpc>
                <a:spcPct val="160000"/>
              </a:lnSpc>
            </a:pPr>
            <a:r>
              <a:rPr lang="hu-HU" altLang="hu-HU" sz="2800" dirty="0" smtClean="0"/>
              <a:t>hogyan lehet eljutni A-ból L-be a legkisebb </a:t>
            </a:r>
            <a:r>
              <a:rPr lang="hu-HU" altLang="hu-HU" sz="2800" dirty="0" smtClean="0"/>
              <a:t>költséggel</a:t>
            </a:r>
          </a:p>
          <a:p>
            <a:pPr marL="0" indent="0" eaLnBrk="1" hangingPunct="1">
              <a:lnSpc>
                <a:spcPct val="160000"/>
              </a:lnSpc>
              <a:buNone/>
            </a:pPr>
            <a:r>
              <a:rPr lang="hu-HU" altLang="hu-HU" sz="2800" dirty="0"/>
              <a:t>	</a:t>
            </a:r>
            <a:r>
              <a:rPr lang="hu-HU" altLang="hu-HU" sz="2800" dirty="0" smtClean="0"/>
              <a:t>(vagyis </a:t>
            </a:r>
            <a:r>
              <a:rPr lang="hu-HU" altLang="hu-HU" sz="2800" dirty="0" smtClean="0"/>
              <a:t>a legrövidebb úton)</a:t>
            </a:r>
          </a:p>
          <a:p>
            <a:pPr eaLnBrk="1" hangingPunct="1">
              <a:lnSpc>
                <a:spcPct val="160000"/>
              </a:lnSpc>
            </a:pPr>
            <a:endParaRPr lang="hu-HU" altLang="hu-HU" sz="2800" dirty="0" smtClean="0"/>
          </a:p>
          <a:p>
            <a:pPr eaLnBrk="1" hangingPunct="1">
              <a:lnSpc>
                <a:spcPct val="160000"/>
              </a:lnSpc>
            </a:pPr>
            <a:r>
              <a:rPr lang="hu-HU" altLang="hu-HU" sz="2800" dirty="0" smtClean="0"/>
              <a:t>az optimális megoldást keressük tehát</a:t>
            </a:r>
          </a:p>
          <a:p>
            <a:pPr eaLnBrk="1" hangingPunct="1">
              <a:lnSpc>
                <a:spcPct val="160000"/>
              </a:lnSpc>
            </a:pPr>
            <a:endParaRPr lang="hu-HU" altLang="hu-HU" sz="2800" dirty="0" smtClean="0"/>
          </a:p>
          <a:p>
            <a:pPr eaLnBrk="1" hangingPunct="1">
              <a:lnSpc>
                <a:spcPct val="160000"/>
              </a:lnSpc>
            </a:pPr>
            <a:r>
              <a:rPr lang="hu-HU" altLang="hu-HU" sz="2800" dirty="0" smtClean="0"/>
              <a:t>a csúcsok fölött zárójelben az adott csúcs heurisztika értéke található, azaz egy becslés, hogy milyen messze van a cél az adott ponthoz képest</a:t>
            </a:r>
            <a:endParaRPr lang="en-US" altLang="hu-HU" sz="2800" dirty="0" smtClean="0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86636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Útvonaltervezés</a:t>
            </a:r>
            <a:endParaRPr lang="en-US" altLang="hu-HU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hu-HU" altLang="hu-HU" b="1" i="1" dirty="0" smtClean="0"/>
              <a:t>f(n)</a:t>
            </a:r>
            <a:r>
              <a:rPr lang="hu-HU" altLang="hu-HU" dirty="0" smtClean="0"/>
              <a:t> –	(</a:t>
            </a:r>
            <a:r>
              <a:rPr lang="hu-HU" altLang="hu-HU" i="1" dirty="0" err="1" smtClean="0"/>
              <a:t>start</a:t>
            </a:r>
            <a:r>
              <a:rPr lang="hu-HU" altLang="hu-HU" dirty="0" err="1" smtClean="0"/>
              <a:t>-ból</a:t>
            </a:r>
            <a:r>
              <a:rPr lang="hu-HU" altLang="hu-HU" dirty="0" smtClean="0"/>
              <a:t> az </a:t>
            </a:r>
            <a:r>
              <a:rPr lang="hu-HU" altLang="hu-HU" i="1" dirty="0" smtClean="0"/>
              <a:t>n</a:t>
            </a:r>
            <a:r>
              <a:rPr lang="hu-HU" altLang="hu-HU" dirty="0" smtClean="0"/>
              <a:t>-en keresztül)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u-HU" altLang="hu-HU" dirty="0" smtClean="0"/>
              <a:t>	</a:t>
            </a:r>
            <a:r>
              <a:rPr lang="hu-HU" altLang="hu-HU" i="1" dirty="0" smtClean="0"/>
              <a:t>n</a:t>
            </a:r>
            <a:r>
              <a:rPr lang="hu-HU" altLang="hu-HU" dirty="0" smtClean="0"/>
              <a:t>-en áthaladó megoldások optimuma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hu-HU" altLang="hu-HU" b="1" i="1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b="1" i="1" dirty="0" smtClean="0"/>
              <a:t>g(n)</a:t>
            </a:r>
            <a:r>
              <a:rPr lang="hu-HU" altLang="hu-HU" dirty="0" smtClean="0"/>
              <a:t> –	a </a:t>
            </a:r>
            <a:r>
              <a:rPr lang="hu-HU" altLang="hu-HU" i="1" dirty="0" err="1" smtClean="0"/>
              <a:t>start</a:t>
            </a:r>
            <a:r>
              <a:rPr lang="hu-HU" altLang="hu-HU" dirty="0" err="1" smtClean="0"/>
              <a:t>-ból</a:t>
            </a:r>
            <a:r>
              <a:rPr lang="hu-HU" altLang="hu-HU" dirty="0" smtClean="0"/>
              <a:t> </a:t>
            </a:r>
            <a:r>
              <a:rPr lang="hu-HU" altLang="hu-HU" i="1" dirty="0" smtClean="0"/>
              <a:t>n</a:t>
            </a:r>
            <a:r>
              <a:rPr lang="hu-HU" altLang="hu-HU" dirty="0" smtClean="0"/>
              <a:t>-be vezető út optimuma</a:t>
            </a:r>
          </a:p>
          <a:p>
            <a:pPr eaLnBrk="1" hangingPunct="1">
              <a:lnSpc>
                <a:spcPct val="150000"/>
              </a:lnSpc>
            </a:pPr>
            <a:endParaRPr lang="hu-HU" altLang="hu-HU" b="1" i="1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b="1" i="1" dirty="0" smtClean="0"/>
              <a:t>h(n)</a:t>
            </a:r>
            <a:r>
              <a:rPr lang="hu-HU" altLang="hu-HU" dirty="0" smtClean="0"/>
              <a:t> –	</a:t>
            </a:r>
            <a:r>
              <a:rPr lang="hu-HU" altLang="hu-HU" i="1" dirty="0" smtClean="0"/>
              <a:t>n</a:t>
            </a:r>
            <a:r>
              <a:rPr lang="hu-HU" altLang="hu-HU" dirty="0" smtClean="0"/>
              <a:t>-től a </a:t>
            </a:r>
            <a:r>
              <a:rPr lang="hu-HU" altLang="hu-HU" i="1" dirty="0" err="1" smtClean="0"/>
              <a:t>cél</a:t>
            </a:r>
            <a:r>
              <a:rPr lang="hu-HU" altLang="hu-HU" dirty="0" err="1" smtClean="0"/>
              <a:t>-ig</a:t>
            </a:r>
            <a:r>
              <a:rPr lang="hu-HU" altLang="hu-HU" dirty="0" smtClean="0"/>
              <a:t> vezető út</a:t>
            </a:r>
            <a:endParaRPr lang="en-US" altLang="hu-HU" dirty="0" smtClean="0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938368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Útvonaltervezés</a:t>
            </a:r>
            <a:endParaRPr lang="en-US" altLang="hu-HU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251521" y="1844824"/>
            <a:ext cx="8193232" cy="4281339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hu-HU" altLang="hu-HU" b="1" i="1" dirty="0" smtClean="0"/>
              <a:t>optimális út</a:t>
            </a:r>
            <a:r>
              <a:rPr lang="hu-HU" altLang="hu-HU" i="1" dirty="0" smtClean="0"/>
              <a:t>:</a:t>
            </a:r>
            <a:r>
              <a:rPr lang="hu-HU" altLang="hu-HU" dirty="0" smtClean="0"/>
              <a:t> 	</a:t>
            </a:r>
            <a:r>
              <a:rPr lang="hu-HU" altLang="hu-HU" b="1" i="1" dirty="0" smtClean="0"/>
              <a:t>f(n)</a:t>
            </a:r>
            <a:r>
              <a:rPr lang="hu-HU" altLang="hu-HU" i="1" dirty="0" smtClean="0"/>
              <a:t> = g(n) + h(n)</a:t>
            </a:r>
          </a:p>
          <a:p>
            <a:pPr eaLnBrk="1" hangingPunct="1"/>
            <a:endParaRPr lang="hu-HU" altLang="hu-HU" b="1" i="1" dirty="0" smtClean="0"/>
          </a:p>
          <a:p>
            <a:pPr eaLnBrk="1" hangingPunct="1"/>
            <a:r>
              <a:rPr lang="hu-HU" altLang="hu-HU" b="1" i="1" dirty="0" smtClean="0"/>
              <a:t>h’(n)</a:t>
            </a:r>
            <a:r>
              <a:rPr lang="hu-HU" altLang="hu-HU" dirty="0" smtClean="0"/>
              <a:t> – </a:t>
            </a:r>
            <a:r>
              <a:rPr lang="hu-HU" altLang="hu-HU" i="1" dirty="0" smtClean="0"/>
              <a:t>h(n)</a:t>
            </a:r>
            <a:r>
              <a:rPr lang="hu-HU" altLang="hu-HU" dirty="0" smtClean="0"/>
              <a:t> egy becslése</a:t>
            </a:r>
          </a:p>
          <a:p>
            <a:pPr eaLnBrk="1" hangingPunct="1"/>
            <a:endParaRPr lang="hu-HU" altLang="hu-HU" b="1" i="1" dirty="0" smtClean="0"/>
          </a:p>
          <a:p>
            <a:pPr eaLnBrk="1" hangingPunct="1"/>
            <a:r>
              <a:rPr lang="hu-HU" altLang="hu-HU" b="1" i="1" dirty="0" smtClean="0"/>
              <a:t>g’(n)</a:t>
            </a:r>
            <a:r>
              <a:rPr lang="hu-HU" altLang="hu-HU" dirty="0" smtClean="0"/>
              <a:t> – </a:t>
            </a:r>
            <a:r>
              <a:rPr lang="hu-HU" altLang="hu-HU" i="1" dirty="0" smtClean="0"/>
              <a:t>g(n)</a:t>
            </a:r>
            <a:r>
              <a:rPr lang="hu-HU" altLang="hu-HU" dirty="0" smtClean="0"/>
              <a:t> egy becslése</a:t>
            </a:r>
          </a:p>
          <a:p>
            <a:pPr eaLnBrk="1" hangingPunct="1"/>
            <a:endParaRPr lang="hu-HU" altLang="hu-HU" b="1" i="1" dirty="0" smtClean="0"/>
          </a:p>
          <a:p>
            <a:pPr eaLnBrk="1" hangingPunct="1"/>
            <a:r>
              <a:rPr lang="hu-HU" altLang="hu-HU" b="1" i="1" dirty="0" smtClean="0"/>
              <a:t>f’(n</a:t>
            </a:r>
            <a:r>
              <a:rPr lang="hu-HU" altLang="hu-HU" b="1" dirty="0" smtClean="0"/>
              <a:t>)</a:t>
            </a:r>
            <a:r>
              <a:rPr lang="hu-HU" altLang="hu-HU" i="1" dirty="0" smtClean="0"/>
              <a:t> = g’(n) + h’(n)</a:t>
            </a:r>
            <a:r>
              <a:rPr lang="hu-HU" altLang="hu-HU" dirty="0" smtClean="0"/>
              <a:t>	</a:t>
            </a:r>
          </a:p>
          <a:p>
            <a:pPr eaLnBrk="1" hangingPunct="1"/>
            <a:endParaRPr lang="hu-HU" altLang="hu-HU" i="1" dirty="0" smtClean="0"/>
          </a:p>
          <a:p>
            <a:pPr eaLnBrk="1" hangingPunct="1"/>
            <a:r>
              <a:rPr lang="hu-HU" altLang="hu-HU" i="1" dirty="0" smtClean="0"/>
              <a:t>f’(n)</a:t>
            </a:r>
            <a:r>
              <a:rPr lang="hu-HU" altLang="hu-HU" dirty="0" smtClean="0"/>
              <a:t> – az </a:t>
            </a:r>
            <a:r>
              <a:rPr lang="hu-HU" altLang="hu-HU" i="1" dirty="0" smtClean="0"/>
              <a:t>f(n)</a:t>
            </a:r>
            <a:r>
              <a:rPr lang="hu-HU" altLang="hu-HU" dirty="0" smtClean="0"/>
              <a:t> egy heurisztikával kapott becslése</a:t>
            </a:r>
            <a:endParaRPr lang="en-US" altLang="hu-HU" dirty="0" smtClean="0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93868" y="404664"/>
            <a:ext cx="7756263" cy="105425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A</a:t>
            </a:r>
            <a:r>
              <a:rPr lang="en-US" altLang="hu-HU" dirty="0" smtClean="0"/>
              <a:t>* </a:t>
            </a:r>
            <a:r>
              <a:rPr lang="hu-HU" altLang="hu-HU" dirty="0" smtClean="0"/>
              <a:t>eljárás</a:t>
            </a:r>
            <a:endParaRPr lang="en-US" altLang="hu-HU" dirty="0" smtClean="0"/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0" y="1204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3892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700" y="2351314"/>
            <a:ext cx="7428600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09812"/>
            <a:ext cx="8102786" cy="2559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93868" y="404664"/>
            <a:ext cx="7756263" cy="105425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A</a:t>
            </a:r>
            <a:r>
              <a:rPr lang="en-US" altLang="hu-HU" dirty="0" smtClean="0"/>
              <a:t>* </a:t>
            </a:r>
            <a:r>
              <a:rPr lang="hu-HU" altLang="hu-HU" dirty="0" smtClean="0"/>
              <a:t>eljárás</a:t>
            </a:r>
            <a:endParaRPr lang="en-US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417331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http://www.aiai.ed.ac.uk/~gwickler/images/8-queens-confi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04864"/>
            <a:ext cx="410445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8 királynő</a:t>
            </a:r>
            <a:endParaRPr lang="en-US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903659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8 királynő</a:t>
            </a:r>
            <a:endParaRPr lang="en-US" altLang="hu-HU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060848"/>
            <a:ext cx="8856983" cy="460851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hu-HU" altLang="hu-HU" dirty="0" smtClean="0"/>
              <a:t>8 x 8-as sakkmező</a:t>
            </a:r>
          </a:p>
          <a:p>
            <a:pPr eaLnBrk="1" hangingPunct="1">
              <a:lnSpc>
                <a:spcPct val="150000"/>
              </a:lnSpc>
            </a:pPr>
            <a:endParaRPr lang="hu-HU" altLang="hu-HU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dirty="0" smtClean="0"/>
              <a:t>8 királynő</a:t>
            </a:r>
          </a:p>
          <a:p>
            <a:pPr eaLnBrk="1" hangingPunct="1">
              <a:lnSpc>
                <a:spcPct val="150000"/>
              </a:lnSpc>
            </a:pPr>
            <a:endParaRPr lang="hu-HU" altLang="hu-HU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dirty="0" smtClean="0"/>
              <a:t>mind a 8 királynő fenn van a táblán úgy, hogy semelyik kettő nem üti egymást</a:t>
            </a:r>
          </a:p>
          <a:p>
            <a:pPr eaLnBrk="1" hangingPunct="1">
              <a:lnSpc>
                <a:spcPct val="150000"/>
              </a:lnSpc>
            </a:pPr>
            <a:endParaRPr lang="hu-HU" altLang="hu-HU" i="1" u="sng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i="1" u="sng" dirty="0" smtClean="0"/>
              <a:t>állapottér:</a:t>
            </a:r>
            <a:r>
              <a:rPr lang="hu-HU" altLang="hu-HU" dirty="0" smtClean="0"/>
              <a:t> rendezett számnyolcas, ahol a komponensek az oszlopokat jelölik, azaz az adott királynő melyik sorban van</a:t>
            </a:r>
            <a:endParaRPr lang="en-US" altLang="hu-HU" dirty="0" smtClean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7943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dirty="0" smtClean="0"/>
              <a:t>8 királynő</a:t>
            </a:r>
            <a:endParaRPr lang="en-US" altLang="hu-HU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736"/>
            <a:ext cx="9144000" cy="576064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hu-HU" altLang="hu-HU" sz="2800" i="1" u="sng" dirty="0" smtClean="0"/>
              <a:t>kezdőállapot:</a:t>
            </a:r>
            <a:r>
              <a:rPr lang="hu-HU" altLang="hu-HU" sz="2800" dirty="0" smtClean="0"/>
              <a:t> (0,</a:t>
            </a:r>
            <a:r>
              <a:rPr lang="hu-HU" altLang="hu-HU" sz="2800" dirty="0" err="1" smtClean="0"/>
              <a:t>0</a:t>
            </a:r>
            <a:r>
              <a:rPr lang="hu-HU" altLang="hu-HU" sz="2800" dirty="0" smtClean="0"/>
              <a:t>,</a:t>
            </a:r>
            <a:r>
              <a:rPr lang="hu-HU" altLang="hu-HU" sz="2800" dirty="0" err="1" smtClean="0"/>
              <a:t>0</a:t>
            </a:r>
            <a:r>
              <a:rPr lang="hu-HU" altLang="hu-HU" sz="2800" dirty="0" smtClean="0"/>
              <a:t>,</a:t>
            </a:r>
            <a:r>
              <a:rPr lang="hu-HU" altLang="hu-HU" sz="2800" dirty="0" err="1" smtClean="0"/>
              <a:t>0</a:t>
            </a:r>
            <a:r>
              <a:rPr lang="hu-HU" altLang="hu-HU" sz="2800" dirty="0" smtClean="0"/>
              <a:t>,</a:t>
            </a:r>
            <a:r>
              <a:rPr lang="hu-HU" altLang="hu-HU" sz="2800" dirty="0" err="1" smtClean="0"/>
              <a:t>0</a:t>
            </a:r>
            <a:r>
              <a:rPr lang="hu-HU" altLang="hu-HU" sz="2800" dirty="0" smtClean="0"/>
              <a:t>,</a:t>
            </a:r>
            <a:r>
              <a:rPr lang="hu-HU" altLang="hu-HU" sz="2800" dirty="0" err="1" smtClean="0"/>
              <a:t>0</a:t>
            </a:r>
            <a:r>
              <a:rPr lang="hu-HU" altLang="hu-HU" sz="2800" dirty="0" smtClean="0"/>
              <a:t>,</a:t>
            </a:r>
            <a:r>
              <a:rPr lang="hu-HU" altLang="hu-HU" sz="2800" dirty="0" err="1" smtClean="0"/>
              <a:t>0</a:t>
            </a:r>
            <a:r>
              <a:rPr lang="hu-HU" altLang="hu-HU" sz="2800" dirty="0" smtClean="0"/>
              <a:t>,</a:t>
            </a:r>
            <a:r>
              <a:rPr lang="hu-HU" altLang="hu-HU" sz="2800" dirty="0" err="1" smtClean="0"/>
              <a:t>0</a:t>
            </a:r>
            <a:r>
              <a:rPr lang="hu-HU" altLang="hu-HU" sz="2800" dirty="0" smtClean="0"/>
              <a:t>)</a:t>
            </a:r>
          </a:p>
          <a:p>
            <a:pPr eaLnBrk="1" hangingPunct="1">
              <a:lnSpc>
                <a:spcPct val="150000"/>
              </a:lnSpc>
            </a:pPr>
            <a:endParaRPr lang="hu-HU" altLang="hu-HU" sz="2800" i="1" u="sng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2800" i="1" u="sng" dirty="0" smtClean="0"/>
              <a:t>operátorok:</a:t>
            </a:r>
            <a:r>
              <a:rPr lang="hu-HU" altLang="hu-HU" sz="2800" dirty="0" smtClean="0"/>
              <a:t>  </a:t>
            </a:r>
            <a:endParaRPr lang="hu-HU" altLang="hu-HU" sz="2800" dirty="0" smtClean="0"/>
          </a:p>
          <a:p>
            <a:pPr lvl="1">
              <a:lnSpc>
                <a:spcPct val="150000"/>
              </a:lnSpc>
            </a:pPr>
            <a:r>
              <a:rPr lang="hu-HU" altLang="hu-HU" dirty="0" smtClean="0"/>
              <a:t>nullát </a:t>
            </a:r>
            <a:r>
              <a:rPr lang="hu-HU" altLang="hu-HU" dirty="0" smtClean="0"/>
              <a:t>cseréljük bármely másik </a:t>
            </a:r>
            <a:r>
              <a:rPr lang="hu-HU" altLang="hu-HU" dirty="0" smtClean="0"/>
              <a:t>számra {1,2,3,4,5,6,7,8}</a:t>
            </a:r>
          </a:p>
          <a:p>
            <a:pPr lvl="1">
              <a:lnSpc>
                <a:spcPct val="150000"/>
              </a:lnSpc>
            </a:pPr>
            <a:r>
              <a:rPr lang="hu-HU" altLang="hu-HU" dirty="0" smtClean="0"/>
              <a:t>bármely </a:t>
            </a:r>
            <a:r>
              <a:rPr lang="hu-HU" altLang="hu-HU" dirty="0" smtClean="0"/>
              <a:t>számot cseréljük </a:t>
            </a:r>
            <a:r>
              <a:rPr lang="hu-HU" altLang="hu-HU" dirty="0" smtClean="0"/>
              <a:t>bármelyikre (önmaga </a:t>
            </a:r>
            <a:r>
              <a:rPr lang="hu-HU" altLang="hu-HU" dirty="0" smtClean="0"/>
              <a:t>kivételével)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hu-HU" altLang="hu-HU" sz="28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2800" dirty="0" smtClean="0"/>
              <a:t>8</a:t>
            </a:r>
            <a:r>
              <a:rPr lang="en-US" altLang="hu-HU" sz="2800" dirty="0" smtClean="0"/>
              <a:t>^</a:t>
            </a:r>
            <a:r>
              <a:rPr lang="hu-HU" altLang="hu-HU" sz="2800" dirty="0" smtClean="0"/>
              <a:t>8 elemből állna az állapottér, de </a:t>
            </a:r>
            <a:r>
              <a:rPr lang="hu-HU" altLang="hu-HU" dirty="0" smtClean="0"/>
              <a:t>bele </a:t>
            </a:r>
            <a:r>
              <a:rPr lang="hu-HU" altLang="hu-HU" dirty="0" smtClean="0"/>
              <a:t>kell venni azokat az eseteket is, </a:t>
            </a:r>
            <a:r>
              <a:rPr lang="hu-HU" altLang="hu-HU" dirty="0" smtClean="0"/>
              <a:t>amikor </a:t>
            </a:r>
            <a:r>
              <a:rPr lang="hu-HU" altLang="hu-HU" dirty="0" smtClean="0"/>
              <a:t>egy sorba még nem helyeztünk el királynőt, így 9</a:t>
            </a:r>
            <a:r>
              <a:rPr lang="en-US" altLang="hu-HU" dirty="0" smtClean="0"/>
              <a:t>^</a:t>
            </a:r>
            <a:r>
              <a:rPr lang="hu-HU" altLang="hu-HU" dirty="0" smtClean="0"/>
              <a:t>8 eset van</a:t>
            </a:r>
            <a:endParaRPr lang="en-US" altLang="hu-HU" dirty="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229600" cy="72234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dirty="0" smtClean="0"/>
              <a:t>8 királynő</a:t>
            </a:r>
            <a:endParaRPr lang="en-US" altLang="hu-HU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908720"/>
            <a:ext cx="7227801" cy="5832649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hu-HU" altLang="hu-HU" sz="2000" dirty="0" smtClean="0"/>
              <a:t>szélességben keresés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z="2000" dirty="0" smtClean="0"/>
              <a:t>(0,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) – kezdőállapotból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z="2000" dirty="0" smtClean="0"/>
              <a:t>(az első királynő elhelyezésének lehetőségei)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z="2000" dirty="0" smtClean="0"/>
              <a:t>(1, 0,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z="2000" dirty="0" smtClean="0"/>
              <a:t>(2, 0,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)	első 8 állás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z="2000" dirty="0" smtClean="0"/>
              <a:t>	</a:t>
            </a:r>
            <a:r>
              <a:rPr lang="hu-HU" altLang="hu-HU" sz="2000" b="1" dirty="0" smtClean="0"/>
              <a:t>…</a:t>
            </a:r>
            <a:r>
              <a:rPr lang="hu-HU" altLang="hu-HU" sz="2000" dirty="0" smtClean="0"/>
              <a:t>	ennek hány szomszédja van? (8 x 8 = 64 állás)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z="2000" dirty="0" smtClean="0"/>
              <a:t>(8, 0,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)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hu-HU" altLang="hu-HU" sz="20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2000" dirty="0" smtClean="0"/>
              <a:t>(0, 1, 0,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z="2000" dirty="0" smtClean="0"/>
              <a:t>(0, 2, 0,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)	második 8 állás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z="2000" dirty="0" smtClean="0"/>
              <a:t>	</a:t>
            </a:r>
            <a:r>
              <a:rPr lang="hu-HU" altLang="hu-HU" sz="2000" b="1" dirty="0" smtClean="0"/>
              <a:t>…</a:t>
            </a:r>
            <a:endParaRPr lang="hu-HU" altLang="hu-HU" sz="20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2000" dirty="0" smtClean="0"/>
              <a:t>(0, 8, 0,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0</a:t>
            </a:r>
            <a:r>
              <a:rPr lang="hu-HU" altLang="hu-HU" sz="2000" dirty="0" smtClean="0"/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z="2000" dirty="0" smtClean="0"/>
              <a:t>		</a:t>
            </a:r>
            <a:r>
              <a:rPr lang="hu-HU" altLang="hu-HU" sz="2000" b="1" dirty="0" smtClean="0"/>
              <a:t>…	(</a:t>
            </a:r>
            <a:r>
              <a:rPr lang="hu-HU" altLang="hu-HU" sz="2000" dirty="0" smtClean="0"/>
              <a:t>így folytatva a nyolcadik 8 állásig)</a:t>
            </a:r>
            <a:endParaRPr lang="en-US" altLang="hu-HU" sz="2000" dirty="0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229600" cy="7943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dirty="0" smtClean="0"/>
              <a:t>8 királynő</a:t>
            </a:r>
            <a:endParaRPr lang="en-US" altLang="hu-HU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196752"/>
            <a:ext cx="9036495" cy="5472608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dirty="0" smtClean="0"/>
              <a:t>jó állapot = ahol nincs ütés,</a:t>
            </a:r>
          </a:p>
          <a:p>
            <a:pPr marL="0" indent="0" eaLnBrk="1" hangingPunct="1">
              <a:buNone/>
            </a:pPr>
            <a:endParaRPr lang="hu-HU" altLang="hu-HU" dirty="0" smtClean="0"/>
          </a:p>
          <a:p>
            <a:pPr eaLnBrk="1" hangingPunct="1"/>
            <a:r>
              <a:rPr lang="hu-HU" altLang="hu-HU" dirty="0" smtClean="0"/>
              <a:t>de ez még nem biztos, hogy a jó megoldást </a:t>
            </a:r>
            <a:r>
              <a:rPr lang="hu-HU" altLang="hu-HU" dirty="0" smtClean="0"/>
              <a:t>adja,</a:t>
            </a:r>
          </a:p>
          <a:p>
            <a:pPr marL="0" indent="0" eaLnBrk="1" hangingPunct="1">
              <a:buNone/>
            </a:pPr>
            <a:r>
              <a:rPr lang="hu-HU" altLang="hu-HU" dirty="0" smtClean="0"/>
              <a:t>mert </a:t>
            </a:r>
            <a:r>
              <a:rPr lang="hu-HU" altLang="hu-HU" dirty="0" smtClean="0"/>
              <a:t>lehet, hogy még nincs fent minden királynő</a:t>
            </a:r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dirty="0" smtClean="0"/>
              <a:t>ütő állásokat nem érdemes tovább nézni</a:t>
            </a:r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dirty="0" smtClean="0"/>
              <a:t>tehát olyan lépést kell keresni, ami megszünteti az ütést</a:t>
            </a:r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dirty="0" smtClean="0"/>
              <a:t>van lineáris megoldás Ο(n)</a:t>
            </a:r>
            <a:endParaRPr lang="en-US" altLang="hu-HU" dirty="0" smtClean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1152</Words>
  <Application>Microsoft Office PowerPoint</Application>
  <PresentationFormat>Diavetítés a képernyőre (4:3 oldalarány)</PresentationFormat>
  <Paragraphs>346</Paragraphs>
  <Slides>44</Slides>
  <Notes>44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44</vt:i4>
      </vt:variant>
    </vt:vector>
  </HeadingPairs>
  <TitlesOfParts>
    <vt:vector size="46" baseType="lpstr">
      <vt:lpstr>Áramlás</vt:lpstr>
      <vt:lpstr>Flash.Movie</vt:lpstr>
      <vt:lpstr>Mesterséges intelligencia 1</vt:lpstr>
      <vt:lpstr>Tartalom</vt:lpstr>
      <vt:lpstr>Tartalom</vt:lpstr>
      <vt:lpstr>Állapottér reprezentáció</vt:lpstr>
      <vt:lpstr>8 királynő</vt:lpstr>
      <vt:lpstr>8 királynő</vt:lpstr>
      <vt:lpstr>8 királynő</vt:lpstr>
      <vt:lpstr>8 királynő</vt:lpstr>
      <vt:lpstr>8 királynő</vt:lpstr>
      <vt:lpstr>Számkitalálós </vt:lpstr>
      <vt:lpstr>Szám kitalálós</vt:lpstr>
      <vt:lpstr>Szám kitalálós </vt:lpstr>
      <vt:lpstr>Kannibál-misszionárius </vt:lpstr>
      <vt:lpstr>Kannibál-misszionárius </vt:lpstr>
      <vt:lpstr>Kannibál-misszionárius </vt:lpstr>
      <vt:lpstr>Kannibál-misszionárius </vt:lpstr>
      <vt:lpstr>Kannibál-misszionárius </vt:lpstr>
      <vt:lpstr>Kannibál-misszionárius </vt:lpstr>
      <vt:lpstr>Kannibál-misszionárius </vt:lpstr>
      <vt:lpstr>Kannibál-misszionárius </vt:lpstr>
      <vt:lpstr>Keresési stratégiák</vt:lpstr>
      <vt:lpstr>Keresési stratégiák</vt:lpstr>
      <vt:lpstr>SZÉLESSÉGBEN ELŐSZÖR KERES</vt:lpstr>
      <vt:lpstr>MÉLYSÉGBEN ELŐSZÖR KERES</vt:lpstr>
      <vt:lpstr>ITERATÍVAN MÉLYÜLŐ MÉLYSÉGI KERESÉS </vt:lpstr>
      <vt:lpstr>ITERATÍVAN MÉLYÜLŐ MÉLYSÉGI KERESÉS</vt:lpstr>
      <vt:lpstr>PowerPoint bemutató</vt:lpstr>
      <vt:lpstr>PowerPoint bemutató</vt:lpstr>
      <vt:lpstr>GYORSÍTÁSI TECHNIKA </vt:lpstr>
      <vt:lpstr>HEURISZTIKUS KERESÉSEK / VAGY GRÁFOK </vt:lpstr>
      <vt:lpstr>HEURISZTIKUS KERESÉSEK / VAGY GRÁFOK </vt:lpstr>
      <vt:lpstr>GYORSÍTÁSI TECHNIKA – 8 kirakós</vt:lpstr>
      <vt:lpstr>PowerPoint bemutató</vt:lpstr>
      <vt:lpstr>8 kirakós heurisztika </vt:lpstr>
      <vt:lpstr>8 kirakós heurisztika </vt:lpstr>
      <vt:lpstr>PowerPoint bemutató</vt:lpstr>
      <vt:lpstr>PowerPoint bemutató</vt:lpstr>
      <vt:lpstr>Problémák heurisztikával?</vt:lpstr>
      <vt:lpstr>Útvonaltervezés</vt:lpstr>
      <vt:lpstr>Útvonaltervezés </vt:lpstr>
      <vt:lpstr>Útvonaltervezés</vt:lpstr>
      <vt:lpstr>Útvonaltervezés</vt:lpstr>
      <vt:lpstr>A* eljárás</vt:lpstr>
      <vt:lpstr>A* eljárás</vt:lpstr>
    </vt:vector>
  </TitlesOfParts>
  <Company>Dopti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Mesterséges intelligencia 1</dc:title>
  <dc:creator>Dopti</dc:creator>
  <cp:lastModifiedBy>Jozsef Dombi</cp:lastModifiedBy>
  <cp:revision>21</cp:revision>
  <dcterms:created xsi:type="dcterms:W3CDTF">2005-09-13T07:47:08Z</dcterms:created>
  <dcterms:modified xsi:type="dcterms:W3CDTF">2013-09-27T12:36:50Z</dcterms:modified>
</cp:coreProperties>
</file>