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48"/>
  </p:notesMasterIdLst>
  <p:sldIdLst>
    <p:sldId id="256" r:id="rId2"/>
    <p:sldId id="257" r:id="rId3"/>
    <p:sldId id="303" r:id="rId4"/>
    <p:sldId id="309" r:id="rId5"/>
    <p:sldId id="304" r:id="rId6"/>
    <p:sldId id="310" r:id="rId7"/>
    <p:sldId id="305" r:id="rId8"/>
    <p:sldId id="317" r:id="rId9"/>
    <p:sldId id="306" r:id="rId10"/>
    <p:sldId id="312" r:id="rId11"/>
    <p:sldId id="308" r:id="rId12"/>
    <p:sldId id="311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314" r:id="rId30"/>
    <p:sldId id="286" r:id="rId31"/>
    <p:sldId id="301" r:id="rId32"/>
    <p:sldId id="287" r:id="rId33"/>
    <p:sldId id="288" r:id="rId34"/>
    <p:sldId id="289" r:id="rId35"/>
    <p:sldId id="315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16" r:id="rId44"/>
    <p:sldId id="297" r:id="rId45"/>
    <p:sldId id="298" r:id="rId46"/>
    <p:sldId id="299" r:id="rId4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345FAE-E672-4870-BB40-7E645CB769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4918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808811-0A33-44FE-8D28-01728F60B64F}" type="slidenum">
              <a:rPr lang="hu-HU" altLang="hu-HU" smtClean="0"/>
              <a:pPr eaLnBrk="1" hangingPunct="1">
                <a:spcBef>
                  <a:spcPct val="0"/>
                </a:spcBef>
              </a:pPr>
              <a:t>1</a:t>
            </a:fld>
            <a:endParaRPr lang="hu-HU" altLang="hu-H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45FAE-E672-4870-BB40-7E645CB769FA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048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CBF745-8026-44A3-89E1-3C3A50E8B6D4}" type="slidenum">
              <a:rPr lang="hu-HU" altLang="hu-HU" smtClean="0"/>
              <a:pPr eaLnBrk="1" hangingPunct="1">
                <a:spcBef>
                  <a:spcPct val="0"/>
                </a:spcBef>
              </a:pPr>
              <a:t>11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45FAE-E672-4870-BB40-7E645CB769FA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6652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97ADE4-4AF1-401D-8FC0-311036AD0B0E}" type="slidenum">
              <a:rPr lang="hu-HU" altLang="hu-HU" smtClean="0"/>
              <a:pPr eaLnBrk="1" hangingPunct="1">
                <a:spcBef>
                  <a:spcPct val="0"/>
                </a:spcBef>
              </a:pPr>
              <a:t>13</a:t>
            </a:fld>
            <a:endParaRPr lang="hu-HU" altLang="hu-HU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359902-B24E-4D99-96E8-12703E6C43A4}" type="slidenum">
              <a:rPr lang="hu-HU" altLang="hu-HU" smtClean="0"/>
              <a:pPr eaLnBrk="1" hangingPunct="1">
                <a:spcBef>
                  <a:spcPct val="0"/>
                </a:spcBef>
              </a:pPr>
              <a:t>14</a:t>
            </a:fld>
            <a:endParaRPr lang="hu-HU" altLang="hu-H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3C79D3-1531-41EA-88EF-99BB1A6D2FF1}" type="slidenum">
              <a:rPr lang="hu-HU" altLang="hu-HU" smtClean="0"/>
              <a:pPr eaLnBrk="1" hangingPunct="1">
                <a:spcBef>
                  <a:spcPct val="0"/>
                </a:spcBef>
              </a:pPr>
              <a:t>15</a:t>
            </a:fld>
            <a:endParaRPr lang="hu-HU" altLang="hu-HU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1D249C-0F55-4E4F-A540-3C0AB8DDABDE}" type="slidenum">
              <a:rPr lang="hu-HU" altLang="hu-HU" smtClean="0"/>
              <a:pPr eaLnBrk="1" hangingPunct="1">
                <a:spcBef>
                  <a:spcPct val="0"/>
                </a:spcBef>
              </a:pPr>
              <a:t>16</a:t>
            </a:fld>
            <a:endParaRPr lang="hu-HU" altLang="hu-H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E694D9-600F-4FE9-9B4D-A9F1A90E62BC}" type="slidenum">
              <a:rPr lang="hu-HU" altLang="hu-HU" smtClean="0"/>
              <a:pPr eaLnBrk="1" hangingPunct="1">
                <a:spcBef>
                  <a:spcPct val="0"/>
                </a:spcBef>
              </a:pPr>
              <a:t>17</a:t>
            </a:fld>
            <a:endParaRPr lang="hu-HU" altLang="hu-HU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239BD6-CEA8-451C-9B33-6E14FC1BD888}" type="slidenum">
              <a:rPr lang="hu-HU" altLang="hu-HU" smtClean="0"/>
              <a:pPr eaLnBrk="1" hangingPunct="1">
                <a:spcBef>
                  <a:spcPct val="0"/>
                </a:spcBef>
              </a:pPr>
              <a:t>18</a:t>
            </a:fld>
            <a:endParaRPr lang="hu-HU" altLang="hu-HU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017E97-9555-4B81-9D8A-A6AA02530B6A}" type="slidenum">
              <a:rPr lang="hu-HU" altLang="hu-HU" smtClean="0"/>
              <a:pPr eaLnBrk="1" hangingPunct="1">
                <a:spcBef>
                  <a:spcPct val="0"/>
                </a:spcBef>
              </a:pPr>
              <a:t>19</a:t>
            </a:fld>
            <a:endParaRPr lang="hu-HU" altLang="hu-H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FB0916-318E-4ACA-A046-8716938698B7}" type="slidenum">
              <a:rPr lang="hu-HU" altLang="hu-HU" smtClean="0"/>
              <a:pPr eaLnBrk="1" hangingPunct="1">
                <a:spcBef>
                  <a:spcPct val="0"/>
                </a:spcBef>
              </a:pPr>
              <a:t>2</a:t>
            </a:fld>
            <a:endParaRPr lang="hu-HU" alt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669BBC-6EFB-407B-A820-CC4AEA962E52}" type="slidenum">
              <a:rPr lang="hu-HU" altLang="hu-HU" smtClean="0"/>
              <a:pPr eaLnBrk="1" hangingPunct="1">
                <a:spcBef>
                  <a:spcPct val="0"/>
                </a:spcBef>
              </a:pPr>
              <a:t>20</a:t>
            </a:fld>
            <a:endParaRPr lang="hu-HU" altLang="hu-HU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40BA58-7B56-4B7A-BBB0-A7241F92BAD8}" type="slidenum">
              <a:rPr lang="hu-HU" altLang="hu-HU" smtClean="0"/>
              <a:pPr eaLnBrk="1" hangingPunct="1">
                <a:spcBef>
                  <a:spcPct val="0"/>
                </a:spcBef>
              </a:pPr>
              <a:t>21</a:t>
            </a:fld>
            <a:endParaRPr lang="hu-HU" altLang="hu-HU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59DF91-4121-43F7-9B17-095CF4280338}" type="slidenum">
              <a:rPr lang="hu-HU" altLang="hu-HU" smtClean="0"/>
              <a:pPr eaLnBrk="1" hangingPunct="1">
                <a:spcBef>
                  <a:spcPct val="0"/>
                </a:spcBef>
              </a:pPr>
              <a:t>22</a:t>
            </a:fld>
            <a:endParaRPr lang="hu-HU" altLang="hu-H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2BA7A8-8E59-4423-AA30-438DF0FFBD1B}" type="slidenum">
              <a:rPr lang="hu-HU" altLang="hu-HU" smtClean="0"/>
              <a:pPr eaLnBrk="1" hangingPunct="1">
                <a:spcBef>
                  <a:spcPct val="0"/>
                </a:spcBef>
              </a:pPr>
              <a:t>23</a:t>
            </a:fld>
            <a:endParaRPr lang="hu-HU" altLang="hu-H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8EE8A4-8BDD-4B4C-9BDC-C254718E79D5}" type="slidenum">
              <a:rPr lang="hu-HU" altLang="hu-HU" smtClean="0"/>
              <a:pPr eaLnBrk="1" hangingPunct="1">
                <a:spcBef>
                  <a:spcPct val="0"/>
                </a:spcBef>
              </a:pPr>
              <a:t>24</a:t>
            </a:fld>
            <a:endParaRPr lang="hu-HU" altLang="hu-HU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EDEFB6-C3A2-436F-A971-EC0D56CE76C6}" type="slidenum">
              <a:rPr lang="hu-HU" altLang="hu-HU" smtClean="0"/>
              <a:pPr eaLnBrk="1" hangingPunct="1">
                <a:spcBef>
                  <a:spcPct val="0"/>
                </a:spcBef>
              </a:pPr>
              <a:t>25</a:t>
            </a:fld>
            <a:endParaRPr lang="hu-HU" altLang="hu-HU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B2915F-58DA-4C70-8DB7-778029D076CF}" type="slidenum">
              <a:rPr lang="hu-HU" altLang="hu-HU" smtClean="0"/>
              <a:pPr eaLnBrk="1" hangingPunct="1">
                <a:spcBef>
                  <a:spcPct val="0"/>
                </a:spcBef>
              </a:pPr>
              <a:t>26</a:t>
            </a:fld>
            <a:endParaRPr lang="hu-HU" altLang="hu-HU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519ACD-73DD-496E-A368-B960BEED6AAA}" type="slidenum">
              <a:rPr lang="hu-HU" altLang="hu-HU" smtClean="0"/>
              <a:pPr eaLnBrk="1" hangingPunct="1">
                <a:spcBef>
                  <a:spcPct val="0"/>
                </a:spcBef>
              </a:pPr>
              <a:t>27</a:t>
            </a:fld>
            <a:endParaRPr lang="hu-HU" altLang="hu-H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8CB10E-7A8F-4E2F-BCC6-AB798B8BC183}" type="slidenum">
              <a:rPr lang="hu-HU" altLang="hu-HU" smtClean="0"/>
              <a:pPr eaLnBrk="1" hangingPunct="1">
                <a:spcBef>
                  <a:spcPct val="0"/>
                </a:spcBef>
              </a:pPr>
              <a:t>28</a:t>
            </a:fld>
            <a:endParaRPr lang="hu-HU" altLang="hu-H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45FAE-E672-4870-BB40-7E645CB769FA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874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D2E16C-457C-43A4-91AA-427603785668}" type="slidenum">
              <a:rPr lang="hu-HU" altLang="hu-HU" smtClean="0"/>
              <a:pPr eaLnBrk="1" hangingPunct="1">
                <a:spcBef>
                  <a:spcPct val="0"/>
                </a:spcBef>
              </a:pPr>
              <a:t>3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66C966-1655-4DA1-A7EE-923E8978B500}" type="slidenum">
              <a:rPr lang="hu-HU" altLang="hu-HU" smtClean="0"/>
              <a:pPr eaLnBrk="1" hangingPunct="1">
                <a:spcBef>
                  <a:spcPct val="0"/>
                </a:spcBef>
              </a:pPr>
              <a:t>30</a:t>
            </a:fld>
            <a:endParaRPr lang="hu-HU" altLang="hu-HU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C349EB-5601-4623-8452-07401A540D8D}" type="slidenum">
              <a:rPr lang="hu-HU" altLang="hu-HU" smtClean="0"/>
              <a:pPr eaLnBrk="1" hangingPunct="1">
                <a:spcBef>
                  <a:spcPct val="0"/>
                </a:spcBef>
              </a:pPr>
              <a:t>31</a:t>
            </a:fld>
            <a:endParaRPr lang="hu-HU" altLang="hu-HU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0AB2D2-E621-48DB-8741-6AD0D996FA2F}" type="slidenum">
              <a:rPr lang="hu-HU" altLang="hu-HU" smtClean="0"/>
              <a:pPr eaLnBrk="1" hangingPunct="1">
                <a:spcBef>
                  <a:spcPct val="0"/>
                </a:spcBef>
              </a:pPr>
              <a:t>32</a:t>
            </a:fld>
            <a:endParaRPr lang="hu-HU" altLang="hu-HU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2BEB3D-3392-4021-80DA-41C0ECC5B966}" type="slidenum">
              <a:rPr lang="hu-HU" altLang="hu-HU" smtClean="0"/>
              <a:pPr eaLnBrk="1" hangingPunct="1">
                <a:spcBef>
                  <a:spcPct val="0"/>
                </a:spcBef>
              </a:pPr>
              <a:t>33</a:t>
            </a:fld>
            <a:endParaRPr lang="hu-HU" altLang="hu-HU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1B6066-303C-4926-83A1-B1091FADE214}" type="slidenum">
              <a:rPr lang="hu-HU" altLang="hu-HU" smtClean="0"/>
              <a:pPr eaLnBrk="1" hangingPunct="1">
                <a:spcBef>
                  <a:spcPct val="0"/>
                </a:spcBef>
              </a:pPr>
              <a:t>34</a:t>
            </a:fld>
            <a:endParaRPr lang="hu-HU" altLang="hu-HU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45FAE-E672-4870-BB40-7E645CB769FA}" type="slidenum">
              <a:rPr lang="hu-HU" smtClean="0"/>
              <a:pPr>
                <a:defRPr/>
              </a:pPr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0494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C97DBB-C45A-46CC-A44C-8F869C1CA692}" type="slidenum">
              <a:rPr lang="hu-HU" altLang="hu-HU" smtClean="0"/>
              <a:pPr eaLnBrk="1" hangingPunct="1">
                <a:spcBef>
                  <a:spcPct val="0"/>
                </a:spcBef>
              </a:pPr>
              <a:t>36</a:t>
            </a:fld>
            <a:endParaRPr lang="hu-HU" altLang="hu-HU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40F13F-9A9D-4144-8A9B-768E1B533453}" type="slidenum">
              <a:rPr lang="hu-HU" altLang="hu-HU" smtClean="0"/>
              <a:pPr eaLnBrk="1" hangingPunct="1">
                <a:spcBef>
                  <a:spcPct val="0"/>
                </a:spcBef>
              </a:pPr>
              <a:t>37</a:t>
            </a:fld>
            <a:endParaRPr lang="hu-HU" altLang="hu-HU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EA7F17-8184-43F0-8E3E-22DF5ED2E142}" type="slidenum">
              <a:rPr lang="hu-HU" altLang="hu-HU" smtClean="0"/>
              <a:pPr eaLnBrk="1" hangingPunct="1">
                <a:spcBef>
                  <a:spcPct val="0"/>
                </a:spcBef>
              </a:pPr>
              <a:t>38</a:t>
            </a:fld>
            <a:endParaRPr lang="hu-HU" altLang="hu-HU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C1D6B9-0A23-4A73-93A4-3F525AE1FD2B}" type="slidenum">
              <a:rPr lang="hu-HU" altLang="hu-HU" smtClean="0"/>
              <a:pPr eaLnBrk="1" hangingPunct="1">
                <a:spcBef>
                  <a:spcPct val="0"/>
                </a:spcBef>
              </a:pPr>
              <a:t>39</a:t>
            </a:fld>
            <a:endParaRPr lang="hu-HU" altLang="hu-HU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45FAE-E672-4870-BB40-7E645CB769FA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9300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57257F-D7E6-460F-BFEE-D72100BA0831}" type="slidenum">
              <a:rPr lang="hu-HU" altLang="hu-HU" smtClean="0"/>
              <a:pPr eaLnBrk="1" hangingPunct="1">
                <a:spcBef>
                  <a:spcPct val="0"/>
                </a:spcBef>
              </a:pPr>
              <a:t>40</a:t>
            </a:fld>
            <a:endParaRPr lang="hu-HU" altLang="hu-HU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31A0AA-871C-4669-A9B2-4D813B3A7194}" type="slidenum">
              <a:rPr lang="hu-HU" altLang="hu-HU" smtClean="0"/>
              <a:pPr eaLnBrk="1" hangingPunct="1">
                <a:spcBef>
                  <a:spcPct val="0"/>
                </a:spcBef>
              </a:pPr>
              <a:t>41</a:t>
            </a:fld>
            <a:endParaRPr lang="hu-HU" altLang="hu-HU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86E3A6-4903-4F24-884C-F9FBC225AB46}" type="slidenum">
              <a:rPr lang="hu-HU" altLang="hu-HU" smtClean="0"/>
              <a:pPr eaLnBrk="1" hangingPunct="1">
                <a:spcBef>
                  <a:spcPct val="0"/>
                </a:spcBef>
              </a:pPr>
              <a:t>42</a:t>
            </a:fld>
            <a:endParaRPr lang="hu-HU" altLang="hu-HU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45FAE-E672-4870-BB40-7E645CB769FA}" type="slidenum">
              <a:rPr lang="hu-HU" smtClean="0"/>
              <a:pPr>
                <a:defRPr/>
              </a:pPr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3606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2B77CE-2ADC-47C6-ABF4-7B4DFB23E856}" type="slidenum">
              <a:rPr lang="hu-HU" altLang="hu-HU" smtClean="0"/>
              <a:pPr eaLnBrk="1" hangingPunct="1">
                <a:spcBef>
                  <a:spcPct val="0"/>
                </a:spcBef>
              </a:pPr>
              <a:t>44</a:t>
            </a:fld>
            <a:endParaRPr lang="hu-HU" altLang="hu-HU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1453E1-BDB5-441D-8DED-EE55E33694BF}" type="slidenum">
              <a:rPr lang="hu-HU" altLang="hu-HU" smtClean="0"/>
              <a:pPr eaLnBrk="1" hangingPunct="1">
                <a:spcBef>
                  <a:spcPct val="0"/>
                </a:spcBef>
              </a:pPr>
              <a:t>45</a:t>
            </a:fld>
            <a:endParaRPr lang="hu-HU" altLang="hu-HU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A551D7-A316-4069-B1AF-4E4459D56B4F}" type="slidenum">
              <a:rPr lang="hu-HU" altLang="hu-HU" smtClean="0"/>
              <a:pPr eaLnBrk="1" hangingPunct="1">
                <a:spcBef>
                  <a:spcPct val="0"/>
                </a:spcBef>
              </a:pPr>
              <a:t>46</a:t>
            </a:fld>
            <a:endParaRPr lang="hu-HU" altLang="hu-HU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018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75BE65-9622-40FB-AD70-343218831B96}" type="slidenum">
              <a:rPr lang="hu-HU" altLang="hu-HU" smtClean="0"/>
              <a:pPr eaLnBrk="1" hangingPunct="1">
                <a:spcBef>
                  <a:spcPct val="0"/>
                </a:spcBef>
              </a:pPr>
              <a:t>5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45FAE-E672-4870-BB40-7E645CB769FA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6595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120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FB87C6-1049-4F05-8D38-E7195527E684}" type="slidenum">
              <a:rPr lang="hu-HU" altLang="hu-HU" smtClean="0"/>
              <a:pPr eaLnBrk="1" hangingPunct="1">
                <a:spcBef>
                  <a:spcPct val="0"/>
                </a:spcBef>
              </a:pPr>
              <a:t>7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45FAE-E672-4870-BB40-7E645CB769FA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0847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  <p:sp>
        <p:nvSpPr>
          <p:cNvPr id="5222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CC301D-6411-45A0-96C9-AF32F1C711BF}" type="slidenum">
              <a:rPr lang="hu-HU" altLang="hu-HU" smtClean="0"/>
              <a:pPr eaLnBrk="1" hangingPunct="1">
                <a:spcBef>
                  <a:spcPct val="0"/>
                </a:spcBef>
              </a:pPr>
              <a:t>9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B9A420E-562B-4886-B28A-6CBE1C8C3CC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340768"/>
            <a:ext cx="8208912" cy="18288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Mesterséges Intelligencia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Gyakorlat ponthatárok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339752" y="2492896"/>
            <a:ext cx="5744961" cy="3340893"/>
          </a:xfrm>
        </p:spPr>
        <p:txBody>
          <a:bodyPr/>
          <a:lstStyle/>
          <a:p>
            <a:r>
              <a:rPr lang="hu-HU" dirty="0"/>
              <a:t>0 - 19 pont : elégtelen (1)</a:t>
            </a:r>
          </a:p>
          <a:p>
            <a:r>
              <a:rPr lang="hu-HU" dirty="0"/>
              <a:t>20 - 24 pont : elégséges (2)</a:t>
            </a:r>
          </a:p>
          <a:p>
            <a:r>
              <a:rPr lang="hu-HU" dirty="0"/>
              <a:t>25 - 29 pont : közepes (3)</a:t>
            </a:r>
          </a:p>
          <a:p>
            <a:r>
              <a:rPr lang="hu-HU" dirty="0"/>
              <a:t>30 - 34 pont : jó (4)</a:t>
            </a:r>
          </a:p>
          <a:p>
            <a:r>
              <a:rPr lang="hu-HU" dirty="0"/>
              <a:t>35 - 40 pont : jeles (5)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89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964488" cy="88602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 smtClean="0"/>
              <a:t>  A vizsga (kollokvium) teljesítésének feltételei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72816"/>
            <a:ext cx="8193232" cy="387781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hu-HU" sz="3200" dirty="0" smtClean="0"/>
              <a:t>Csak az a hallgató vizsgázhat az ETR-ben meghirdetett vizsganapokon, aki a gyakorlatot teljesítette.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hu-HU" sz="32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hu-HU" sz="3200" dirty="0" smtClean="0"/>
              <a:t> A vizsga írásbeli és 4-6 tételt kell kidolgozni.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Vizsga ponthatárok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411760" y="2564904"/>
            <a:ext cx="4880865" cy="3844949"/>
          </a:xfrm>
        </p:spPr>
        <p:txBody>
          <a:bodyPr/>
          <a:lstStyle/>
          <a:p>
            <a:r>
              <a:rPr lang="hu-HU" dirty="0"/>
              <a:t>0 - 29 pont : elégtelen (1)</a:t>
            </a:r>
          </a:p>
          <a:p>
            <a:r>
              <a:rPr lang="hu-HU" dirty="0"/>
              <a:t>30 - 34 pont : elégséges (2)</a:t>
            </a:r>
          </a:p>
          <a:p>
            <a:r>
              <a:rPr lang="hu-HU" dirty="0"/>
              <a:t>35 - 44 pont : közepes (3)</a:t>
            </a:r>
          </a:p>
          <a:p>
            <a:r>
              <a:rPr lang="hu-HU" dirty="0"/>
              <a:t>45 -54 pont : jó (4)</a:t>
            </a:r>
          </a:p>
          <a:p>
            <a:r>
              <a:rPr lang="hu-HU" dirty="0"/>
              <a:t>55 - 60 pont : jeles (5)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33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alkalmazás területei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dirty="0" smtClean="0"/>
              <a:t>ÍRÁSFELISERÉS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ORC – optikai karakter felismerés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dirty="0" smtClean="0"/>
              <a:t>BESZÉDFELISMERÉS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beszélt szövegből text file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a betűk nem azonos módon ejtődnek ki (fonémák jelalakjai különböznek egymástól)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hol a szavak között a szünet, és hol a betűk között? (nehezebb a betűfeldolgozás)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alkalmazás területei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hu-HU" altLang="hu-HU" sz="2800" smtClean="0"/>
              <a:t>ÚTVONALKERESÉS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800" smtClean="0"/>
              <a:t>	Pl.: Szegedről Párizsba   –   útvonal javaslat (leggyorsabb, legrövidebb, legkevesebb fogyasztás…)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800" smtClean="0"/>
              <a:t>	adatbázis   –   gráf </a:t>
            </a:r>
            <a:r>
              <a:rPr lang="hu-HU" altLang="hu-HU" sz="2800" smtClean="0">
                <a:sym typeface="Wingdings" pitchFamily="2" charset="2"/>
              </a:rPr>
              <a:t></a:t>
            </a:r>
            <a:r>
              <a:rPr lang="hu-HU" altLang="hu-HU" sz="2800" smtClean="0"/>
              <a:t> gráf csomópontjai s városok, gráf bejárása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800" smtClean="0"/>
              <a:t>	keresőeljárás   –   dijkstra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800" smtClean="0"/>
              <a:t>	GPS – általános helyzetérzékelő (műholdas)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alkalmazás területei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dirty="0" smtClean="0"/>
              <a:t>JÁTÉKOK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sakk, </a:t>
            </a:r>
            <a:r>
              <a:rPr lang="hu-HU" altLang="hu-HU" sz="2800" dirty="0" err="1" smtClean="0"/>
              <a:t>reversi</a:t>
            </a:r>
            <a:endParaRPr lang="hu-HU" altLang="hu-HU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a programok felveszik-e a versenyt az emberrel?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dirty="0" smtClean="0"/>
              <a:t>ROBOTIKA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autógyártás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űrkutatás (definiálatlan körülmények között is működniük kell)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Csernobil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háztartási robotok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alkalmazás területei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hu-HU" altLang="hu-HU" smtClean="0"/>
              <a:t>WEB-KERESÉS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altLang="hu-HU" smtClean="0"/>
              <a:t>	kulcsszavas keresés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altLang="hu-HU" smtClean="0"/>
              <a:t>	tematikus keresés (nem csak egy szót talál meg, hanem a szöveg értelme alapján keres)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998984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</a:t>
            </a:r>
            <a:r>
              <a:rPr lang="hu-HU" altLang="hu-HU" dirty="0" smtClean="0"/>
              <a:t>definíció</a:t>
            </a:r>
            <a:endParaRPr lang="hu-HU" altLang="hu-HU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hu-HU" b="1" i="1" dirty="0" err="1" smtClean="0"/>
              <a:t>Intelligencia</a:t>
            </a:r>
            <a:r>
              <a:rPr lang="en-US" altLang="hu-HU" b="1" i="1" dirty="0" smtClean="0"/>
              <a:t>:</a:t>
            </a:r>
            <a:endParaRPr lang="en-US" altLang="hu-HU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dirty="0" smtClean="0"/>
              <a:t>	</a:t>
            </a:r>
            <a:r>
              <a:rPr lang="en-US" altLang="hu-HU" dirty="0" err="1" smtClean="0"/>
              <a:t>értelmi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felfogóképesség</a:t>
            </a:r>
            <a:r>
              <a:rPr lang="en-US" altLang="hu-HU" dirty="0" smtClean="0"/>
              <a:t>, </a:t>
            </a:r>
            <a:r>
              <a:rPr lang="en-US" altLang="hu-HU" dirty="0" err="1" smtClean="0"/>
              <a:t>ítélőképesség</a:t>
            </a:r>
            <a:endParaRPr lang="hu-HU" altLang="hu-HU" dirty="0" smtClean="0"/>
          </a:p>
          <a:p>
            <a:pPr eaLnBrk="1" hangingPunct="1">
              <a:buFont typeface="Wingdings" pitchFamily="2" charset="2"/>
              <a:buNone/>
            </a:pPr>
            <a:endParaRPr lang="en-US" altLang="hu-HU" b="1" i="1" dirty="0" smtClean="0"/>
          </a:p>
          <a:p>
            <a:pPr eaLnBrk="1" hangingPunct="1"/>
            <a:r>
              <a:rPr lang="en-US" altLang="hu-HU" b="1" i="1" dirty="0" err="1" smtClean="0"/>
              <a:t>Mesterséges</a:t>
            </a:r>
            <a:r>
              <a:rPr lang="en-US" altLang="hu-HU" b="1" i="1" dirty="0" smtClean="0"/>
              <a:t>:</a:t>
            </a:r>
            <a:endParaRPr lang="en-US" altLang="hu-HU" dirty="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dirty="0" smtClean="0"/>
              <a:t>	</a:t>
            </a:r>
            <a:r>
              <a:rPr lang="en-US" altLang="hu-HU" dirty="0" err="1" smtClean="0"/>
              <a:t>emberi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tevékenységgel</a:t>
            </a:r>
            <a:r>
              <a:rPr lang="en-US" altLang="hu-HU" dirty="0" smtClean="0"/>
              <a:t>, </a:t>
            </a:r>
            <a:r>
              <a:rPr lang="en-US" altLang="hu-HU" dirty="0" err="1" smtClean="0"/>
              <a:t>beavatkozással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alkotott</a:t>
            </a:r>
            <a:r>
              <a:rPr lang="en-US" altLang="hu-HU" dirty="0" smtClean="0"/>
              <a:t>, </a:t>
            </a:r>
            <a:r>
              <a:rPr lang="en-US" altLang="hu-HU" dirty="0" err="1" smtClean="0"/>
              <a:t>előidézett</a:t>
            </a:r>
            <a:r>
              <a:rPr lang="en-US" altLang="hu-HU" dirty="0" smtClean="0"/>
              <a:t>, </a:t>
            </a:r>
            <a:r>
              <a:rPr lang="en-US" altLang="hu-HU" dirty="0" err="1" smtClean="0"/>
              <a:t>történő</a:t>
            </a:r>
            <a:r>
              <a:rPr lang="en-US" altLang="hu-HU" dirty="0" smtClean="0"/>
              <a:t>.</a:t>
            </a: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249561" cy="445387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dirty="0" smtClean="0"/>
              <a:t>az a tudományág, ami azzal foglalkozik, hogy hogyan lehet megtanítani a számítógépet emberi képességekre</a:t>
            </a:r>
          </a:p>
          <a:p>
            <a:pPr marL="0" indent="0" eaLnBrk="1" hangingPunct="1">
              <a:buNone/>
            </a:pPr>
            <a:endParaRPr lang="hu-HU" altLang="hu-HU" dirty="0" smtClean="0"/>
          </a:p>
          <a:p>
            <a:pPr eaLnBrk="1" hangingPunct="1"/>
            <a:r>
              <a:rPr lang="hu-HU" altLang="hu-HU" dirty="0" smtClean="0"/>
              <a:t>eljárásokat kidolgozni ehhez</a:t>
            </a:r>
          </a:p>
          <a:p>
            <a:pPr marL="0" indent="0" eaLnBrk="1" hangingPunct="1">
              <a:buNone/>
            </a:pPr>
            <a:endParaRPr lang="hu-HU" altLang="hu-HU" dirty="0" smtClean="0"/>
          </a:p>
          <a:p>
            <a:pPr eaLnBrk="1" hangingPunct="1"/>
            <a:r>
              <a:rPr lang="hu-HU" altLang="hu-HU" dirty="0" smtClean="0"/>
              <a:t>mérés: mennyire voltunk eredményesek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998984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</a:t>
            </a:r>
            <a:r>
              <a:rPr lang="hu-HU" altLang="hu-HU" dirty="0" smtClean="0"/>
              <a:t>definíció</a:t>
            </a: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340768"/>
            <a:ext cx="8640961" cy="525658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hu-HU" sz="2400" i="1" dirty="0" smtClean="0"/>
              <a:t>1: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Izgalmas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újszerű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kísérlet</a:t>
            </a:r>
            <a:r>
              <a:rPr lang="en-US" altLang="hu-HU" sz="2400" dirty="0" smtClean="0"/>
              <a:t>, </a:t>
            </a:r>
            <a:r>
              <a:rPr lang="en-US" altLang="hu-HU" sz="2400" dirty="0" err="1" smtClean="0"/>
              <a:t>hogy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számítógépet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gondolkodásra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késztessük</a:t>
            </a:r>
            <a:r>
              <a:rPr lang="en-US" altLang="hu-HU" sz="2400" dirty="0" smtClean="0"/>
              <a:t>… </a:t>
            </a:r>
            <a:r>
              <a:rPr lang="en-US" altLang="hu-HU" sz="2400" dirty="0" err="1" smtClean="0"/>
              <a:t>tudatos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gépek</a:t>
            </a:r>
            <a:r>
              <a:rPr lang="en-US" altLang="hu-HU" sz="2400" dirty="0" smtClean="0"/>
              <a:t>, e </a:t>
            </a:r>
            <a:r>
              <a:rPr lang="en-US" altLang="hu-HU" sz="2400" dirty="0" err="1" smtClean="0"/>
              <a:t>fogalom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teljes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és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szószerű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értelmében</a:t>
            </a:r>
            <a:r>
              <a:rPr lang="en-US" altLang="hu-HU" sz="2400" dirty="0" smtClean="0"/>
              <a:t> (</a:t>
            </a:r>
            <a:r>
              <a:rPr lang="en-US" altLang="hu-HU" sz="2400" dirty="0" err="1" smtClean="0"/>
              <a:t>Haugeland</a:t>
            </a:r>
            <a:r>
              <a:rPr lang="en-US" altLang="hu-HU" sz="2400" dirty="0" smtClean="0"/>
              <a:t>, 1985)</a:t>
            </a:r>
            <a:endParaRPr lang="hu-HU" altLang="hu-HU" sz="2400" dirty="0" smtClean="0"/>
          </a:p>
          <a:p>
            <a:pPr eaLnBrk="1" hangingPunct="1">
              <a:lnSpc>
                <a:spcPct val="150000"/>
              </a:lnSpc>
            </a:pPr>
            <a:endParaRPr lang="en-US" altLang="hu-HU" sz="2400" i="1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hu-HU" sz="2400" i="1" dirty="0" smtClean="0"/>
              <a:t>2</a:t>
            </a:r>
            <a:r>
              <a:rPr lang="en-US" altLang="hu-HU" sz="2400" dirty="0" smtClean="0"/>
              <a:t>: </a:t>
            </a:r>
            <a:r>
              <a:rPr lang="en-US" altLang="hu-HU" sz="2400" dirty="0" err="1" smtClean="0"/>
              <a:t>Az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emberi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gondolkodással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asszociálható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olyan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aktivitások</a:t>
            </a:r>
            <a:r>
              <a:rPr lang="en-US" altLang="hu-HU" sz="2400" dirty="0" smtClean="0"/>
              <a:t> (</a:t>
            </a:r>
            <a:r>
              <a:rPr lang="en-US" altLang="hu-HU" sz="2400" dirty="0" err="1" smtClean="0"/>
              <a:t>automati-zálása</a:t>
            </a:r>
            <a:r>
              <a:rPr lang="en-US" altLang="hu-HU" sz="2400" dirty="0" smtClean="0"/>
              <a:t>), mint pl. a </a:t>
            </a:r>
            <a:r>
              <a:rPr lang="en-US" altLang="hu-HU" sz="2400" dirty="0" err="1" smtClean="0"/>
              <a:t>döntéshozatal</a:t>
            </a:r>
            <a:r>
              <a:rPr lang="en-US" altLang="hu-HU" sz="2400" dirty="0" smtClean="0"/>
              <a:t>, a </a:t>
            </a:r>
            <a:r>
              <a:rPr lang="en-US" altLang="hu-HU" sz="2400" dirty="0" err="1" smtClean="0"/>
              <a:t>problémamegoldás</a:t>
            </a:r>
            <a:r>
              <a:rPr lang="en-US" altLang="hu-HU" sz="2400" dirty="0" smtClean="0"/>
              <a:t>, </a:t>
            </a:r>
            <a:endParaRPr lang="hu-HU" altLang="hu-HU" sz="2400" dirty="0" smtClean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en-US" altLang="hu-HU" sz="2400" dirty="0" smtClean="0"/>
              <a:t>a </a:t>
            </a:r>
            <a:r>
              <a:rPr lang="en-US" altLang="hu-HU" sz="2400" dirty="0" err="1" smtClean="0"/>
              <a:t>tanulás</a:t>
            </a:r>
            <a:r>
              <a:rPr lang="en-US" altLang="hu-HU" sz="2400" dirty="0" smtClean="0"/>
              <a:t> (Bellman, 1978)</a:t>
            </a:r>
            <a:endParaRPr lang="hu-HU" altLang="hu-HU" sz="2400" dirty="0" smtClean="0"/>
          </a:p>
          <a:p>
            <a:pPr eaLnBrk="1" hangingPunct="1">
              <a:lnSpc>
                <a:spcPct val="150000"/>
              </a:lnSpc>
            </a:pPr>
            <a:endParaRPr lang="en-US" altLang="hu-HU" sz="2400" i="1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hu-HU" sz="2400" i="1" dirty="0" smtClean="0"/>
              <a:t>3</a:t>
            </a:r>
            <a:r>
              <a:rPr lang="en-US" altLang="hu-HU" sz="2400" dirty="0" smtClean="0"/>
              <a:t>: </a:t>
            </a:r>
            <a:r>
              <a:rPr lang="en-US" altLang="hu-HU" sz="2400" dirty="0" err="1" smtClean="0"/>
              <a:t>Az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olyan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funkciót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teljesítő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gépi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rendszerek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létrehozásának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művészete</a:t>
            </a:r>
            <a:r>
              <a:rPr lang="en-US" altLang="hu-HU" sz="2400" dirty="0" smtClean="0"/>
              <a:t>, </a:t>
            </a:r>
            <a:r>
              <a:rPr lang="en-US" altLang="hu-HU" sz="2400" dirty="0" err="1" smtClean="0"/>
              <a:t>amikhez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az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intelligencia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szükséges</a:t>
            </a:r>
            <a:r>
              <a:rPr lang="en-US" altLang="hu-HU" sz="2400" dirty="0" smtClean="0"/>
              <a:t>, ha </a:t>
            </a:r>
            <a:r>
              <a:rPr lang="en-US" altLang="hu-HU" sz="2400" dirty="0" err="1" smtClean="0"/>
              <a:t>azt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emberek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teszik</a:t>
            </a:r>
            <a:r>
              <a:rPr lang="en-US" altLang="hu-HU" sz="2400" dirty="0" smtClean="0"/>
              <a:t>. (Kurzweil, 1990)</a:t>
            </a:r>
            <a:endParaRPr lang="hu-HU" altLang="hu-HU" sz="2400" dirty="0" smtClean="0"/>
          </a:p>
          <a:p>
            <a:pPr eaLnBrk="1" hangingPunct="1">
              <a:lnSpc>
                <a:spcPct val="80000"/>
              </a:lnSpc>
            </a:pPr>
            <a:endParaRPr lang="hu-HU" altLang="hu-HU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998984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</a:t>
            </a:r>
            <a:r>
              <a:rPr lang="hu-HU" altLang="hu-HU" dirty="0" smtClean="0"/>
              <a:t>definíció</a:t>
            </a: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Elérhetőség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94647"/>
              </p:ext>
            </p:extLst>
          </p:nvPr>
        </p:nvGraphicFramePr>
        <p:xfrm>
          <a:off x="179512" y="1957969"/>
          <a:ext cx="8784976" cy="3374111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322050"/>
                <a:gridCol w="5462926"/>
              </a:tblGrid>
              <a:tr h="606935">
                <a:tc>
                  <a:txBody>
                    <a:bodyPr/>
                    <a:lstStyle/>
                    <a:p>
                      <a:r>
                        <a:rPr lang="hu-HU" altLang="hu-HU" sz="2400" dirty="0" smtClean="0"/>
                        <a:t>Dr. Dombi József </a:t>
                      </a: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 anchor="ctr"/>
                </a:tc>
              </a:tr>
              <a:tr h="6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hu-HU" sz="2400" dirty="0" smtClean="0"/>
                        <a:t>Fogadóóra: </a:t>
                      </a:r>
                      <a:endParaRPr lang="hu-H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hu-HU" sz="2400" dirty="0" smtClean="0"/>
                        <a:t>Árpád tér,  II. emelet 43. szoba</a:t>
                      </a:r>
                      <a:endParaRPr lang="hu-HU" altLang="hu-HU" sz="2400" i="1" dirty="0" smtClean="0"/>
                    </a:p>
                  </a:txBody>
                  <a:tcPr anchor="ctr"/>
                </a:tc>
              </a:tr>
              <a:tr h="631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hu-HU" sz="2400" dirty="0" smtClean="0"/>
                        <a:t>Kedd 13-14</a:t>
                      </a:r>
                      <a:endParaRPr lang="hu-HU" altLang="hu-HU" sz="2400" i="1" dirty="0" smtClean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hu-HU" sz="2400" dirty="0" smtClean="0"/>
                        <a:t>Előadás anyaga: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buNone/>
                      </a:pPr>
                      <a:r>
                        <a:rPr lang="hu-HU" altLang="hu-HU" sz="2400" dirty="0" smtClean="0"/>
                        <a:t>http://www.inf.u-szeged.hu/~dombi</a:t>
                      </a:r>
                      <a:endParaRPr lang="hu-HU" sz="2400" i="1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hu-HU" sz="2400" dirty="0" smtClean="0"/>
                        <a:t>E-mail: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altLang="hu-HU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hu-HU" sz="2400" dirty="0" smtClean="0"/>
                        <a:t>dombi@</a:t>
                      </a:r>
                      <a:r>
                        <a:rPr lang="hu-HU" altLang="hu-HU" sz="2400" dirty="0" err="1" smtClean="0"/>
                        <a:t>inf.u-szeged.hu</a:t>
                      </a:r>
                      <a:endParaRPr lang="hu-HU" altLang="hu-HU" sz="2400" dirty="0" smtClean="0"/>
                    </a:p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endParaRPr lang="hu-HU" sz="2400" i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1556792"/>
            <a:ext cx="8856983" cy="5040559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altLang="hu-HU" sz="2400" i="1" dirty="0" smtClean="0"/>
              <a:t>4</a:t>
            </a:r>
            <a:r>
              <a:rPr lang="en-US" altLang="hu-HU" sz="2400" dirty="0" smtClean="0"/>
              <a:t>: </a:t>
            </a:r>
            <a:r>
              <a:rPr lang="en-US" altLang="hu-HU" sz="2400" dirty="0" err="1" smtClean="0"/>
              <a:t>Annak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tanulmányozása</a:t>
            </a:r>
            <a:r>
              <a:rPr lang="en-US" altLang="hu-HU" sz="2400" dirty="0" smtClean="0"/>
              <a:t>, </a:t>
            </a:r>
            <a:r>
              <a:rPr lang="en-US" altLang="hu-HU" sz="2400" dirty="0" err="1" smtClean="0"/>
              <a:t>hogy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hogyan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lehet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számítógéppel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olyan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dolgokat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művelni</a:t>
            </a:r>
            <a:r>
              <a:rPr lang="en-US" altLang="hu-HU" sz="2400" dirty="0" smtClean="0"/>
              <a:t>, </a:t>
            </a:r>
            <a:r>
              <a:rPr lang="en-US" altLang="hu-HU" sz="2400" dirty="0" err="1" smtClean="0"/>
              <a:t>amiben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pillanatnyilag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az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emberek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jobbak</a:t>
            </a:r>
            <a:r>
              <a:rPr lang="en-US" altLang="hu-HU" sz="2400" dirty="0" smtClean="0"/>
              <a:t>. (Rich and Knight, 1991)</a:t>
            </a:r>
            <a:endParaRPr lang="hu-HU" altLang="hu-HU" sz="2400" dirty="0" smtClean="0"/>
          </a:p>
          <a:p>
            <a:pPr marL="609600" indent="-609600"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altLang="hu-HU" sz="2400" i="1" dirty="0" smtClean="0"/>
              <a:t>5</a:t>
            </a:r>
            <a:r>
              <a:rPr lang="en-US" altLang="hu-HU" sz="2400" dirty="0" smtClean="0"/>
              <a:t>: A </a:t>
            </a:r>
            <a:r>
              <a:rPr lang="en-US" altLang="hu-HU" sz="2400" dirty="0" err="1" smtClean="0"/>
              <a:t>mentális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képességek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tanlmányozása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számítógépes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modellek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segítségével</a:t>
            </a:r>
            <a:r>
              <a:rPr lang="en-US" altLang="hu-HU" sz="2400" dirty="0" smtClean="0"/>
              <a:t>. (</a:t>
            </a:r>
            <a:r>
              <a:rPr lang="en-US" altLang="hu-HU" sz="2400" dirty="0" err="1" smtClean="0"/>
              <a:t>Charniak</a:t>
            </a:r>
            <a:r>
              <a:rPr lang="en-US" altLang="hu-HU" sz="2400" dirty="0" smtClean="0"/>
              <a:t> and McDermott, 1985)</a:t>
            </a:r>
            <a:endParaRPr lang="hu-HU" altLang="hu-HU" sz="2400" dirty="0" smtClean="0"/>
          </a:p>
          <a:p>
            <a:pPr marL="609600" indent="-609600" eaLnBrk="1" hangingPunct="1">
              <a:lnSpc>
                <a:spcPct val="150000"/>
              </a:lnSpc>
            </a:pPr>
            <a:r>
              <a:rPr lang="en-US" altLang="hu-HU" sz="2400" i="1" dirty="0" smtClean="0"/>
              <a:t>6</a:t>
            </a:r>
            <a:r>
              <a:rPr lang="en-US" altLang="hu-HU" sz="2400" dirty="0" smtClean="0"/>
              <a:t>: </a:t>
            </a:r>
            <a:r>
              <a:rPr lang="en-US" altLang="hu-HU" sz="2400" dirty="0" err="1" smtClean="0"/>
              <a:t>Az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észlelést</a:t>
            </a:r>
            <a:r>
              <a:rPr lang="en-US" altLang="hu-HU" sz="2400" dirty="0" smtClean="0"/>
              <a:t>, a </a:t>
            </a:r>
            <a:r>
              <a:rPr lang="en-US" altLang="hu-HU" sz="2400" dirty="0" err="1" smtClean="0"/>
              <a:t>következtetést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és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cselekvést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biztosító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számítási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mecha-nizmusok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tanulmányozása</a:t>
            </a:r>
            <a:r>
              <a:rPr lang="en-US" altLang="hu-HU" sz="2400" dirty="0" smtClean="0"/>
              <a:t> (Winston, 1992)</a:t>
            </a:r>
            <a:endParaRPr lang="hu-HU" altLang="hu-HU" sz="24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hu-HU" altLang="hu-HU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998984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</a:t>
            </a:r>
            <a:r>
              <a:rPr lang="hu-HU" altLang="hu-HU" dirty="0" smtClean="0"/>
              <a:t>definíció</a:t>
            </a: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4"/>
            <a:ext cx="8712967" cy="4536503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150000"/>
              </a:lnSpc>
            </a:pPr>
            <a:r>
              <a:rPr lang="en-US" altLang="hu-HU" sz="2800" i="1" dirty="0" smtClean="0"/>
              <a:t>7</a:t>
            </a:r>
            <a:r>
              <a:rPr lang="en-US" altLang="hu-HU" sz="2800" dirty="0" smtClean="0"/>
              <a:t>: </a:t>
            </a:r>
            <a:r>
              <a:rPr lang="en-US" altLang="hu-HU" sz="2800" dirty="0" err="1" smtClean="0"/>
              <a:t>Egy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olyan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kutatási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terület</a:t>
            </a:r>
            <a:r>
              <a:rPr lang="en-US" altLang="hu-HU" sz="2800" dirty="0" smtClean="0"/>
              <a:t>, </a:t>
            </a:r>
            <a:r>
              <a:rPr lang="en-US" altLang="hu-HU" sz="2800" dirty="0" err="1" smtClean="0"/>
              <a:t>amely</a:t>
            </a:r>
            <a:r>
              <a:rPr lang="en-US" altLang="hu-HU" sz="2800" dirty="0" smtClean="0"/>
              <a:t> a </a:t>
            </a:r>
            <a:r>
              <a:rPr lang="en-US" altLang="hu-HU" sz="2800" dirty="0" err="1" smtClean="0"/>
              <a:t>számítási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folyamatok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segítségével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megkísérli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megmagyarázni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és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emulálni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az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intelligens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viselkedést</a:t>
            </a:r>
            <a:r>
              <a:rPr lang="en-US" altLang="hu-HU" sz="2800" dirty="0" smtClean="0"/>
              <a:t>. (</a:t>
            </a:r>
            <a:r>
              <a:rPr lang="en-US" altLang="hu-HU" sz="2800" dirty="0" err="1" smtClean="0"/>
              <a:t>Schalkoff</a:t>
            </a:r>
            <a:r>
              <a:rPr lang="en-US" altLang="hu-HU" sz="2800" dirty="0" smtClean="0"/>
              <a:t>, 1990)</a:t>
            </a:r>
            <a:endParaRPr lang="hu-HU" altLang="hu-HU" sz="2800" dirty="0" smtClean="0"/>
          </a:p>
          <a:p>
            <a:pPr marL="609600" indent="-609600"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marL="609600" indent="-609600" eaLnBrk="1" hangingPunct="1">
              <a:lnSpc>
                <a:spcPct val="150000"/>
              </a:lnSpc>
            </a:pPr>
            <a:r>
              <a:rPr lang="en-US" altLang="hu-HU" sz="2800" i="1" dirty="0" smtClean="0"/>
              <a:t>8</a:t>
            </a:r>
            <a:r>
              <a:rPr lang="en-US" altLang="hu-HU" sz="2800" dirty="0" smtClean="0"/>
              <a:t>: A </a:t>
            </a:r>
            <a:r>
              <a:rPr lang="en-US" altLang="hu-HU" sz="2800" dirty="0" err="1" smtClean="0"/>
              <a:t>számítástudomány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egy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ága</a:t>
            </a:r>
            <a:r>
              <a:rPr lang="en-US" altLang="hu-HU" sz="2800" dirty="0" smtClean="0"/>
              <a:t>, </a:t>
            </a:r>
            <a:r>
              <a:rPr lang="en-US" altLang="hu-HU" sz="2800" dirty="0" err="1" smtClean="0"/>
              <a:t>amely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az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intelligens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viselkedés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automatizálásával</a:t>
            </a:r>
            <a:r>
              <a:rPr lang="en-US" altLang="hu-HU" sz="2800" dirty="0" smtClean="0"/>
              <a:t> </a:t>
            </a:r>
            <a:r>
              <a:rPr lang="en-US" altLang="hu-HU" sz="2800" dirty="0" err="1" smtClean="0"/>
              <a:t>foglalkozik</a:t>
            </a:r>
            <a:r>
              <a:rPr lang="en-US" altLang="hu-HU" sz="2800" dirty="0" smtClean="0"/>
              <a:t>. (Luger and Stubblefield, 1993)</a:t>
            </a:r>
            <a:endParaRPr lang="hu-HU" altLang="hu-HU" sz="2800" dirty="0" smtClean="0"/>
          </a:p>
          <a:p>
            <a:pPr marL="609600" indent="-609600" eaLnBrk="1" hangingPunct="1"/>
            <a:endParaRPr lang="hu-HU" altLang="hu-HU" sz="28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998984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</a:t>
            </a:r>
            <a:r>
              <a:rPr lang="hu-HU" altLang="hu-HU" dirty="0" smtClean="0"/>
              <a:t>definíció</a:t>
            </a: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84784"/>
            <a:ext cx="8553272" cy="50405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60000"/>
              </a:lnSpc>
            </a:pPr>
            <a:r>
              <a:rPr lang="hu-HU" altLang="hu-HU" sz="2800" b="1" i="1" dirty="0" smtClean="0"/>
              <a:t>Intelligencia teszt:</a:t>
            </a:r>
            <a:endParaRPr lang="hu-HU" altLang="hu-HU" sz="2800" dirty="0" smtClean="0"/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hu-HU" altLang="hu-HU" sz="2800" dirty="0" smtClean="0"/>
              <a:t>	a programunk emberi-e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endParaRPr lang="hu-HU" altLang="hu-HU" sz="2800" b="1" i="1" u="sng" dirty="0" smtClean="0"/>
          </a:p>
          <a:p>
            <a:pPr eaLnBrk="1" hangingPunct="1">
              <a:lnSpc>
                <a:spcPct val="160000"/>
              </a:lnSpc>
            </a:pPr>
            <a:r>
              <a:rPr lang="hu-HU" altLang="hu-HU" sz="2800" b="1" i="1" u="sng" dirty="0" smtClean="0"/>
              <a:t>Turing teszt:</a:t>
            </a:r>
            <a:endParaRPr lang="hu-HU" altLang="hu-HU" sz="2800" dirty="0" smtClean="0"/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hu-HU" altLang="hu-HU" sz="2800" dirty="0" smtClean="0"/>
              <a:t>	2 terem - egyikben kérdező, másikban számítógép, vagy ember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hu-HU" altLang="hu-HU" sz="2800" dirty="0" smtClean="0"/>
              <a:t>	akkor állta ki a program a Turing tesztet, ha a kérdező nem tudja eldönteni a kérdéseire kapott válaszok alapján, hogy a másik szobában ember, vagy számítógép volt.</a:t>
            </a:r>
          </a:p>
        </p:txBody>
      </p:sp>
      <p:pic>
        <p:nvPicPr>
          <p:cNvPr id="45058" name="Picture 2" descr="http://ipon.hu/_userfiles/Image/Jools/jun18-24/turingt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341856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628800"/>
            <a:ext cx="8856983" cy="52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u-HU" altLang="hu-HU" sz="2800" b="1" i="1" u="sng" dirty="0" smtClean="0"/>
              <a:t>Kínai szoba:</a:t>
            </a:r>
            <a:endParaRPr lang="hu-HU" altLang="hu-H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szobában ül egy személy, </a:t>
            </a:r>
            <a:r>
              <a:rPr lang="hu-HU" altLang="hu-HU" sz="2800" dirty="0" smtClean="0"/>
              <a:t>akinek </a:t>
            </a:r>
            <a:r>
              <a:rPr lang="hu-HU" altLang="hu-HU" sz="2800" dirty="0" smtClean="0"/>
              <a:t>az ablakon </a:t>
            </a:r>
            <a:r>
              <a:rPr lang="hu-HU" altLang="hu-HU" sz="2800" dirty="0" smtClean="0"/>
              <a:t>át </a:t>
            </a:r>
            <a:r>
              <a:rPr lang="hu-HU" altLang="hu-HU" sz="2800" dirty="0" smtClean="0"/>
              <a:t>kínai </a:t>
            </a:r>
            <a:r>
              <a:rPr lang="hu-HU" altLang="hu-HU" sz="2800" dirty="0" smtClean="0"/>
              <a:t>írásjeleket </a:t>
            </a:r>
            <a:r>
              <a:rPr lang="hu-HU" altLang="hu-HU" sz="2800" dirty="0" smtClean="0"/>
              <a:t>mutatnak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egy szabálykönyve van, amiből kikeresi azt az írásjelet, amit lát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a szabálykönyv alapján ő is felmutat egy jelet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a látott jel egy kérdés volt, az általa felmutatott jel pedig a válasz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dirty="0" smtClean="0"/>
              <a:t>	kérdés: tud-e az illető kínaiul?</a:t>
            </a:r>
            <a:endParaRPr lang="hu-HU" altLang="hu-H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MI kérdés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altLang="hu-HU" sz="2000" b="1" i="1" dirty="0" smtClean="0"/>
              <a:t>Gyenge MI kérdés (</a:t>
            </a:r>
            <a:r>
              <a:rPr lang="en-US" altLang="hu-HU" sz="2000" dirty="0"/>
              <a:t>pl.: Turing </a:t>
            </a:r>
            <a:r>
              <a:rPr lang="en-US" altLang="hu-HU" sz="2000" dirty="0" err="1" smtClean="0"/>
              <a:t>teszt</a:t>
            </a:r>
            <a:r>
              <a:rPr lang="hu-HU" altLang="hu-HU" sz="2000" b="1" i="1" dirty="0" smtClean="0"/>
              <a:t>)</a:t>
            </a:r>
            <a:endParaRPr lang="en-US" altLang="hu-HU" sz="20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000" dirty="0" smtClean="0"/>
              <a:t>	</a:t>
            </a:r>
            <a:r>
              <a:rPr lang="en-US" altLang="hu-HU" sz="2000" dirty="0" err="1" smtClean="0"/>
              <a:t>lehet</a:t>
            </a:r>
            <a:r>
              <a:rPr lang="en-US" altLang="hu-HU" sz="2000" dirty="0" smtClean="0"/>
              <a:t>-e a </a:t>
            </a:r>
            <a:r>
              <a:rPr lang="en-US" altLang="hu-HU" sz="2000" dirty="0" err="1" smtClean="0"/>
              <a:t>gépi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rendszerek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cselekvését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úgy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alakítani</a:t>
            </a:r>
            <a:r>
              <a:rPr lang="en-US" altLang="hu-HU" sz="2000" dirty="0" smtClean="0"/>
              <a:t>, </a:t>
            </a:r>
            <a:r>
              <a:rPr lang="en-US" altLang="hu-HU" sz="2000" dirty="0" err="1" smtClean="0"/>
              <a:t>mintha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intelligensek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lennének</a:t>
            </a:r>
            <a:r>
              <a:rPr lang="en-US" altLang="hu-HU" sz="2000" dirty="0" smtClean="0"/>
              <a:t>?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000" dirty="0" smtClean="0"/>
              <a:t>	</a:t>
            </a:r>
            <a:endParaRPr lang="en-US" altLang="hu-HU" sz="2000" b="1" i="1" dirty="0" smtClean="0"/>
          </a:p>
          <a:p>
            <a:pPr>
              <a:lnSpc>
                <a:spcPct val="150000"/>
              </a:lnSpc>
            </a:pPr>
            <a:r>
              <a:rPr lang="en-US" altLang="hu-HU" sz="2000" b="1" i="1" dirty="0" err="1" smtClean="0"/>
              <a:t>Erős</a:t>
            </a:r>
            <a:r>
              <a:rPr lang="en-US" altLang="hu-HU" sz="2000" b="1" i="1" dirty="0" smtClean="0"/>
              <a:t> MI </a:t>
            </a:r>
            <a:r>
              <a:rPr lang="en-US" altLang="hu-HU" sz="2000" b="1" i="1" dirty="0" err="1" smtClean="0"/>
              <a:t>kérdés</a:t>
            </a:r>
            <a:r>
              <a:rPr lang="hu-HU" altLang="hu-HU" sz="2000" b="1" i="1" dirty="0" smtClean="0"/>
              <a:t> (</a:t>
            </a:r>
            <a:r>
              <a:rPr lang="en-US" altLang="hu-HU" sz="2000" dirty="0"/>
              <a:t>pl.: </a:t>
            </a:r>
            <a:r>
              <a:rPr lang="en-US" altLang="hu-HU" sz="2000" dirty="0" err="1"/>
              <a:t>Kínai</a:t>
            </a:r>
            <a:r>
              <a:rPr lang="en-US" altLang="hu-HU" sz="2000" dirty="0"/>
              <a:t> </a:t>
            </a:r>
            <a:r>
              <a:rPr lang="en-US" altLang="hu-HU" sz="2000" dirty="0" err="1" smtClean="0"/>
              <a:t>szoba</a:t>
            </a:r>
            <a:r>
              <a:rPr lang="hu-HU" altLang="hu-HU" sz="2000" b="1" i="1" dirty="0" smtClean="0"/>
              <a:t>)</a:t>
            </a:r>
            <a:endParaRPr lang="en-US" altLang="hu-HU" sz="20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000" dirty="0" smtClean="0"/>
              <a:t>	</a:t>
            </a:r>
            <a:r>
              <a:rPr lang="en-US" altLang="hu-HU" sz="2000" dirty="0" smtClean="0"/>
              <a:t>van-e a </a:t>
            </a:r>
            <a:r>
              <a:rPr lang="en-US" altLang="hu-HU" sz="2000" dirty="0" err="1" smtClean="0"/>
              <a:t>tudatosan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cselekvő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rendszereknek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valódi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tudatuk</a:t>
            </a:r>
            <a:r>
              <a:rPr lang="en-US" altLang="hu-HU" sz="2000" dirty="0" smtClean="0"/>
              <a:t>?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000" dirty="0" smtClean="0"/>
              <a:t>	</a:t>
            </a:r>
            <a:r>
              <a:rPr lang="en-US" altLang="hu-HU" sz="2000" dirty="0" err="1" smtClean="0"/>
              <a:t>filoz</a:t>
            </a:r>
            <a:r>
              <a:rPr lang="hu-HU" altLang="hu-HU" sz="2000" dirty="0" smtClean="0"/>
              <a:t>o</a:t>
            </a:r>
            <a:r>
              <a:rPr lang="en-US" altLang="hu-HU" sz="2000" dirty="0" err="1" smtClean="0"/>
              <a:t>fikus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kérdéseket</a:t>
            </a:r>
            <a:r>
              <a:rPr lang="en-US" altLang="hu-HU" sz="2000" dirty="0" smtClean="0"/>
              <a:t> vet </a:t>
            </a:r>
            <a:r>
              <a:rPr lang="en-US" altLang="hu-HU" sz="2000" dirty="0" err="1" smtClean="0"/>
              <a:t>fel</a:t>
            </a:r>
            <a:r>
              <a:rPr lang="en-US" altLang="hu-HU" sz="2000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000" dirty="0" smtClean="0"/>
              <a:t>		</a:t>
            </a:r>
            <a:r>
              <a:rPr lang="en-US" altLang="hu-HU" sz="2000" dirty="0" smtClean="0"/>
              <a:t>mi a </a:t>
            </a:r>
            <a:r>
              <a:rPr lang="en-US" altLang="hu-HU" sz="2000" dirty="0" err="1" smtClean="0"/>
              <a:t>tudat</a:t>
            </a:r>
            <a:r>
              <a:rPr lang="en-US" altLang="hu-HU" sz="2000" dirty="0" smtClean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000" dirty="0" smtClean="0"/>
              <a:t>		</a:t>
            </a:r>
            <a:r>
              <a:rPr lang="en-US" altLang="hu-HU" sz="2000" dirty="0" smtClean="0"/>
              <a:t>mi a </a:t>
            </a:r>
            <a:r>
              <a:rPr lang="en-US" altLang="hu-HU" sz="2000" dirty="0" err="1" smtClean="0"/>
              <a:t>gondolkodás</a:t>
            </a:r>
            <a:r>
              <a:rPr lang="en-US" altLang="hu-HU" sz="2000" dirty="0" smtClean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altLang="hu-HU" sz="2000" dirty="0" smtClean="0"/>
              <a:t>		</a:t>
            </a:r>
            <a:r>
              <a:rPr lang="en-US" altLang="hu-HU" sz="2000" dirty="0" err="1" smtClean="0"/>
              <a:t>mennyire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vagyunk</a:t>
            </a:r>
            <a:r>
              <a:rPr lang="en-US" altLang="hu-HU" sz="2000" dirty="0" smtClean="0"/>
              <a:t> </a:t>
            </a:r>
            <a:r>
              <a:rPr lang="en-US" altLang="hu-HU" sz="2000" dirty="0" err="1" smtClean="0"/>
              <a:t>determinisztikusak</a:t>
            </a:r>
            <a:r>
              <a:rPr lang="en-US" altLang="hu-HU" sz="2000" dirty="0" smtClean="0"/>
              <a:t>?</a:t>
            </a:r>
          </a:p>
          <a:p>
            <a:pPr>
              <a:lnSpc>
                <a:spcPct val="150000"/>
              </a:lnSpc>
            </a:pPr>
            <a:endParaRPr lang="hu-HU" alt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229600" cy="7223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hu-HU" dirty="0" smtClean="0"/>
              <a:t>MI 4 </a:t>
            </a:r>
            <a:r>
              <a:rPr lang="en-US" altLang="hu-HU" dirty="0" err="1" smtClean="0"/>
              <a:t>fő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osztálya</a:t>
            </a:r>
            <a:endParaRPr lang="hu-HU" altLang="hu-HU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-20296" y="1124744"/>
            <a:ext cx="9144000" cy="5661248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hu-HU" sz="1600" b="1" dirty="0" err="1" smtClean="0"/>
              <a:t>emberi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módra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gondolkodó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rendszerek</a:t>
            </a:r>
            <a:endParaRPr lang="en-US" altLang="hu-HU" sz="1600" b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600" dirty="0" smtClean="0"/>
              <a:t>	</a:t>
            </a:r>
            <a:r>
              <a:rPr lang="en-US" altLang="hu-HU" sz="1600" dirty="0" smtClean="0"/>
              <a:t>(</a:t>
            </a:r>
            <a:r>
              <a:rPr lang="en-US" altLang="hu-HU" sz="1600" dirty="0" err="1" smtClean="0"/>
              <a:t>emberként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gondolkodást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próbál</a:t>
            </a:r>
            <a:r>
              <a:rPr lang="en-US" altLang="hu-HU" sz="1600" dirty="0" smtClean="0"/>
              <a:t> meg </a:t>
            </a:r>
            <a:r>
              <a:rPr lang="en-US" altLang="hu-HU" sz="1600" dirty="0" err="1" smtClean="0"/>
              <a:t>utánozni</a:t>
            </a:r>
            <a:r>
              <a:rPr lang="en-US" altLang="hu-HU" sz="1600" dirty="0" smtClean="0"/>
              <a:t>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600" dirty="0" smtClean="0"/>
              <a:t>	</a:t>
            </a:r>
            <a:r>
              <a:rPr lang="en-US" altLang="hu-HU" sz="1600" dirty="0" err="1" smtClean="0"/>
              <a:t>kognitív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tudományok</a:t>
            </a:r>
            <a:r>
              <a:rPr lang="en-US" altLang="hu-HU" sz="1600" dirty="0" smtClean="0"/>
              <a:t>, </a:t>
            </a:r>
            <a:r>
              <a:rPr lang="en-US" altLang="hu-HU" sz="1600" dirty="0" err="1" smtClean="0"/>
              <a:t>hogyan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működik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az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emberi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agy</a:t>
            </a:r>
            <a:r>
              <a:rPr lang="en-US" altLang="hu-HU" sz="1600" dirty="0" smtClean="0"/>
              <a:t>?</a:t>
            </a:r>
            <a:endParaRPr lang="hu-HU" altLang="hu-HU" sz="16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hu-HU" altLang="hu-HU" sz="1600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hu-HU" sz="1600" b="1" dirty="0" err="1" smtClean="0"/>
              <a:t>emberi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módra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cselekvő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rendszerek</a:t>
            </a:r>
            <a:endParaRPr lang="en-US" altLang="hu-HU" sz="1600" b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600" dirty="0" smtClean="0"/>
              <a:t>	</a:t>
            </a:r>
            <a:r>
              <a:rPr lang="en-US" altLang="hu-HU" sz="1600" dirty="0" err="1" smtClean="0"/>
              <a:t>emberként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cselekedni</a:t>
            </a:r>
            <a:r>
              <a:rPr lang="en-US" altLang="hu-HU" sz="1600" dirty="0" smtClean="0"/>
              <a:t>: Turing </a:t>
            </a:r>
            <a:r>
              <a:rPr lang="en-US" altLang="hu-HU" sz="1600" dirty="0" err="1" smtClean="0"/>
              <a:t>teszt</a:t>
            </a:r>
            <a:endParaRPr lang="hu-HU" altLang="hu-HU" sz="16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hu-HU" altLang="hu-HU" sz="1600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hu-HU" sz="1600" b="1" dirty="0" err="1" smtClean="0"/>
              <a:t>racionálisan</a:t>
            </a:r>
            <a:r>
              <a:rPr lang="en-US" altLang="hu-HU" sz="1600" b="1" dirty="0" smtClean="0"/>
              <a:t> – </a:t>
            </a:r>
            <a:r>
              <a:rPr lang="en-US" altLang="hu-HU" sz="1600" b="1" dirty="0" err="1" smtClean="0"/>
              <a:t>ésszerűen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gondolkodó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rendszerek</a:t>
            </a:r>
            <a:r>
              <a:rPr lang="hu-HU" altLang="hu-HU" sz="1600" b="1" dirty="0" smtClean="0"/>
              <a:t> </a:t>
            </a:r>
            <a:r>
              <a:rPr lang="en-US" altLang="hu-HU" sz="1600" dirty="0" smtClean="0"/>
              <a:t>≠</a:t>
            </a:r>
            <a:r>
              <a:rPr lang="hu-HU" altLang="hu-HU" sz="1600" dirty="0" smtClean="0"/>
              <a:t> </a:t>
            </a:r>
            <a:r>
              <a:rPr lang="en-US" altLang="hu-HU" sz="1600" dirty="0" err="1" smtClean="0"/>
              <a:t>emberként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gondolkodni</a:t>
            </a:r>
            <a:endParaRPr lang="en-US" altLang="hu-HU" sz="16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600" dirty="0" smtClean="0"/>
              <a:t>	</a:t>
            </a:r>
            <a:r>
              <a:rPr lang="en-US" altLang="hu-HU" sz="1600" dirty="0" err="1" smtClean="0"/>
              <a:t>ésszerűen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gondolkodni</a:t>
            </a:r>
            <a:r>
              <a:rPr lang="en-US" altLang="hu-HU" sz="1600" dirty="0" smtClean="0"/>
              <a:t>: </a:t>
            </a:r>
            <a:r>
              <a:rPr lang="en-US" altLang="hu-HU" sz="1600" dirty="0" err="1" smtClean="0"/>
              <a:t>formális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következtetési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szabályok</a:t>
            </a:r>
            <a:r>
              <a:rPr lang="en-US" altLang="hu-HU" sz="1600" dirty="0" smtClean="0"/>
              <a:t>, </a:t>
            </a:r>
            <a:r>
              <a:rPr lang="en-US" altLang="hu-HU" sz="1600" dirty="0" err="1" smtClean="0"/>
              <a:t>logika</a:t>
            </a:r>
            <a:endParaRPr lang="hu-HU" altLang="hu-HU" sz="16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hu-HU" altLang="hu-HU" sz="1600" dirty="0" smtClean="0"/>
          </a:p>
          <a:p>
            <a:pPr eaLnBrk="1" hangingPunct="1">
              <a:lnSpc>
                <a:spcPct val="150000"/>
              </a:lnSpc>
            </a:pPr>
            <a:r>
              <a:rPr lang="en-US" altLang="hu-HU" sz="1600" b="1" dirty="0" err="1" smtClean="0"/>
              <a:t>racionálisan</a:t>
            </a:r>
            <a:r>
              <a:rPr lang="en-US" altLang="hu-HU" sz="1600" b="1" dirty="0" smtClean="0"/>
              <a:t> – </a:t>
            </a:r>
            <a:r>
              <a:rPr lang="en-US" altLang="hu-HU" sz="1600" b="1" dirty="0" err="1" smtClean="0"/>
              <a:t>ésszerűen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cselekvő</a:t>
            </a:r>
            <a:r>
              <a:rPr lang="en-US" altLang="hu-HU" sz="1600" b="1" dirty="0" smtClean="0"/>
              <a:t> </a:t>
            </a:r>
            <a:r>
              <a:rPr lang="en-US" altLang="hu-HU" sz="1600" b="1" dirty="0" err="1" smtClean="0"/>
              <a:t>rendszerek</a:t>
            </a:r>
            <a:endParaRPr lang="en-US" altLang="hu-HU" sz="1600" b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600" dirty="0" smtClean="0"/>
              <a:t>	</a:t>
            </a:r>
            <a:r>
              <a:rPr lang="en-US" altLang="hu-HU" sz="1600" dirty="0" err="1" smtClean="0"/>
              <a:t>ésszerűen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cselekedni</a:t>
            </a:r>
            <a:r>
              <a:rPr lang="en-US" altLang="hu-HU" sz="1600" dirty="0" smtClean="0"/>
              <a:t>: </a:t>
            </a:r>
            <a:r>
              <a:rPr lang="en-US" altLang="hu-HU" sz="1600" dirty="0" err="1" smtClean="0"/>
              <a:t>egy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adott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feladatot</a:t>
            </a:r>
            <a:r>
              <a:rPr lang="en-US" altLang="hu-HU" sz="1600" dirty="0" smtClean="0"/>
              <a:t> a </a:t>
            </a:r>
            <a:r>
              <a:rPr lang="en-US" altLang="hu-HU" sz="1600" dirty="0" err="1" smtClean="0"/>
              <a:t>lehető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legjobban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megoldani</a:t>
            </a:r>
            <a:r>
              <a:rPr lang="en-US" altLang="hu-HU" sz="1600" dirty="0" smtClean="0"/>
              <a:t> (agent)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600" dirty="0" smtClean="0"/>
              <a:t>	</a:t>
            </a:r>
            <a:r>
              <a:rPr lang="en-US" altLang="hu-HU" sz="1600" dirty="0" smtClean="0"/>
              <a:t>(</a:t>
            </a:r>
            <a:r>
              <a:rPr lang="en-US" altLang="hu-HU" sz="1600" dirty="0" err="1" smtClean="0"/>
              <a:t>ez</a:t>
            </a:r>
            <a:r>
              <a:rPr lang="en-US" altLang="hu-HU" sz="1600" dirty="0" smtClean="0"/>
              <a:t> </a:t>
            </a:r>
            <a:r>
              <a:rPr lang="en-US" altLang="hu-HU" sz="1600" dirty="0" err="1" smtClean="0"/>
              <a:t>lesz</a:t>
            </a:r>
            <a:r>
              <a:rPr lang="en-US" altLang="hu-HU" sz="1600" dirty="0" smtClean="0"/>
              <a:t> a mi </a:t>
            </a:r>
            <a:r>
              <a:rPr lang="en-US" altLang="hu-HU" sz="1600" dirty="0" err="1" smtClean="0"/>
              <a:t>megközelítésünk</a:t>
            </a:r>
            <a:r>
              <a:rPr lang="en-US" altLang="hu-HU" sz="1600" dirty="0" smtClean="0"/>
              <a:t>)</a:t>
            </a:r>
            <a:endParaRPr lang="hu-HU" altLang="hu-H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Univerzalitás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16832"/>
            <a:ext cx="9144000" cy="387781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számítógépekkel a világ megismerése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1990-es évek eleje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amerikai érettségi tárgyakból minden ismeretet </a:t>
            </a:r>
            <a:r>
              <a:rPr lang="hu-HU" altLang="hu-HU" dirty="0" smtClean="0">
                <a:sym typeface="Wingdings" pitchFamily="2" charset="2"/>
              </a:rPr>
              <a:t></a:t>
            </a:r>
            <a:r>
              <a:rPr lang="hu-HU" altLang="hu-HU" dirty="0" smtClean="0"/>
              <a:t> adatbázis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átlag ismeretanyag a világról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08275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b="1" smtClean="0"/>
              <a:t>Keresések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b="1" dirty="0" smtClean="0"/>
              <a:t>Keresések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276872"/>
            <a:ext cx="9143999" cy="387781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400" dirty="0" smtClean="0"/>
              <a:t>fontos jellemzők: teljes-e a stratégia, idő- és tárbonyolultság</a:t>
            </a:r>
          </a:p>
          <a:p>
            <a:pPr eaLnBrk="1" hangingPunct="1">
              <a:lnSpc>
                <a:spcPct val="15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 smtClean="0"/>
              <a:t>állapottér meghatározása </a:t>
            </a:r>
            <a:r>
              <a:rPr lang="hu-HU" altLang="hu-HU" sz="2400" dirty="0" smtClean="0">
                <a:sym typeface="Wingdings" pitchFamily="2" charset="2"/>
              </a:rPr>
              <a:t></a:t>
            </a:r>
            <a:r>
              <a:rPr lang="hu-HU" altLang="hu-HU" sz="2400" dirty="0" smtClean="0"/>
              <a:t> gráffal reprezentáljuk a problémát</a:t>
            </a:r>
          </a:p>
          <a:p>
            <a:pPr eaLnBrk="1" hangingPunct="1">
              <a:lnSpc>
                <a:spcPct val="15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 smtClean="0"/>
              <a:t>a gráf csúcsai az egyes állások (állapotok)</a:t>
            </a:r>
          </a:p>
          <a:p>
            <a:pPr eaLnBrk="1" hangingPunct="1">
              <a:lnSpc>
                <a:spcPct val="15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 smtClean="0"/>
              <a:t>kezdőállapotból a végállapotba eljutni a gráfban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b="1" dirty="0" smtClean="0"/>
              <a:t>Keresések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47029" y="1844824"/>
            <a:ext cx="8964488" cy="387781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altLang="hu-HU" dirty="0"/>
              <a:t>élek az átmenetek az egyes csúcsok (állapotok) </a:t>
            </a:r>
            <a:r>
              <a:rPr lang="hu-HU" altLang="hu-HU" dirty="0" smtClean="0"/>
              <a:t>között</a:t>
            </a:r>
          </a:p>
          <a:p>
            <a:pPr>
              <a:lnSpc>
                <a:spcPct val="150000"/>
              </a:lnSpc>
            </a:pPr>
            <a:endParaRPr lang="hu-HU" altLang="hu-HU" dirty="0"/>
          </a:p>
          <a:p>
            <a:pPr>
              <a:lnSpc>
                <a:spcPct val="150000"/>
              </a:lnSpc>
            </a:pPr>
            <a:r>
              <a:rPr lang="hu-HU" altLang="hu-HU" dirty="0"/>
              <a:t>a gráf folyamatos megadása </a:t>
            </a:r>
            <a:r>
              <a:rPr lang="hu-HU" altLang="hu-HU" dirty="0">
                <a:sym typeface="Wingdings" pitchFamily="2" charset="2"/>
              </a:rPr>
              <a:t></a:t>
            </a:r>
            <a:r>
              <a:rPr lang="hu-HU" altLang="hu-HU" dirty="0"/>
              <a:t> nincs explicit módon megadott </a:t>
            </a:r>
            <a:r>
              <a:rPr lang="hu-HU" altLang="hu-HU" dirty="0" smtClean="0"/>
              <a:t>gráf</a:t>
            </a:r>
          </a:p>
          <a:p>
            <a:pPr>
              <a:lnSpc>
                <a:spcPct val="150000"/>
              </a:lnSpc>
            </a:pPr>
            <a:endParaRPr lang="hu-HU" altLang="hu-HU" dirty="0"/>
          </a:p>
          <a:p>
            <a:pPr>
              <a:lnSpc>
                <a:spcPct val="150000"/>
              </a:lnSpc>
            </a:pPr>
            <a:r>
              <a:rPr lang="hu-HU" altLang="hu-HU" dirty="0"/>
              <a:t>(csak bizonyos részeit figyeljük a gráfnak, állítjuk elő)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52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93037" cy="839787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Tematika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424936" cy="5184576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hu-HU" altLang="hu-HU" sz="5500" b="1" dirty="0" smtClean="0"/>
              <a:t>A mesterséges intelligencia fogalma, részterületei.</a:t>
            </a:r>
            <a:r>
              <a:rPr lang="hu-HU" altLang="hu-HU" sz="5500" dirty="0" smtClean="0"/>
              <a:t> A mesterséges intelligencia alapjai, története. A gyenge és az erős MI. Problémák megoldása egy ügynök (ágens) segítségével. Intelligens ügynök. Néhány egyszerű, mesterséges intelligenciához tartozó feladat.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hu-HU" altLang="hu-HU" sz="5500" b="1" dirty="0" smtClean="0"/>
              <a:t>Feladatreprezentáció állapottérrel</a:t>
            </a:r>
            <a:r>
              <a:rPr lang="hu-HU" altLang="hu-HU" sz="5500" dirty="0" smtClean="0"/>
              <a:t>: állapottér reprezentáció gráffal, a reprezentációs gráf fává alakítása. 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hu-HU" altLang="hu-HU" sz="5500" b="1" dirty="0" smtClean="0"/>
              <a:t>Produkciós rendszer és a heurisztika: </a:t>
            </a:r>
            <a:r>
              <a:rPr lang="hu-HU" altLang="hu-HU" sz="5500" dirty="0" smtClean="0"/>
              <a:t>produkciós rendszer komponensei Heurisztika alkalmazása, a heurisztika fogalma, a heurisztika és a megoldás költsége, előre és visszafelé haladó működés</a:t>
            </a:r>
            <a:endParaRPr lang="hu-HU" altLang="hu-H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No free </a:t>
            </a:r>
            <a:r>
              <a:rPr lang="hu-HU" altLang="hu-HU" dirty="0" err="1" smtClean="0"/>
              <a:t>lunch</a:t>
            </a:r>
            <a:endParaRPr lang="hu-HU" altLang="hu-HU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564904"/>
            <a:ext cx="8496944" cy="27636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b="1" i="1" dirty="0" smtClean="0"/>
              <a:t>„Nincs ingyen ebéd” tétel:</a:t>
            </a:r>
            <a:r>
              <a:rPr lang="hu-HU" altLang="hu-HU" dirty="0" smtClean="0"/>
              <a:t> Ha korlátozásokkal oldjuk meg a problémát, és nem teljesülnek a korlátozó feltételek, akkor fizetnünk kell érte.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Feladatok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2132856"/>
            <a:ext cx="3960440" cy="345638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3200" dirty="0" smtClean="0"/>
              <a:t>8 </a:t>
            </a:r>
            <a:r>
              <a:rPr lang="hu-HU" altLang="hu-HU" sz="3200" dirty="0" smtClean="0"/>
              <a:t>királynő</a:t>
            </a:r>
          </a:p>
          <a:p>
            <a:pPr eaLnBrk="1" hangingPunct="1">
              <a:lnSpc>
                <a:spcPct val="150000"/>
              </a:lnSpc>
            </a:pPr>
            <a:endParaRPr lang="hu-HU" altLang="hu-HU" sz="32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3200" dirty="0" smtClean="0"/>
              <a:t>Vízöntő</a:t>
            </a:r>
          </a:p>
          <a:p>
            <a:pPr eaLnBrk="1" hangingPunct="1">
              <a:lnSpc>
                <a:spcPct val="150000"/>
              </a:lnSpc>
            </a:pPr>
            <a:endParaRPr lang="hu-HU" altLang="hu-HU" sz="32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3200" dirty="0" smtClean="0"/>
              <a:t>Hanoi</a:t>
            </a:r>
          </a:p>
          <a:p>
            <a:pPr eaLnBrk="1" hangingPunct="1"/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b="1" u="sng" dirty="0" smtClean="0"/>
              <a:t>8 kirakós játék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928992" cy="387781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9 helyen 8 szám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1 üres hely segítségével megfelelő sorrendet kialakítani (tologatni)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9! Lehetőség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n x n-es táblával a probléma exponenciális</a:t>
            </a:r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292600"/>
            <a:ext cx="15033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 u="sng" smtClean="0"/>
              <a:t>8 kirakós játék</a:t>
            </a:r>
          </a:p>
        </p:txBody>
      </p:sp>
      <p:pic>
        <p:nvPicPr>
          <p:cNvPr id="327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565400"/>
            <a:ext cx="62642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b="1" u="sng" dirty="0" smtClean="0"/>
              <a:t>8 kirakós játék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628800"/>
            <a:ext cx="8712968" cy="475252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üres helyre egyik szomszédját betolhatjuk – ezt lehet ismételni addig, míg a végállapotig nem jutunk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állapottér meghatározása</a:t>
            </a:r>
          </a:p>
          <a:p>
            <a:pPr eaLnBrk="1" hangingPunct="1">
              <a:lnSpc>
                <a:spcPct val="150000"/>
              </a:lnSpc>
            </a:pPr>
            <a:endParaRPr lang="hu-HU" altLang="hu-HU" sz="2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800" dirty="0" smtClean="0"/>
              <a:t>gráffal reprezentáljuk a problémát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 u="sng" dirty="0" smtClean="0"/>
              <a:t>8 kirakós játék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altLang="hu-HU" dirty="0"/>
              <a:t>a gráf csúcspontjai itt is az egyes állások (9</a:t>
            </a:r>
            <a:r>
              <a:rPr lang="hu-HU" altLang="hu-HU" dirty="0" smtClean="0"/>
              <a:t>!)</a:t>
            </a:r>
          </a:p>
          <a:p>
            <a:pPr>
              <a:lnSpc>
                <a:spcPct val="150000"/>
              </a:lnSpc>
            </a:pPr>
            <a:endParaRPr lang="hu-HU" altLang="hu-HU" dirty="0"/>
          </a:p>
          <a:p>
            <a:pPr>
              <a:lnSpc>
                <a:spcPct val="150000"/>
              </a:lnSpc>
            </a:pPr>
            <a:r>
              <a:rPr lang="hu-HU" altLang="hu-HU" dirty="0"/>
              <a:t>élek az átmenetek (áttolások</a:t>
            </a:r>
            <a:r>
              <a:rPr lang="hu-HU" altLang="hu-HU" dirty="0" smtClean="0"/>
              <a:t>)</a:t>
            </a:r>
          </a:p>
          <a:p>
            <a:pPr>
              <a:lnSpc>
                <a:spcPct val="150000"/>
              </a:lnSpc>
            </a:pPr>
            <a:endParaRPr lang="hu-HU" altLang="hu-HU" dirty="0"/>
          </a:p>
          <a:p>
            <a:pPr>
              <a:lnSpc>
                <a:spcPct val="150000"/>
              </a:lnSpc>
            </a:pPr>
            <a:r>
              <a:rPr lang="hu-HU" altLang="hu-HU" dirty="0"/>
              <a:t>ritka gráf, mert a </a:t>
            </a:r>
            <a:r>
              <a:rPr lang="hu-HU" altLang="hu-HU" dirty="0" err="1"/>
              <a:t>max</a:t>
            </a:r>
            <a:r>
              <a:rPr lang="hu-HU" altLang="hu-HU" dirty="0"/>
              <a:t>. szomszédszám: 4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30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 u="sng" smtClean="0"/>
              <a:t>8 kirakós játék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51521" y="2060849"/>
            <a:ext cx="8712968" cy="4464496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1800" dirty="0" smtClean="0"/>
              <a:t>kezdőállapotból (bemenő adat/állás) </a:t>
            </a:r>
            <a:r>
              <a:rPr lang="hu-HU" altLang="hu-HU" sz="1800" dirty="0" smtClean="0">
                <a:sym typeface="Wingdings" pitchFamily="2" charset="2"/>
              </a:rPr>
              <a:t></a:t>
            </a:r>
            <a:r>
              <a:rPr lang="hu-HU" altLang="hu-HU" sz="1800" dirty="0" smtClean="0"/>
              <a:t> végállapotba (kimenő adat/állás)</a:t>
            </a:r>
          </a:p>
          <a:p>
            <a:pPr eaLnBrk="1" hangingPunct="1">
              <a:lnSpc>
                <a:spcPct val="150000"/>
              </a:lnSpc>
            </a:pPr>
            <a:endParaRPr lang="hu-HU" altLang="hu-HU" sz="1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1800" dirty="0" smtClean="0"/>
              <a:t>azaz a kezdőpontból a végpontba eljutni a gráfban</a:t>
            </a:r>
          </a:p>
          <a:p>
            <a:pPr eaLnBrk="1" hangingPunct="1">
              <a:lnSpc>
                <a:spcPct val="150000"/>
              </a:lnSpc>
            </a:pPr>
            <a:endParaRPr lang="hu-HU" altLang="hu-HU" sz="18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1800" dirty="0" smtClean="0"/>
              <a:t>„nincs ingyen ebéd” tétel </a:t>
            </a:r>
            <a:r>
              <a:rPr lang="hu-HU" altLang="hu-HU" sz="1800" dirty="0" smtClean="0">
                <a:sym typeface="Wingdings" pitchFamily="2" charset="2"/>
              </a:rPr>
              <a:t></a:t>
            </a:r>
            <a:r>
              <a:rPr lang="hu-HU" altLang="hu-HU" sz="1800" dirty="0" smtClean="0"/>
              <a:t> ismétléseket figyeljük és ha egy állapot ismétlődik, azt ne vizsgáljuk tovább – ez olcsóbb, de fizetnünk kell érte – ellenőriznünk kell.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1800" dirty="0" smtClean="0"/>
              <a:t/>
            </a:r>
            <a:br>
              <a:rPr lang="hu-HU" altLang="hu-HU" sz="1800" dirty="0" smtClean="0"/>
            </a:br>
            <a:r>
              <a:rPr lang="hu-HU" altLang="hu-HU" sz="1800" dirty="0" smtClean="0"/>
              <a:t>(az ábrán az az azonos állapotokat azonos jelek jelölik)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u-HU" altLang="hu-HU" sz="1800" dirty="0" smtClean="0"/>
              <a:t>(… pedig a további kifejtésre váró állapotok alatt áll)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Példa</a:t>
            </a: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90360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Példa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először a 12, majd a 3, utána a 6, és végül a 9 óránál lévő szomszédot próbálom betolni.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ha egyik levél sem a végállapot még, akkor haladok tovább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addig folytatom, amíg meg nem találom a megoldást, a célállapotot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 u="sng" smtClean="0"/>
              <a:t>Vízöntős játék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altLang="hu-HU" dirty="0" smtClean="0"/>
              <a:t>egy 4 literes, és egy 3 literes korsónk van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cél: a 4 literesben 2 liter víz legyen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nincs mérőedényünk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dirty="0" smtClean="0"/>
              <a:t>műveletek, amiket végezhetünk: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dirty="0" smtClean="0"/>
              <a:t>	kiönteni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dirty="0" smtClean="0"/>
              <a:t>	teletölteni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Tematika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9" y="1484784"/>
            <a:ext cx="8121224" cy="50405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hu-HU" altLang="hu-HU" sz="1800" b="1" dirty="0"/>
              <a:t>Vezérlési stratégiák: </a:t>
            </a:r>
            <a:r>
              <a:rPr lang="hu-HU" altLang="hu-HU" sz="1800" dirty="0"/>
              <a:t>Nem módosítható  vezérlési stratégiák, visszalépéses vezérlési stratégia, gráf kereső vezérlési stratégia, Informálatlan és heurisztikus keresések:</a:t>
            </a:r>
          </a:p>
          <a:p>
            <a:pPr>
              <a:lnSpc>
                <a:spcPct val="150000"/>
              </a:lnSpc>
              <a:buNone/>
            </a:pPr>
            <a:r>
              <a:rPr lang="hu-HU" altLang="hu-HU" sz="1800" dirty="0"/>
              <a:t>•	 </a:t>
            </a:r>
            <a:r>
              <a:rPr lang="hu-HU" altLang="hu-HU" sz="1800" b="1" dirty="0"/>
              <a:t>Nem informált kereső eljárások.</a:t>
            </a:r>
            <a:r>
              <a:rPr lang="hu-HU" altLang="hu-HU" sz="1800" dirty="0"/>
              <a:t> Szélességben (</a:t>
            </a:r>
            <a:r>
              <a:rPr lang="hu-HU" altLang="hu-HU" sz="1800" dirty="0" err="1"/>
              <a:t>depth</a:t>
            </a:r>
            <a:r>
              <a:rPr lang="hu-HU" altLang="hu-HU" sz="1800" dirty="0"/>
              <a:t> </a:t>
            </a:r>
            <a:r>
              <a:rPr lang="hu-HU" altLang="hu-HU" sz="1800" dirty="0" err="1"/>
              <a:t>first</a:t>
            </a:r>
            <a:r>
              <a:rPr lang="hu-HU" altLang="hu-HU" sz="1800" dirty="0"/>
              <a:t>)/mélységben (</a:t>
            </a:r>
            <a:r>
              <a:rPr lang="hu-HU" altLang="hu-HU" sz="1800" dirty="0" err="1"/>
              <a:t>breadth</a:t>
            </a:r>
            <a:r>
              <a:rPr lang="hu-HU" altLang="hu-HU" sz="1800" dirty="0"/>
              <a:t> </a:t>
            </a:r>
            <a:r>
              <a:rPr lang="hu-HU" altLang="hu-HU" sz="1800" dirty="0" err="1"/>
              <a:t>first</a:t>
            </a:r>
            <a:r>
              <a:rPr lang="hu-HU" altLang="hu-HU" sz="1800" dirty="0"/>
              <a:t>) először, egyenletes költségű keresés. Mélységkorlátozott, iteratívan mélyülő keresés. Kétirányú keresések. Ismételt állapotok elkerülése. Kényszerek kielégítése.</a:t>
            </a:r>
          </a:p>
          <a:p>
            <a:pPr>
              <a:lnSpc>
                <a:spcPct val="150000"/>
              </a:lnSpc>
              <a:buNone/>
            </a:pPr>
            <a:r>
              <a:rPr lang="hu-HU" altLang="hu-HU" sz="1800" dirty="0"/>
              <a:t>•	 </a:t>
            </a:r>
            <a:r>
              <a:rPr lang="hu-HU" altLang="hu-HU" sz="1800" b="1" dirty="0"/>
              <a:t>Heurisztikus keresések:</a:t>
            </a:r>
            <a:r>
              <a:rPr lang="hu-HU" altLang="hu-HU" sz="1800" dirty="0"/>
              <a:t> legjobbat először (</a:t>
            </a:r>
            <a:r>
              <a:rPr lang="hu-HU" altLang="hu-HU" sz="1800" dirty="0" err="1"/>
              <a:t>best</a:t>
            </a:r>
            <a:r>
              <a:rPr lang="hu-HU" altLang="hu-HU" sz="1800" dirty="0"/>
              <a:t> fit) keresés. Az A és az A* algoritmusok, legfontosabb tulajdonságaik. Az informáltság fogalma és következményei. Monotonitás. Memóriakorlátozott keresés. Iteratívan javító algoritmusok.</a:t>
            </a:r>
          </a:p>
          <a:p>
            <a:pPr>
              <a:lnSpc>
                <a:spcPct val="150000"/>
              </a:lnSpc>
              <a:buNone/>
            </a:pPr>
            <a:endParaRPr lang="hu-HU" altLang="hu-HU" sz="1800" dirty="0"/>
          </a:p>
          <a:p>
            <a:pPr>
              <a:lnSpc>
                <a:spcPct val="150000"/>
              </a:lnSpc>
              <a:buNone/>
            </a:pPr>
            <a:r>
              <a:rPr lang="hu-HU" altLang="hu-HU" sz="1800" dirty="0"/>
              <a:t>  </a:t>
            </a:r>
            <a:r>
              <a:rPr lang="hu-HU" altLang="hu-HU" sz="1800" b="1" dirty="0"/>
              <a:t>Feladatmegoldás problémaredukcióval.</a:t>
            </a:r>
            <a:r>
              <a:rPr lang="hu-HU" altLang="hu-HU" sz="1800" dirty="0"/>
              <a:t> ÉS/VAGY gráfok. Keresés és vagy gráfokon.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85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 u="sng" smtClean="0"/>
              <a:t>Vízöntős játék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megoldás: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a 3 literest megtöltjük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áttöltjük a 4 literesbe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a 3 literest újra teletöltjük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áttöltjük amennyit tudunk a 3 literesből a 4 literesbe (1 liter – a 3 literesben 2 liter marad)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a 4 literesből kiöntjük a vizet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a 3 literes tartalmát (2 liter) áttöltjük a 4 literesbe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 u="sng" smtClean="0"/>
              <a:t>Vízöntős játék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állapottér: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dirty="0" smtClean="0"/>
              <a:t>		rendezett </a:t>
            </a:r>
            <a:r>
              <a:rPr lang="hu-HU" altLang="hu-HU" sz="2400" dirty="0" err="1" smtClean="0"/>
              <a:t>számkettes</a:t>
            </a:r>
            <a:r>
              <a:rPr lang="hu-HU" altLang="hu-HU" sz="2400" dirty="0" smtClean="0"/>
              <a:t> (x, y),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dirty="0" smtClean="0"/>
              <a:t>		ahol x a 4 literes korsó taralma (ezért 0 ≤ x ≤ 4), y a 3 literes korsó tartalma (0 ≤ y ≤ 3)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4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feltételek miatt összesen 20 különböző érték lehet, azaz 20 csúcsa van a gráfnak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(0,</a:t>
            </a:r>
            <a:r>
              <a:rPr lang="hu-HU" altLang="hu-HU" sz="2400" dirty="0" err="1" smtClean="0"/>
              <a:t>0</a:t>
            </a:r>
            <a:r>
              <a:rPr lang="hu-HU" altLang="hu-HU" sz="2400" dirty="0" smtClean="0"/>
              <a:t>) kezdőállapotból kell eljutni a (2,0) végállapotba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ismétlődéseket itt is ellenőrizzük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dirty="0" smtClean="0"/>
              <a:t>	(az áthúzott állapotokat, már nem vizsgáljuk tovább, mert korábban már előfordultak – hogy hol, azt mutatják az azonos jelölések)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Példa</a:t>
            </a:r>
          </a:p>
        </p:txBody>
      </p:sp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0713"/>
            <a:ext cx="8388350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7884" y="476672"/>
            <a:ext cx="7756263" cy="1054250"/>
          </a:xfrm>
        </p:spPr>
        <p:txBody>
          <a:bodyPr/>
          <a:lstStyle/>
          <a:p>
            <a:pPr eaLnBrk="1" hangingPunct="1"/>
            <a:r>
              <a:rPr lang="hu-HU" altLang="hu-HU" b="1" u="sng" dirty="0" smtClean="0"/>
              <a:t>Hanoi tornyai</a:t>
            </a:r>
          </a:p>
        </p:txBody>
      </p:sp>
      <p:pic>
        <p:nvPicPr>
          <p:cNvPr id="99332" name="Picture 4" descr="http://www.alper.net/wp-content/uploads/2008/03/hano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74302"/>
            <a:ext cx="6243557" cy="340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6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756263" cy="1054250"/>
          </a:xfrm>
        </p:spPr>
        <p:txBody>
          <a:bodyPr/>
          <a:lstStyle/>
          <a:p>
            <a:pPr eaLnBrk="1" hangingPunct="1"/>
            <a:r>
              <a:rPr lang="hu-HU" altLang="hu-HU" b="1" u="sng" dirty="0" smtClean="0"/>
              <a:t>Hanoi tornyai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k = 3-ra, azaz három korongra</a:t>
            </a:r>
          </a:p>
          <a:p>
            <a:pPr eaLnBrk="1" hangingPunct="1">
              <a:lnSpc>
                <a:spcPct val="9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állapottér reprezentáció: rendezett számhármas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 smtClean="0"/>
              <a:t>	k1, k2, k3  –  a három korong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 smtClean="0"/>
              <a:t>	1, 2, 3 számok jelölik a pálcákat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kiindulási állapotból eljutni a végállapotba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 smtClean="0"/>
              <a:t>		(1,</a:t>
            </a:r>
            <a:r>
              <a:rPr lang="hu-HU" altLang="hu-HU" sz="2400" dirty="0" err="1" smtClean="0"/>
              <a:t>1</a:t>
            </a:r>
            <a:r>
              <a:rPr lang="hu-HU" altLang="hu-HU" sz="2400" dirty="0" smtClean="0"/>
              <a:t>,</a:t>
            </a:r>
            <a:r>
              <a:rPr lang="hu-HU" altLang="hu-HU" sz="2400" dirty="0" err="1" smtClean="0"/>
              <a:t>1</a:t>
            </a:r>
            <a:r>
              <a:rPr lang="hu-HU" altLang="hu-HU" sz="2400" dirty="0" smtClean="0"/>
              <a:t>) 	</a:t>
            </a:r>
            <a:r>
              <a:rPr lang="hu-HU" altLang="hu-HU" sz="2400" dirty="0" smtClean="0">
                <a:sym typeface="Wingdings" pitchFamily="2" charset="2"/>
              </a:rPr>
              <a:t></a:t>
            </a:r>
            <a:r>
              <a:rPr lang="hu-HU" altLang="hu-HU" sz="2400" dirty="0" smtClean="0"/>
              <a:t> 	(3,</a:t>
            </a:r>
            <a:r>
              <a:rPr lang="hu-HU" altLang="hu-HU" sz="2400" dirty="0" err="1" smtClean="0"/>
              <a:t>3</a:t>
            </a:r>
            <a:r>
              <a:rPr lang="hu-HU" altLang="hu-HU" sz="2400" dirty="0" smtClean="0"/>
              <a:t>,</a:t>
            </a:r>
            <a:r>
              <a:rPr lang="hu-HU" altLang="hu-HU" sz="2400" dirty="0" err="1" smtClean="0"/>
              <a:t>3</a:t>
            </a:r>
            <a:r>
              <a:rPr lang="hu-HU" altLang="hu-HU" sz="24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 smtClean="0"/>
              <a:t>	(mindhárom korong az első pálcán van </a:t>
            </a:r>
            <a:r>
              <a:rPr lang="hu-HU" altLang="hu-HU" sz="2400" dirty="0" smtClean="0"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 smtClean="0"/>
              <a:t> </a:t>
            </a:r>
            <a:r>
              <a:rPr lang="hu-HU" altLang="hu-HU" sz="2400" dirty="0" smtClean="0"/>
              <a:t>mindhárom korong a harmadik pálcán van)</a:t>
            </a:r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404813"/>
            <a:ext cx="2649537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5031" y="116632"/>
            <a:ext cx="7756263" cy="8051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b="1" u="sng" dirty="0" smtClean="0"/>
              <a:t>Hanoi tornyai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1 lépésben egy korongot lehet csak átrakni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1 korongot csak egy nálánál nagyobbra rakhatunk át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 smtClean="0"/>
              <a:t>ha egy szám az adott pozíción szerepel</a:t>
            </a:r>
            <a:r>
              <a:rPr lang="hu-HU" altLang="hu-HU" sz="2400" dirty="0" smtClean="0"/>
              <a:t>,</a:t>
            </a:r>
          </a:p>
          <a:p>
            <a:pPr lvl="1">
              <a:lnSpc>
                <a:spcPct val="150000"/>
              </a:lnSpc>
            </a:pPr>
            <a:r>
              <a:rPr lang="hu-HU" altLang="hu-HU" sz="2200" dirty="0" smtClean="0"/>
              <a:t> </a:t>
            </a:r>
            <a:r>
              <a:rPr lang="hu-HU" altLang="hu-HU" sz="2000" dirty="0" smtClean="0"/>
              <a:t>újra előfordulása esetén nem lehet változtatni, csak </a:t>
            </a:r>
            <a:r>
              <a:rPr lang="hu-HU" altLang="hu-HU" sz="2000" dirty="0" smtClean="0"/>
              <a:t>a </a:t>
            </a:r>
            <a:r>
              <a:rPr lang="hu-HU" altLang="hu-HU" sz="2000" dirty="0" smtClean="0"/>
              <a:t>l</a:t>
            </a:r>
            <a:r>
              <a:rPr lang="hu-HU" altLang="hu-HU" sz="2000" dirty="0" smtClean="0"/>
              <a:t>egjobboldalibbat</a:t>
            </a:r>
            <a:r>
              <a:rPr lang="hu-HU" altLang="hu-HU" sz="2000" dirty="0" smtClean="0"/>
              <a:t>, </a:t>
            </a:r>
            <a:endParaRPr lang="hu-HU" altLang="hu-HU" sz="2200" dirty="0"/>
          </a:p>
          <a:p>
            <a:pPr marL="393192" lvl="1" indent="0">
              <a:lnSpc>
                <a:spcPct val="150000"/>
              </a:lnSpc>
              <a:buNone/>
            </a:pPr>
            <a:r>
              <a:rPr lang="hu-HU" altLang="hu-HU" sz="2000" dirty="0" smtClean="0"/>
              <a:t>azaz </a:t>
            </a:r>
            <a:r>
              <a:rPr lang="hu-HU" altLang="hu-HU" sz="2000" dirty="0" smtClean="0"/>
              <a:t>azonos előfordulás </a:t>
            </a:r>
            <a:r>
              <a:rPr lang="hu-HU" altLang="hu-HU" sz="2000" dirty="0" smtClean="0"/>
              <a:t>esetén a </a:t>
            </a:r>
            <a:r>
              <a:rPr lang="hu-HU" altLang="hu-HU" sz="2000" dirty="0" smtClean="0"/>
              <a:t>legjobboldalibbat változtatom </a:t>
            </a:r>
            <a:r>
              <a:rPr lang="hu-HU" altLang="hu-HU" sz="2000" dirty="0" smtClean="0"/>
              <a:t>olyanra, ami </a:t>
            </a:r>
            <a:r>
              <a:rPr lang="hu-HU" altLang="hu-HU" sz="2000" dirty="0" smtClean="0"/>
              <a:t>tőle jobbra </a:t>
            </a:r>
            <a:r>
              <a:rPr lang="hu-HU" altLang="hu-HU" sz="2000" b="1" dirty="0" smtClean="0"/>
              <a:t>nem</a:t>
            </a:r>
            <a:r>
              <a:rPr lang="hu-HU" altLang="hu-HU" sz="2000" dirty="0" smtClean="0"/>
              <a:t> </a:t>
            </a:r>
            <a:r>
              <a:rPr lang="hu-HU" altLang="hu-HU" sz="2000" dirty="0" smtClean="0"/>
              <a:t>szerepel(mert </a:t>
            </a:r>
            <a:r>
              <a:rPr lang="hu-HU" altLang="hu-HU" sz="2000" dirty="0" smtClean="0"/>
              <a:t>kisebbre nem rakhatom) 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	pl. az (1,</a:t>
            </a:r>
            <a:r>
              <a:rPr lang="hu-HU" altLang="hu-HU" sz="2400" dirty="0" err="1" smtClean="0"/>
              <a:t>1</a:t>
            </a:r>
            <a:r>
              <a:rPr lang="hu-HU" altLang="hu-HU" sz="2400" dirty="0" smtClean="0"/>
              <a:t>,2) állást csak (1,3,2)</a:t>
            </a:r>
            <a:r>
              <a:rPr lang="hu-HU" altLang="hu-HU" sz="2400" dirty="0" err="1" smtClean="0"/>
              <a:t>-re</a:t>
            </a:r>
            <a:r>
              <a:rPr lang="hu-HU" altLang="hu-HU" sz="2400" dirty="0" smtClean="0"/>
              <a:t> változtathatom (ld. ábra)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szélességben először keres</a:t>
            </a:r>
          </a:p>
        </p:txBody>
      </p:sp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588" y="0"/>
            <a:ext cx="2665412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Példa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0" y="1585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221630"/>
              </p:ext>
            </p:extLst>
          </p:nvPr>
        </p:nvGraphicFramePr>
        <p:xfrm>
          <a:off x="2123728" y="1988840"/>
          <a:ext cx="4608513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r:id="rId4" imgW="3683160" imgH="3683160" progId="Flash.Movie">
                  <p:embed/>
                </p:oleObj>
              </mc:Choice>
              <mc:Fallback>
                <p:oleObj r:id="rId4" imgW="3683160" imgH="368316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988840"/>
                        <a:ext cx="4608513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93037" cy="839093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Tematika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340768"/>
            <a:ext cx="8856984" cy="540060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800" b="1" dirty="0" smtClean="0"/>
              <a:t>Kétszemélyes játékok: </a:t>
            </a:r>
            <a:r>
              <a:rPr lang="hu-HU" altLang="hu-HU" sz="1800" dirty="0" err="1" smtClean="0"/>
              <a:t>Grundy</a:t>
            </a:r>
            <a:r>
              <a:rPr lang="hu-HU" altLang="hu-HU" sz="1800" dirty="0" smtClean="0"/>
              <a:t> </a:t>
            </a:r>
            <a:r>
              <a:rPr lang="hu-HU" altLang="hu-HU" sz="1800" dirty="0" err="1" smtClean="0"/>
              <a:t>Tac-Tix</a:t>
            </a:r>
            <a:r>
              <a:rPr lang="hu-HU" altLang="hu-HU" sz="1800" dirty="0" smtClean="0"/>
              <a:t>, amőba, </a:t>
            </a:r>
            <a:r>
              <a:rPr lang="hu-HU" altLang="hu-HU" sz="1800" dirty="0" err="1" smtClean="0"/>
              <a:t>NIM.Hex</a:t>
            </a:r>
            <a:r>
              <a:rPr lang="hu-HU" altLang="hu-HU" sz="1800" dirty="0" smtClean="0"/>
              <a:t>, </a:t>
            </a:r>
            <a:r>
              <a:rPr lang="hu-HU" altLang="hu-HU" sz="1800" dirty="0" err="1" smtClean="0"/>
              <a:t>Othello</a:t>
            </a:r>
            <a:r>
              <a:rPr lang="hu-HU" altLang="hu-HU" sz="1800" dirty="0" smtClean="0"/>
              <a:t>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800" dirty="0" smtClean="0"/>
              <a:t>A teljes játék-fa kiértékelése: A kétszemélyes játékok reprezentációja gráffal, nyerő stratégia létezése és meghatározása, nyerő stratégia meghatározása ÉS/VAGY fával.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800" b="1" dirty="0" smtClean="0"/>
              <a:t> A játékfa részleges kiértékelése: </a:t>
            </a:r>
            <a:r>
              <a:rPr lang="hu-HU" altLang="hu-HU" sz="1800" dirty="0" err="1" smtClean="0"/>
              <a:t>minimax</a:t>
            </a:r>
            <a:r>
              <a:rPr lang="hu-HU" altLang="hu-HU" sz="1800" dirty="0" smtClean="0"/>
              <a:t> eljárás az alfa-béta nyesés. Néhány játékprogram elemzése. Véletlen elemet is tartalmazó játékok.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800" dirty="0" smtClean="0"/>
              <a:t>  </a:t>
            </a:r>
            <a:r>
              <a:rPr lang="hu-HU" altLang="hu-HU" sz="1800" b="1" dirty="0" smtClean="0"/>
              <a:t>Bizonytalansággal terhelt problémák. </a:t>
            </a:r>
            <a:r>
              <a:rPr lang="hu-HU" altLang="hu-HU" sz="1800" dirty="0" smtClean="0"/>
              <a:t>A statisztikus alakfelismerés alapfogalmai: a </a:t>
            </a:r>
            <a:r>
              <a:rPr lang="hu-HU" altLang="hu-HU" sz="1800" dirty="0" err="1" smtClean="0"/>
              <a:t>Bayes</a:t>
            </a:r>
            <a:r>
              <a:rPr lang="hu-HU" altLang="hu-HU" sz="1800" dirty="0" smtClean="0"/>
              <a:t> tétel használata. </a:t>
            </a:r>
            <a:r>
              <a:rPr lang="hu-HU" altLang="hu-HU" sz="1800" dirty="0" err="1" smtClean="0"/>
              <a:t>Bayes</a:t>
            </a:r>
            <a:r>
              <a:rPr lang="hu-HU" altLang="hu-HU" sz="1800" dirty="0" smtClean="0"/>
              <a:t> hálózatok. Időbeli folyamatok, rejtett </a:t>
            </a:r>
            <a:r>
              <a:rPr lang="hu-HU" altLang="hu-HU" sz="1800" dirty="0" err="1" smtClean="0"/>
              <a:t>Markov</a:t>
            </a:r>
            <a:r>
              <a:rPr lang="hu-HU" altLang="hu-HU" sz="1800" dirty="0" smtClean="0"/>
              <a:t> modell. Beszédfelismerés.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1800" b="1" dirty="0" smtClean="0"/>
              <a:t>Egyszerű döntések meghozatala</a:t>
            </a:r>
            <a:r>
              <a:rPr lang="hu-HU" altLang="hu-HU" sz="1800" dirty="0" smtClean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56263" cy="910234"/>
          </a:xfrm>
        </p:spPr>
        <p:txBody>
          <a:bodyPr/>
          <a:lstStyle/>
          <a:p>
            <a:r>
              <a:rPr lang="hu-HU" dirty="0" smtClean="0"/>
              <a:t>Tematika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3" cy="525658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hu-HU" altLang="hu-HU" sz="2900" b="1" dirty="0"/>
              <a:t>Automatikus tételbizonyítás: </a:t>
            </a:r>
          </a:p>
          <a:p>
            <a:pPr>
              <a:lnSpc>
                <a:spcPct val="160000"/>
              </a:lnSpc>
              <a:buNone/>
            </a:pPr>
            <a:r>
              <a:rPr lang="hu-HU" altLang="hu-HU" sz="2900" dirty="0"/>
              <a:t>Tételbizonyítás az ítéletkalkulusban: szintaxis és szemantika, a kielégíthetőségi tulajdonság, formulák ekvivalenciája,  logikai következmény, a tételbizonyítás néhány módszere, </a:t>
            </a:r>
            <a:r>
              <a:rPr lang="hu-HU" altLang="hu-HU" sz="2900" dirty="0" err="1"/>
              <a:t>Quine-</a:t>
            </a:r>
            <a:r>
              <a:rPr lang="hu-HU" altLang="hu-HU" sz="2900" dirty="0"/>
              <a:t>, </a:t>
            </a:r>
            <a:r>
              <a:rPr lang="hu-HU" altLang="hu-HU" sz="2900" dirty="0" err="1"/>
              <a:t>Wang</a:t>
            </a:r>
            <a:r>
              <a:rPr lang="hu-HU" altLang="hu-HU" sz="2900" dirty="0"/>
              <a:t> algoritmusa, formális levezetés, konjunktív normálforma, rezolúció.</a:t>
            </a:r>
          </a:p>
          <a:p>
            <a:pPr>
              <a:lnSpc>
                <a:spcPct val="160000"/>
              </a:lnSpc>
              <a:buNone/>
            </a:pPr>
            <a:r>
              <a:rPr lang="hu-HU" altLang="hu-HU" sz="2900" b="1" dirty="0"/>
              <a:t>Elsőrendű logika alapfogalmai: </a:t>
            </a:r>
            <a:r>
              <a:rPr lang="hu-HU" altLang="hu-HU" sz="2900" dirty="0"/>
              <a:t>szintaxis és szemantika, termek, atomi mondatok, összetett mondatok, kvantorok. A kielégíthetőségi tulajdonság. Ekvivalencia. A logikai következmény. A formulák klóz alakja. Az egyesítési algoritmus. Rezolúció.</a:t>
            </a:r>
          </a:p>
          <a:p>
            <a:pPr>
              <a:lnSpc>
                <a:spcPct val="160000"/>
              </a:lnSpc>
              <a:buNone/>
            </a:pPr>
            <a:r>
              <a:rPr lang="hu-HU" altLang="hu-HU" sz="2900" b="1" dirty="0"/>
              <a:t>A rezolúció hatékonyságának növelése:</a:t>
            </a:r>
            <a:r>
              <a:rPr lang="hu-HU" altLang="hu-HU" sz="2900" dirty="0"/>
              <a:t> rezolúciós stratégiák, szélességi keresés, támogató halmaz </a:t>
            </a:r>
            <a:r>
              <a:rPr lang="hu-HU" altLang="hu-HU" sz="2900" dirty="0" err="1"/>
              <a:t>startégiája</a:t>
            </a:r>
            <a:r>
              <a:rPr lang="hu-HU" altLang="hu-HU" sz="2900" dirty="0"/>
              <a:t>, lineáris input stratégia, ősre korlátozott stratégia, egységklóz stratégia, bináris rezolúció, egyszerűsítő stratégiák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57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854968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Ajánlott irodalom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916832"/>
            <a:ext cx="9036496" cy="46808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altLang="hu-HU" sz="2300" dirty="0" smtClean="0"/>
              <a:t>S</a:t>
            </a:r>
            <a:r>
              <a:rPr lang="hu-HU" altLang="hu-HU" sz="2300" dirty="0" smtClean="0"/>
              <a:t>. Russell, P. </a:t>
            </a:r>
            <a:r>
              <a:rPr lang="hu-HU" altLang="hu-HU" sz="2300" dirty="0" err="1" smtClean="0"/>
              <a:t>Norvig</a:t>
            </a:r>
            <a:r>
              <a:rPr lang="hu-HU" altLang="hu-HU" sz="2300" dirty="0" smtClean="0"/>
              <a:t>: </a:t>
            </a:r>
            <a:r>
              <a:rPr lang="hu-HU" altLang="hu-HU" sz="2300" dirty="0" err="1" smtClean="0"/>
              <a:t>Artificial</a:t>
            </a:r>
            <a:r>
              <a:rPr lang="hu-HU" altLang="hu-HU" sz="2300" dirty="0" smtClean="0"/>
              <a:t> </a:t>
            </a:r>
            <a:r>
              <a:rPr lang="hu-HU" altLang="hu-HU" sz="2300" dirty="0" err="1" smtClean="0"/>
              <a:t>Intelligence</a:t>
            </a:r>
            <a:r>
              <a:rPr lang="hu-HU" altLang="hu-HU" sz="2300" dirty="0" smtClean="0"/>
              <a:t>, A Modern </a:t>
            </a:r>
            <a:r>
              <a:rPr lang="hu-HU" altLang="hu-HU" sz="2300" dirty="0" err="1" smtClean="0"/>
              <a:t>Approach</a:t>
            </a:r>
            <a:r>
              <a:rPr lang="hu-HU" altLang="hu-HU" sz="2300" dirty="0" smtClean="0"/>
              <a:t>, </a:t>
            </a:r>
            <a:r>
              <a:rPr lang="hu-HU" altLang="hu-HU" sz="2300" dirty="0" err="1" smtClean="0"/>
              <a:t>Prentice</a:t>
            </a:r>
            <a:r>
              <a:rPr lang="hu-HU" altLang="hu-HU" sz="2300" dirty="0" smtClean="0"/>
              <a:t> Hall, 1995. Magyar fordítása: Mesterséges intelligencia modern megközelítésben, PANEM, 2000</a:t>
            </a:r>
          </a:p>
          <a:p>
            <a:pPr>
              <a:lnSpc>
                <a:spcPct val="150000"/>
              </a:lnSpc>
            </a:pPr>
            <a:r>
              <a:rPr lang="hu-HU" altLang="hu-HU" sz="2300" dirty="0" smtClean="0"/>
              <a:t>Mesterséges Intelligencia (Szerk. Futó Iván), Aula Kiadó, 1999</a:t>
            </a:r>
          </a:p>
          <a:p>
            <a:pPr>
              <a:lnSpc>
                <a:spcPct val="150000"/>
              </a:lnSpc>
            </a:pPr>
            <a:r>
              <a:rPr lang="hu-HU" altLang="hu-HU" sz="2300" dirty="0" smtClean="0"/>
              <a:t>Fekete I., </a:t>
            </a:r>
            <a:r>
              <a:rPr lang="hu-HU" altLang="hu-HU" sz="2300" dirty="0" err="1" smtClean="0"/>
              <a:t>Gregorics</a:t>
            </a:r>
            <a:r>
              <a:rPr lang="hu-HU" altLang="hu-HU" sz="2300" dirty="0" smtClean="0"/>
              <a:t> T., Nagy S.: Bevezetés a mesterséges intelligenciába, LSI Oktató Központ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hu-HU" altLang="hu-HU" sz="23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498383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endParaRPr lang="hu-HU" altLang="hu-HU" sz="2800" u="sng" dirty="0"/>
          </a:p>
          <a:p>
            <a:pPr>
              <a:lnSpc>
                <a:spcPct val="150000"/>
              </a:lnSpc>
            </a:pPr>
            <a:r>
              <a:rPr lang="hu-HU" altLang="hu-HU" sz="2800" dirty="0" err="1"/>
              <a:t>Barr</a:t>
            </a:r>
            <a:r>
              <a:rPr lang="hu-HU" altLang="hu-HU" sz="2800" dirty="0"/>
              <a:t>, E. A. </a:t>
            </a:r>
            <a:r>
              <a:rPr lang="hu-HU" altLang="hu-HU" sz="2800" dirty="0" err="1"/>
              <a:t>Feigenbaum</a:t>
            </a:r>
            <a:r>
              <a:rPr lang="hu-HU" altLang="hu-HU" sz="2800" dirty="0"/>
              <a:t>: The </a:t>
            </a:r>
            <a:r>
              <a:rPr lang="hu-HU" altLang="hu-HU" sz="2800" dirty="0" err="1"/>
              <a:t>handbook</a:t>
            </a:r>
            <a:r>
              <a:rPr lang="hu-HU" altLang="hu-HU" sz="2800" dirty="0"/>
              <a:t> of </a:t>
            </a:r>
            <a:r>
              <a:rPr lang="hu-HU" altLang="hu-HU" sz="2800" dirty="0" err="1"/>
              <a:t>Artificial</a:t>
            </a:r>
            <a:r>
              <a:rPr lang="hu-HU" altLang="hu-HU" sz="2800" dirty="0"/>
              <a:t> </a:t>
            </a:r>
            <a:r>
              <a:rPr lang="hu-HU" altLang="hu-HU" sz="2800" dirty="0" err="1"/>
              <a:t>Intelligence</a:t>
            </a:r>
            <a:r>
              <a:rPr lang="hu-HU" altLang="hu-HU" sz="2800" dirty="0"/>
              <a:t>, I., </a:t>
            </a:r>
            <a:r>
              <a:rPr lang="hu-HU" altLang="hu-HU" sz="2800" dirty="0" err="1"/>
              <a:t>Addison</a:t>
            </a:r>
            <a:r>
              <a:rPr lang="hu-HU" altLang="hu-HU" sz="2800" dirty="0"/>
              <a:t> </a:t>
            </a:r>
            <a:r>
              <a:rPr lang="hu-HU" altLang="hu-HU" sz="2800" dirty="0" err="1"/>
              <a:t>Wesley</a:t>
            </a:r>
            <a:r>
              <a:rPr lang="hu-HU" altLang="hu-HU" sz="2800" dirty="0"/>
              <a:t> 1989</a:t>
            </a:r>
          </a:p>
          <a:p>
            <a:pPr>
              <a:lnSpc>
                <a:spcPct val="150000"/>
              </a:lnSpc>
            </a:pPr>
            <a:r>
              <a:rPr lang="hu-HU" altLang="hu-HU" sz="2800" dirty="0"/>
              <a:t>E. Rich, K. </a:t>
            </a:r>
            <a:r>
              <a:rPr lang="hu-HU" altLang="hu-HU" sz="2800" dirty="0" err="1"/>
              <a:t>Knight</a:t>
            </a:r>
            <a:r>
              <a:rPr lang="hu-HU" altLang="hu-HU" sz="2800" dirty="0"/>
              <a:t>: </a:t>
            </a:r>
            <a:r>
              <a:rPr lang="hu-HU" altLang="hu-HU" sz="2800" dirty="0" err="1"/>
              <a:t>Artificial</a:t>
            </a:r>
            <a:r>
              <a:rPr lang="hu-HU" altLang="hu-HU" sz="2800" dirty="0"/>
              <a:t> </a:t>
            </a:r>
            <a:r>
              <a:rPr lang="hu-HU" altLang="hu-HU" sz="2800" dirty="0" err="1"/>
              <a:t>intelligence</a:t>
            </a:r>
            <a:r>
              <a:rPr lang="hu-HU" altLang="hu-HU" sz="2800" dirty="0"/>
              <a:t>, </a:t>
            </a:r>
            <a:r>
              <a:rPr lang="hu-HU" altLang="hu-HU" sz="2800" dirty="0" err="1"/>
              <a:t>McGraw-Hill</a:t>
            </a:r>
            <a:r>
              <a:rPr lang="hu-HU" altLang="hu-HU" sz="2800" dirty="0"/>
              <a:t>, 1991</a:t>
            </a:r>
          </a:p>
          <a:p>
            <a:pPr>
              <a:lnSpc>
                <a:spcPct val="150000"/>
              </a:lnSpc>
            </a:pPr>
            <a:r>
              <a:rPr lang="hu-HU" altLang="hu-HU" sz="2800" dirty="0"/>
              <a:t>P. H. Winston: </a:t>
            </a:r>
            <a:r>
              <a:rPr lang="hu-HU" altLang="hu-HU" sz="2800" dirty="0" err="1"/>
              <a:t>Artificial</a:t>
            </a:r>
            <a:r>
              <a:rPr lang="hu-HU" altLang="hu-HU" sz="2800" dirty="0"/>
              <a:t> </a:t>
            </a:r>
            <a:r>
              <a:rPr lang="hu-HU" altLang="hu-HU" sz="2800" dirty="0" err="1"/>
              <a:t>Intelligence</a:t>
            </a:r>
            <a:r>
              <a:rPr lang="hu-HU" altLang="hu-HU" sz="2800" dirty="0"/>
              <a:t>, </a:t>
            </a:r>
            <a:r>
              <a:rPr lang="hu-HU" altLang="hu-HU" sz="2800" dirty="0" err="1"/>
              <a:t>Addison-Wesley</a:t>
            </a:r>
            <a:r>
              <a:rPr lang="hu-HU" altLang="hu-HU" sz="2800" dirty="0"/>
              <a:t> 1992</a:t>
            </a:r>
          </a:p>
          <a:p>
            <a:pPr>
              <a:lnSpc>
                <a:spcPct val="150000"/>
              </a:lnSpc>
            </a:pPr>
            <a:r>
              <a:rPr lang="hu-HU" altLang="hu-HU" sz="2800" dirty="0"/>
              <a:t>M. Ginsberg: Essentials of </a:t>
            </a:r>
            <a:r>
              <a:rPr lang="hu-HU" altLang="hu-HU" sz="2800" dirty="0" err="1"/>
              <a:t>Artificial</a:t>
            </a:r>
            <a:r>
              <a:rPr lang="hu-HU" altLang="hu-HU" sz="2800" dirty="0"/>
              <a:t> </a:t>
            </a:r>
            <a:r>
              <a:rPr lang="hu-HU" altLang="hu-HU" sz="2800" dirty="0" err="1"/>
              <a:t>Intelligence</a:t>
            </a:r>
            <a:r>
              <a:rPr lang="hu-HU" altLang="hu-HU" sz="2800" dirty="0"/>
              <a:t>, Morgan </a:t>
            </a:r>
            <a:r>
              <a:rPr lang="hu-HU" altLang="hu-HU" sz="2800" dirty="0" err="1"/>
              <a:t>Kaufman</a:t>
            </a:r>
            <a:r>
              <a:rPr lang="hu-HU" altLang="hu-HU" sz="2800" dirty="0"/>
              <a:t>, 1993</a:t>
            </a:r>
          </a:p>
          <a:p>
            <a:pPr>
              <a:lnSpc>
                <a:spcPct val="150000"/>
              </a:lnSpc>
            </a:pPr>
            <a:r>
              <a:rPr lang="hu-HU" altLang="hu-HU" sz="2800" dirty="0"/>
              <a:t>Mérő László: Új észjárások (</a:t>
            </a:r>
            <a:r>
              <a:rPr lang="hu-HU" altLang="hu-HU" sz="2800" dirty="0" err="1"/>
              <a:t>Tercium</a:t>
            </a:r>
            <a:r>
              <a:rPr lang="hu-HU" altLang="hu-HU" sz="2800" dirty="0"/>
              <a:t> kiadó 2001.)</a:t>
            </a:r>
          </a:p>
          <a:p>
            <a:endParaRPr lang="hu-H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8229600" cy="7223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/>
              <a:t>Kiegészítő </a:t>
            </a:r>
            <a:r>
              <a:rPr lang="hu-HU" altLang="hu-HU" dirty="0" smtClean="0"/>
              <a:t>irodalom</a:t>
            </a:r>
          </a:p>
        </p:txBody>
      </p:sp>
    </p:spTree>
    <p:extLst>
      <p:ext uri="{BB962C8B-B14F-4D97-AF65-F5344CB8AC3E}">
        <p14:creationId xmlns:p14="http://schemas.microsoft.com/office/powerpoint/2010/main" val="317152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7793037" cy="1055687"/>
          </a:xfrm>
        </p:spPr>
        <p:txBody>
          <a:bodyPr/>
          <a:lstStyle/>
          <a:p>
            <a:pPr eaLnBrk="1" hangingPunct="1"/>
            <a:r>
              <a:rPr lang="hu-HU" altLang="hu-HU" sz="3600" dirty="0" smtClean="0"/>
              <a:t>A kurzus teljesítésének feltételei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36016"/>
              </p:ext>
            </p:extLst>
          </p:nvPr>
        </p:nvGraphicFramePr>
        <p:xfrm>
          <a:off x="1619672" y="2348880"/>
          <a:ext cx="6096000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759744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hu-HU" sz="1800" dirty="0" smtClean="0"/>
                        <a:t>Gyakorlat: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max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/>
                        <a:t>házi feladat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/>
                </a:tc>
              </a:tr>
              <a:tr h="410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/>
                        <a:t>zárthelyi dolgozat</a:t>
                      </a:r>
                      <a:r>
                        <a:rPr lang="hu-HU" sz="1800" dirty="0" smtClean="0"/>
                        <a:t> 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altLang="hu-HU" sz="1800" b="1" dirty="0" smtClean="0"/>
                        <a:t>kötelező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717492"/>
              </p:ext>
            </p:extLst>
          </p:nvPr>
        </p:nvGraphicFramePr>
        <p:xfrm>
          <a:off x="1619672" y="4149080"/>
          <a:ext cx="6087414" cy="144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769301"/>
                <a:gridCol w="2013857"/>
              </a:tblGrid>
              <a:tr h="432048">
                <a:tc>
                  <a:txBody>
                    <a:bodyPr/>
                    <a:lstStyle/>
                    <a:p>
                      <a:r>
                        <a:rPr lang="hu-HU" dirty="0" smtClean="0"/>
                        <a:t>Vizsga: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max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gyakorlat</a:t>
                      </a:r>
                      <a:r>
                        <a:rPr lang="hu-HU" b="1" baseline="0" dirty="0" smtClean="0"/>
                        <a:t> teljesítése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40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vizsga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30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60</a:t>
                      </a:r>
                      <a:endParaRPr lang="hu-H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1317</Words>
  <Application>Microsoft Office PowerPoint</Application>
  <PresentationFormat>Diavetítés a képernyőre (4:3 oldalarány)</PresentationFormat>
  <Paragraphs>344</Paragraphs>
  <Slides>46</Slides>
  <Notes>46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46</vt:i4>
      </vt:variant>
    </vt:vector>
  </HeadingPairs>
  <TitlesOfParts>
    <vt:vector size="48" baseType="lpstr">
      <vt:lpstr>Áramlás</vt:lpstr>
      <vt:lpstr>Flash.Movie</vt:lpstr>
      <vt:lpstr>Mesterséges Intelligencia I.</vt:lpstr>
      <vt:lpstr>Elérhetőség</vt:lpstr>
      <vt:lpstr>Tematika</vt:lpstr>
      <vt:lpstr>Tematika</vt:lpstr>
      <vt:lpstr>Tematika</vt:lpstr>
      <vt:lpstr>Tematika</vt:lpstr>
      <vt:lpstr>Ajánlott irodalom</vt:lpstr>
      <vt:lpstr>Kiegészítő irodalom</vt:lpstr>
      <vt:lpstr>A kurzus teljesítésének feltételei</vt:lpstr>
      <vt:lpstr>Gyakorlat ponthatárok</vt:lpstr>
      <vt:lpstr>  A vizsga (kollokvium) teljesítésének feltételei</vt:lpstr>
      <vt:lpstr>Vizsga ponthatárok</vt:lpstr>
      <vt:lpstr>MI alkalmazás területei </vt:lpstr>
      <vt:lpstr>MI alkalmazás területei </vt:lpstr>
      <vt:lpstr>MI alkalmazás területei </vt:lpstr>
      <vt:lpstr>MI alkalmazás területei </vt:lpstr>
      <vt:lpstr>MI definíció</vt:lpstr>
      <vt:lpstr>MI definíció</vt:lpstr>
      <vt:lpstr>MI definíció</vt:lpstr>
      <vt:lpstr>MI definíció</vt:lpstr>
      <vt:lpstr>MI definíció</vt:lpstr>
      <vt:lpstr>MI?</vt:lpstr>
      <vt:lpstr>MI?</vt:lpstr>
      <vt:lpstr>MI kérdés</vt:lpstr>
      <vt:lpstr>MI 4 fő osztálya</vt:lpstr>
      <vt:lpstr>Univerzalitás</vt:lpstr>
      <vt:lpstr>Keresések</vt:lpstr>
      <vt:lpstr>Keresések</vt:lpstr>
      <vt:lpstr>Keresések</vt:lpstr>
      <vt:lpstr>No free lunch</vt:lpstr>
      <vt:lpstr>Feladatok</vt:lpstr>
      <vt:lpstr>8 kirakós játék</vt:lpstr>
      <vt:lpstr>8 kirakós játék</vt:lpstr>
      <vt:lpstr>8 kirakós játék</vt:lpstr>
      <vt:lpstr>8 kirakós játék</vt:lpstr>
      <vt:lpstr>8 kirakós játék</vt:lpstr>
      <vt:lpstr>Példa</vt:lpstr>
      <vt:lpstr>Példa</vt:lpstr>
      <vt:lpstr>Vízöntős játék</vt:lpstr>
      <vt:lpstr>Vízöntős játék</vt:lpstr>
      <vt:lpstr>Vízöntős játék</vt:lpstr>
      <vt:lpstr>Példa</vt:lpstr>
      <vt:lpstr>Hanoi tornyai</vt:lpstr>
      <vt:lpstr>Hanoi tornyai</vt:lpstr>
      <vt:lpstr>Hanoi tornyai</vt:lpstr>
      <vt:lpstr>Példa</vt:lpstr>
    </vt:vector>
  </TitlesOfParts>
  <Company>Informatikai Tanszékcsoport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dombi</dc:creator>
  <cp:lastModifiedBy>Jozsef Dombi</cp:lastModifiedBy>
  <cp:revision>39</cp:revision>
  <dcterms:created xsi:type="dcterms:W3CDTF">2005-09-07T06:32:55Z</dcterms:created>
  <dcterms:modified xsi:type="dcterms:W3CDTF">2013-09-27T12:00:54Z</dcterms:modified>
</cp:coreProperties>
</file>