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17"/>
  </p:notesMasterIdLst>
  <p:sldIdLst>
    <p:sldId id="256" r:id="rId2"/>
    <p:sldId id="497" r:id="rId3"/>
    <p:sldId id="498" r:id="rId4"/>
    <p:sldId id="499" r:id="rId5"/>
    <p:sldId id="505" r:id="rId6"/>
    <p:sldId id="506" r:id="rId7"/>
    <p:sldId id="507" r:id="rId8"/>
    <p:sldId id="508" r:id="rId9"/>
    <p:sldId id="509" r:id="rId10"/>
    <p:sldId id="500" r:id="rId11"/>
    <p:sldId id="501" r:id="rId12"/>
    <p:sldId id="502" r:id="rId13"/>
    <p:sldId id="503" r:id="rId14"/>
    <p:sldId id="482" r:id="rId15"/>
    <p:sldId id="487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4"/>
    <a:srgbClr val="C7C7CF"/>
    <a:srgbClr val="EBEBED"/>
    <a:srgbClr val="D4D4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ötét stílu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ötét stílu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28" autoAdjust="0"/>
    <p:restoredTop sz="94660"/>
  </p:normalViewPr>
  <p:slideViewPr>
    <p:cSldViewPr>
      <p:cViewPr>
        <p:scale>
          <a:sx n="66" d="100"/>
          <a:sy n="66" d="100"/>
        </p:scale>
        <p:origin x="-2107" y="-4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BD001-1655-40C5-A12C-A50EAFCBE51B}" type="datetimeFigureOut">
              <a:rPr lang="hu-HU" smtClean="0"/>
              <a:t>2014.10.01.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36ECA-5D42-417B-B68E-BEC448E66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51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46711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14</a:t>
            </a:fld>
            <a:endParaRPr lang="hu-H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15</a:t>
            </a:fld>
            <a:endParaRPr lang="hu-H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5</a:t>
            </a:fld>
            <a:endParaRPr lang="hu-H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6</a:t>
            </a:fld>
            <a:endParaRPr lang="hu-H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7</a:t>
            </a:fld>
            <a:endParaRPr lang="hu-H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8</a:t>
            </a:fld>
            <a:endParaRPr lang="hu-H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9</a:t>
            </a:fld>
            <a:endParaRPr lang="hu-H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7792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3973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60574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gradFill>
          <a:gsLst>
            <a:gs pos="71000">
              <a:srgbClr val="C7C7CF"/>
            </a:gs>
            <a:gs pos="0">
              <a:srgbClr val="E0E0E4"/>
            </a:gs>
            <a:gs pos="28000">
              <a:srgbClr val="D4D4DA"/>
            </a:gs>
            <a:gs pos="100000">
              <a:srgbClr val="C7C7CF">
                <a:lumMod val="85000"/>
              </a:srgb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728192"/>
          </a:xfrm>
          <a:effectLst>
            <a:outerShdw blurRad="63500" dist="12700" dir="2700000" algn="tl" rotWithShape="0">
              <a:prstClr val="black">
                <a:alpha val="40000"/>
              </a:prstClr>
            </a:outerShdw>
          </a:effectLst>
        </p:spPr>
        <p:txBody>
          <a:bodyPr anchor="b" anchorCtr="0"/>
          <a:lstStyle>
            <a:lvl1pPr>
              <a:defRPr>
                <a:solidFill>
                  <a:schemeClr val="tx2">
                    <a:lumMod val="50000"/>
                  </a:schemeClr>
                </a:solidFill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32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DA42-5F5C-40C4-A07B-466F0F1F4193}" type="datetime1">
              <a:rPr lang="hu-HU" smtClean="0"/>
              <a:t>2014.10.01.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Egyenes összekötő 9"/>
          <p:cNvCxnSpPr/>
          <p:nvPr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 userDrawn="1"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40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A309-B085-4453-B1CD-1614B47835D1}" type="datetime1">
              <a:rPr lang="hu-HU" smtClean="0"/>
              <a:t>2014.10.01.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6" name="Egyenes összekötő 5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60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8379-46C1-4AA1-B762-D091CAC22D9F}" type="datetime1">
              <a:rPr lang="hu-HU" smtClean="0"/>
              <a:t>2014.10.01.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0417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7217-0B4D-4A15-9122-1B61D44CB759}" type="datetime1">
              <a:rPr lang="hu-HU" smtClean="0"/>
              <a:t>2014.10.01.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9817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4FEF-922A-40AC-8BED-98FC8E88477E}" type="datetime1">
              <a:rPr lang="hu-HU" smtClean="0"/>
              <a:t>2014.10.01.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2480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F904-21B3-4C79-A878-89BE483B56FE}" type="datetime1">
              <a:rPr lang="hu-HU" smtClean="0"/>
              <a:t>2014.10.01.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Egyenes összekötő 6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608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BABC-7328-4057-87C2-C48EB2CBCEEC}" type="datetime1">
              <a:rPr lang="hu-HU" smtClean="0"/>
              <a:t>2014.10.01.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6374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Óra címdia">
    <p:bg>
      <p:bgPr>
        <a:gradFill>
          <a:gsLst>
            <a:gs pos="71000">
              <a:srgbClr val="C7C7CF"/>
            </a:gs>
            <a:gs pos="0">
              <a:srgbClr val="E0E0E4"/>
            </a:gs>
            <a:gs pos="28000">
              <a:srgbClr val="D4D4DA"/>
            </a:gs>
            <a:gs pos="100000">
              <a:srgbClr val="C7C7CF">
                <a:lumMod val="85000"/>
              </a:srgb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2112" y="1526927"/>
            <a:ext cx="7772400" cy="1470025"/>
          </a:xfrm>
          <a:effectLst>
            <a:outerShdw blurRad="63500" dist="127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  <a:effectLst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32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7947-678C-481D-A22B-A395B1A6998F}" type="datetime1">
              <a:rPr lang="hu-HU" smtClean="0"/>
              <a:t>2014.10.01.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13" hasCustomPrompt="1"/>
          </p:nvPr>
        </p:nvSpPr>
        <p:spPr>
          <a:xfrm>
            <a:off x="251520" y="5229225"/>
            <a:ext cx="8640960" cy="720725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28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</a:lstStyle>
          <a:p>
            <a:pPr lvl="0"/>
            <a:r>
              <a:rPr lang="hu-HU" dirty="0" smtClean="0"/>
              <a:t>Szerzők</a:t>
            </a:r>
            <a:endParaRPr lang="hu-HU" dirty="0"/>
          </a:p>
        </p:txBody>
      </p:sp>
      <p:cxnSp>
        <p:nvCxnSpPr>
          <p:cNvPr id="9" name="Egyenes összekötő 8"/>
          <p:cNvCxnSpPr/>
          <p:nvPr userDrawn="1"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 helye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309320"/>
            <a:ext cx="3024336" cy="565484"/>
          </a:xfrm>
        </p:spPr>
        <p:txBody>
          <a:bodyPr/>
          <a:lstStyle>
            <a:lvl1pPr marL="0" indent="0" algn="l">
              <a:buNone/>
              <a:defRPr sz="24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12197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 és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1108720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3465-E0F6-4356-863D-E611E49D1FF4}" type="datetime1">
              <a:rPr lang="hu-HU" smtClean="0"/>
              <a:t>2014.10.01.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artalom helye 8"/>
          <p:cNvSpPr>
            <a:spLocks noGrp="1"/>
          </p:cNvSpPr>
          <p:nvPr>
            <p:ph sz="quarter" idx="13"/>
          </p:nvPr>
        </p:nvSpPr>
        <p:spPr>
          <a:xfrm>
            <a:off x="468313" y="2564904"/>
            <a:ext cx="8208143" cy="381684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5072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+hivatk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3465-E0F6-4356-863D-E611E49D1FF4}" type="datetime1">
              <a:rPr lang="hu-HU" smtClean="0"/>
              <a:t>2014.10.01.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 helye 8"/>
          <p:cNvSpPr>
            <a:spLocks noGrp="1"/>
          </p:cNvSpPr>
          <p:nvPr>
            <p:ph type="body" sz="quarter" idx="13"/>
          </p:nvPr>
        </p:nvSpPr>
        <p:spPr>
          <a:xfrm>
            <a:off x="467544" y="5805264"/>
            <a:ext cx="8208912" cy="64849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9542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tartalomrész+hiatk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A9E9-8D7A-4041-A60C-DE6CA8E877AA}" type="datetime1">
              <a:rPr lang="hu-HU" smtClean="0"/>
              <a:t>2014.10.01.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 helye 8"/>
          <p:cNvSpPr>
            <a:spLocks noGrp="1"/>
          </p:cNvSpPr>
          <p:nvPr>
            <p:ph type="body" sz="quarter" idx="13"/>
          </p:nvPr>
        </p:nvSpPr>
        <p:spPr>
          <a:xfrm>
            <a:off x="467544" y="5805264"/>
            <a:ext cx="8208912" cy="64849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377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Óra címdia">
    <p:bg>
      <p:bgPr>
        <a:gradFill>
          <a:gsLst>
            <a:gs pos="71000">
              <a:srgbClr val="C7C7CF"/>
            </a:gs>
            <a:gs pos="0">
              <a:srgbClr val="E0E0E4"/>
            </a:gs>
            <a:gs pos="28000">
              <a:srgbClr val="D4D4DA"/>
            </a:gs>
            <a:gs pos="100000">
              <a:srgbClr val="C7C7CF">
                <a:lumMod val="85000"/>
              </a:srgb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2112" y="1526927"/>
            <a:ext cx="7772400" cy="1470025"/>
          </a:xfrm>
          <a:effectLst>
            <a:outerShdw blurRad="63500" dist="127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32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7947-678C-481D-A22B-A395B1A6998F}" type="datetime1">
              <a:rPr lang="hu-HU" smtClean="0"/>
              <a:t>2014.10.01.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13" hasCustomPrompt="1"/>
          </p:nvPr>
        </p:nvSpPr>
        <p:spPr>
          <a:xfrm>
            <a:off x="251520" y="5229225"/>
            <a:ext cx="8640960" cy="720725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28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</a:lstStyle>
          <a:p>
            <a:pPr lvl="0"/>
            <a:r>
              <a:rPr lang="hu-HU" dirty="0" smtClean="0"/>
              <a:t>Szerzők</a:t>
            </a:r>
            <a:endParaRPr lang="hu-HU" dirty="0"/>
          </a:p>
        </p:txBody>
      </p:sp>
      <p:cxnSp>
        <p:nvCxnSpPr>
          <p:cNvPr id="9" name="Egyenes összekötő 8"/>
          <p:cNvCxnSpPr/>
          <p:nvPr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 helye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309320"/>
            <a:ext cx="3024336" cy="565484"/>
          </a:xfrm>
        </p:spPr>
        <p:txBody>
          <a:bodyPr/>
          <a:lstStyle>
            <a:lvl1pPr marL="0" indent="0" algn="l">
              <a:buNone/>
              <a:defRPr sz="24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  <p:cxnSp>
        <p:nvCxnSpPr>
          <p:cNvPr id="11" name="Egyenes összekötő 10"/>
          <p:cNvCxnSpPr/>
          <p:nvPr userDrawn="1"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19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4437112"/>
            <a:ext cx="7772400" cy="1362075"/>
          </a:xfrm>
        </p:spPr>
        <p:txBody>
          <a:bodyPr anchor="t"/>
          <a:lstStyle>
            <a:lvl1pPr algn="l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3568" y="2918645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CFAB80-B992-4F61-8205-6091117CA494}" type="datetime1">
              <a:rPr lang="hu-HU" smtClean="0"/>
              <a:pPr/>
              <a:t>2014.10.01.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124D60-2410-46AF-ADD2-D8EE07193171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7" name="Egyenes összekötő 6"/>
          <p:cNvCxnSpPr/>
          <p:nvPr/>
        </p:nvCxnSpPr>
        <p:spPr>
          <a:xfrm>
            <a:off x="683568" y="443711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 userDrawn="1"/>
        </p:nvCxnSpPr>
        <p:spPr>
          <a:xfrm>
            <a:off x="683568" y="443711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3465-E0F6-4356-863D-E611E49D1FF4}" type="datetime1">
              <a:rPr lang="hu-HU" smtClean="0"/>
              <a:t>2014.10.01.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76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tartalom és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1108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3465-E0F6-4356-863D-E611E49D1FF4}" type="datetime1">
              <a:rPr lang="hu-HU" smtClean="0"/>
              <a:t>2014.10.01.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artalom helye 8"/>
          <p:cNvSpPr>
            <a:spLocks noGrp="1"/>
          </p:cNvSpPr>
          <p:nvPr>
            <p:ph sz="quarter" idx="13"/>
          </p:nvPr>
        </p:nvSpPr>
        <p:spPr>
          <a:xfrm>
            <a:off x="468313" y="2564904"/>
            <a:ext cx="8208143" cy="381684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07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tartalom+hivatk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3465-E0F6-4356-863D-E611E49D1FF4}" type="datetime1">
              <a:rPr lang="hu-HU" smtClean="0"/>
              <a:t>2014.10.01.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 helye 8"/>
          <p:cNvSpPr>
            <a:spLocks noGrp="1"/>
          </p:cNvSpPr>
          <p:nvPr>
            <p:ph type="body" sz="quarter" idx="13"/>
          </p:nvPr>
        </p:nvSpPr>
        <p:spPr>
          <a:xfrm>
            <a:off x="467544" y="5805264"/>
            <a:ext cx="8208912" cy="64849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54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A9E9-8D7A-4041-A60C-DE6CA8E877AA}" type="datetime1">
              <a:rPr lang="hu-HU" smtClean="0"/>
              <a:t>2014.10.01.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35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artalomrész+hiatk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A9E9-8D7A-4041-A60C-DE6CA8E877AA}" type="datetime1">
              <a:rPr lang="hu-HU" smtClean="0"/>
              <a:t>2014.10.01.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 helye 8"/>
          <p:cNvSpPr>
            <a:spLocks noGrp="1"/>
          </p:cNvSpPr>
          <p:nvPr>
            <p:ph type="body" sz="quarter" idx="13"/>
          </p:nvPr>
        </p:nvSpPr>
        <p:spPr>
          <a:xfrm>
            <a:off x="467544" y="5805264"/>
            <a:ext cx="8208912" cy="64849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77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8EDC-A832-435F-9825-526B0A32C7E2}" type="datetime1">
              <a:rPr lang="hu-HU" smtClean="0"/>
              <a:t>2014.10.01.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Egyenes összekötő 9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73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1000">
              <a:srgbClr val="C7C7CF"/>
            </a:gs>
            <a:gs pos="0">
              <a:schemeClr val="bg2"/>
            </a:gs>
            <a:gs pos="28000">
              <a:srgbClr val="D4D4DA"/>
            </a:gs>
            <a:gs pos="100000">
              <a:srgbClr val="C7C7CF">
                <a:lumMod val="85000"/>
              </a:srgb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  <a:prstGeom prst="rect">
            <a:avLst/>
          </a:prstGeo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251520" y="6525344"/>
            <a:ext cx="21336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fld id="{0FDBC4CF-5CC5-4E3B-B95A-186F061D18CC}" type="datetime1">
              <a:rPr lang="hu-HU" smtClean="0"/>
              <a:t>2014.10.01.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771800" y="6525344"/>
            <a:ext cx="36004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732240" y="6525344"/>
            <a:ext cx="216024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fld id="{C1124D60-2410-46AF-ADD2-D8EE07193171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910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60" r:id="rId16"/>
    <p:sldLayoutId id="2147483663" r:id="rId17"/>
    <p:sldLayoutId id="2147483661" r:id="rId18"/>
    <p:sldLayoutId id="2147483662" r:id="rId1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hu-HU" sz="4000" i="1" kern="1200" dirty="0" smtClean="0">
          <a:solidFill>
            <a:schemeClr val="tx2">
              <a:lumMod val="50000"/>
            </a:schemeClr>
          </a:solidFill>
          <a:effectLst/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Arial" pitchFamily="34" charset="0"/>
        <a:buChar char="•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.u-szeged.hu/~mingesz/Education/LVO/doc/T284B.PR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Virtuális méréstechnika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Egyenes és görbe </a:t>
            </a:r>
            <a:r>
              <a:rPr lang="hu-HU" dirty="0" smtClean="0"/>
              <a:t>illesztése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pPr/>
              <a:t>1</a:t>
            </a:fld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err="1" smtClean="0"/>
              <a:t>Makan</a:t>
            </a:r>
            <a:r>
              <a:rPr lang="hu-HU" dirty="0" smtClean="0"/>
              <a:t> Gergely, Vadai Gergely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hu-HU" dirty="0"/>
              <a:t>V </a:t>
            </a:r>
            <a:r>
              <a:rPr lang="hu-HU" dirty="0" smtClean="0"/>
              <a:t>4.0 2014.10.02.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077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Feladatok megoldása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025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1. Fájl tartalmának beolvasása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Készítsen olyan programot, amely be tudja olvasni, majd megjeleníteni az adatfájlokat XY </a:t>
            </a:r>
            <a:r>
              <a:rPr lang="hu-HU" dirty="0" smtClean="0"/>
              <a:t>grafikonon.</a:t>
            </a:r>
          </a:p>
          <a:p>
            <a:r>
              <a:rPr lang="hu-HU" dirty="0" smtClean="0"/>
              <a:t>Az adatfájl a honlapról letölthető, </a:t>
            </a:r>
            <a:r>
              <a:rPr lang="hu-HU" dirty="0"/>
              <a:t>két oszlopot tartalmaz, az első az idő, a második pedig a kitérés</a:t>
            </a:r>
            <a:r>
              <a:rPr lang="hu-HU" dirty="0" smtClean="0"/>
              <a:t>.</a:t>
            </a:r>
          </a:p>
          <a:p>
            <a:r>
              <a:rPr lang="hu-HU" dirty="0" smtClean="0"/>
              <a:t>A vizsgált folyamat egy trendvonalra </a:t>
            </a:r>
            <a:r>
              <a:rPr lang="hu-HU" dirty="0" err="1" smtClean="0"/>
              <a:t>szuperponált</a:t>
            </a:r>
            <a:r>
              <a:rPr lang="hu-HU" dirty="0" smtClean="0"/>
              <a:t> zajt tartalmaz.</a:t>
            </a:r>
            <a:endParaRPr lang="en-US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760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2. Egyenes 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illesztése,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detrending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Illesszen </a:t>
            </a:r>
            <a:r>
              <a:rPr lang="hu-HU" dirty="0" smtClean="0"/>
              <a:t>egyenest </a:t>
            </a:r>
            <a:r>
              <a:rPr lang="hu-HU" dirty="0"/>
              <a:t>az </a:t>
            </a:r>
            <a:r>
              <a:rPr lang="hu-HU" dirty="0" smtClean="0"/>
              <a:t>adatsorra.</a:t>
            </a:r>
          </a:p>
          <a:p>
            <a:r>
              <a:rPr lang="hu-HU" dirty="0" smtClean="0"/>
              <a:t>Az </a:t>
            </a:r>
            <a:r>
              <a:rPr lang="hu-HU" dirty="0"/>
              <a:t>egyenest jelenítse meg a korábbi </a:t>
            </a:r>
            <a:r>
              <a:rPr lang="hu-HU" dirty="0" smtClean="0"/>
              <a:t>grafikonon.</a:t>
            </a:r>
            <a:br>
              <a:rPr lang="hu-HU" dirty="0" smtClean="0"/>
            </a:br>
            <a:r>
              <a:rPr lang="hu-HU" dirty="0" smtClean="0"/>
              <a:t>Megjegyzés: az illesztett egyenes legyen látható!</a:t>
            </a:r>
          </a:p>
          <a:p>
            <a:r>
              <a:rPr lang="hu-HU" dirty="0" smtClean="0"/>
              <a:t>Jelenítse </a:t>
            </a:r>
            <a:r>
              <a:rPr lang="hu-HU" dirty="0"/>
              <a:t>meg az illesztés paramétereit</a:t>
            </a:r>
            <a:r>
              <a:rPr lang="hu-HU" dirty="0" smtClean="0"/>
              <a:t>.</a:t>
            </a:r>
          </a:p>
          <a:p>
            <a:r>
              <a:rPr lang="hu-HU" dirty="0"/>
              <a:t>Vonja ki az illesztett egyenes értékeit az eredeti adatsor y értékeiből. Ez maga a jelhez hozzáadott zaj.</a:t>
            </a:r>
          </a:p>
          <a:p>
            <a:r>
              <a:rPr lang="hu-HU" dirty="0"/>
              <a:t>Jelenítse meg a zajt XY grafikonon!</a:t>
            </a:r>
          </a:p>
          <a:p>
            <a:r>
              <a:rPr lang="hu-HU" dirty="0"/>
              <a:t>Számolja ki a zaj szórását</a:t>
            </a:r>
            <a:r>
              <a:rPr lang="hu-HU" dirty="0" smtClean="0"/>
              <a:t>!</a:t>
            </a:r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621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2. Minta eredmény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13</a:t>
            </a:fld>
            <a:endParaRPr lang="hu-H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7200800" cy="55312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97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3. 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feladat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r>
              <a:rPr lang="hu-HU" dirty="0" smtClean="0"/>
              <a:t>Olvassa be a mintafájlt, és jelenítse meg egy XY grafikonon!</a:t>
            </a:r>
            <a:br>
              <a:rPr lang="hu-HU" dirty="0" smtClean="0"/>
            </a:br>
            <a:r>
              <a:rPr lang="hu-HU" dirty="0" smtClean="0"/>
              <a:t>(a fájlban az oszlopokat elválasztó karakter nem a ‚\t’ hanem a szóköz, valamint a fájl tizedespontot használ)</a:t>
            </a:r>
            <a:br>
              <a:rPr lang="hu-HU" dirty="0" smtClean="0"/>
            </a:br>
            <a:r>
              <a:rPr lang="hu-HU" sz="2400" dirty="0">
                <a:hlinkClick r:id="rId3"/>
              </a:rPr>
              <a:t>http://www.inf.u-szeged.hu/~</a:t>
            </a:r>
            <a:r>
              <a:rPr lang="hu-HU" sz="2400" dirty="0" smtClean="0">
                <a:hlinkClick r:id="rId3"/>
              </a:rPr>
              <a:t>mingesz/Education/LVO/doc/T284B.PRN</a:t>
            </a:r>
            <a:endParaRPr lang="hu-HU" sz="2400" dirty="0" smtClean="0"/>
          </a:p>
          <a:p>
            <a:r>
              <a:rPr lang="hu-HU" dirty="0"/>
              <a:t>Vágja ki a domináns csúcsot az adatsorból, és jelenítse meg egy </a:t>
            </a:r>
            <a:r>
              <a:rPr lang="hu-HU" dirty="0"/>
              <a:t>grafikonon!</a:t>
            </a:r>
          </a:p>
          <a:p>
            <a:endParaRPr lang="hu-HU" sz="2400" dirty="0" smtClean="0"/>
          </a:p>
          <a:p>
            <a:endParaRPr lang="hu-HU" sz="2200" dirty="0" smtClean="0"/>
          </a:p>
          <a:p>
            <a:endParaRPr lang="hu-HU" sz="2200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66AC-2DD1-4466-8C7E-CF9BA33FD503}" type="slidenum">
              <a:rPr lang="hu-HU" smtClean="0"/>
              <a:pPr/>
              <a:t>14</a:t>
            </a:fld>
            <a:r>
              <a:rPr lang="hu-HU" dirty="0" smtClean="0"/>
              <a:t> oldal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8208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4. 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feladat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r>
              <a:rPr lang="hu-HU" dirty="0" smtClean="0"/>
              <a:t>Illesszen </a:t>
            </a:r>
            <a:r>
              <a:rPr lang="hu-HU" dirty="0" smtClean="0"/>
              <a:t>a kivágott részre egy </a:t>
            </a:r>
            <a:r>
              <a:rPr lang="hu-HU" dirty="0"/>
              <a:t>L</a:t>
            </a:r>
            <a:r>
              <a:rPr lang="hu-HU" dirty="0" smtClean="0"/>
              <a:t>orentzi görbét és jelenítse meg az eredményt egy grafikonon a korábban kivágott jellel!</a:t>
            </a:r>
          </a:p>
          <a:p>
            <a:r>
              <a:rPr lang="hu-HU" dirty="0" smtClean="0"/>
              <a:t>Mik az illesztés paraméterei?</a:t>
            </a:r>
          </a:p>
          <a:p>
            <a:r>
              <a:rPr lang="hu-HU" dirty="0" smtClean="0"/>
              <a:t>A </a:t>
            </a:r>
            <a:r>
              <a:rPr lang="hu-HU" dirty="0"/>
              <a:t>görbe képlete: a^2/(((</a:t>
            </a:r>
            <a:r>
              <a:rPr lang="hu-HU" dirty="0" err="1"/>
              <a:t>x-b</a:t>
            </a:r>
            <a:r>
              <a:rPr lang="hu-HU" dirty="0"/>
              <a:t>)^</a:t>
            </a:r>
            <a:r>
              <a:rPr lang="hu-HU" dirty="0" err="1"/>
              <a:t>2</a:t>
            </a:r>
            <a:r>
              <a:rPr lang="hu-HU" dirty="0"/>
              <a:t>)+c^2)</a:t>
            </a:r>
            <a:endParaRPr lang="hu-HU" dirty="0" smtClean="0"/>
          </a:p>
          <a:p>
            <a:endParaRPr lang="hu-HU" sz="2200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66AC-2DD1-4466-8C7E-CF9BA33FD503}" type="slidenum">
              <a:rPr lang="hu-HU" smtClean="0"/>
              <a:pPr/>
              <a:t>15</a:t>
            </a:fld>
            <a:r>
              <a:rPr lang="hu-HU" dirty="0" smtClean="0"/>
              <a:t> oldal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5321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Egyenes illesztése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50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Egyenes illesztése</a:t>
            </a:r>
            <a:endParaRPr lang="en-US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Mathematics / Fitting / Linear Fit</a:t>
            </a:r>
          </a:p>
          <a:p>
            <a:r>
              <a:rPr lang="hu-HU" dirty="0" smtClean="0"/>
              <a:t>Megjegyzés</a:t>
            </a:r>
            <a:r>
              <a:rPr lang="en-US" dirty="0" smtClean="0"/>
              <a:t>: </a:t>
            </a:r>
            <a:r>
              <a:rPr lang="hu-HU" dirty="0" smtClean="0"/>
              <a:t>az </a:t>
            </a:r>
            <a:r>
              <a:rPr lang="en-US" dirty="0" smtClean="0"/>
              <a:t>X </a:t>
            </a:r>
            <a:r>
              <a:rPr lang="hu-HU" dirty="0" smtClean="0"/>
              <a:t>és Y bemenetek fel vannak cserélve az XY grafikonhoz képest!</a:t>
            </a:r>
            <a:endParaRPr lang="en-US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3</a:t>
            </a:fld>
            <a:endParaRPr lang="hu-HU" dirty="0"/>
          </a:p>
        </p:txBody>
      </p:sp>
      <p:pic>
        <p:nvPicPr>
          <p:cNvPr id="4098" name="Picture 2" descr="P:\Robi\MediaLibrary\LabVIEW\LinearFi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877" y="3356992"/>
            <a:ext cx="6087698" cy="321295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72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egyenes illesztésre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88840"/>
            <a:ext cx="8788278" cy="3931244"/>
          </a:xfr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en-US" noProof="0" smtClean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59448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Nonlinear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Curve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Fit.vi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66AC-2DD1-4466-8C7E-CF9BA33FD503}" type="slidenum">
              <a:rPr lang="hu-HU" smtClean="0"/>
              <a:pPr/>
              <a:t>5</a:t>
            </a:fld>
            <a:r>
              <a:rPr lang="hu-HU" dirty="0" smtClean="0"/>
              <a:t> oldal</a:t>
            </a:r>
            <a:endParaRPr lang="hu-HU" dirty="0"/>
          </a:p>
        </p:txBody>
      </p:sp>
      <p:pic>
        <p:nvPicPr>
          <p:cNvPr id="3074" name="Picture 2" descr="R:\MediaLibrary\LabVIEW\LevMar fitti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11" y="1340768"/>
            <a:ext cx="8131322" cy="530535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60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Nonlinear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Curve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Fit.vi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- előlapja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66AC-2DD1-4466-8C7E-CF9BA33FD503}" type="slidenum">
              <a:rPr lang="hu-HU" smtClean="0"/>
              <a:pPr/>
              <a:t>6</a:t>
            </a:fld>
            <a:r>
              <a:rPr lang="hu-HU" dirty="0" smtClean="0"/>
              <a:t> oldal</a:t>
            </a:r>
            <a:endParaRPr lang="hu-HU" dirty="0"/>
          </a:p>
        </p:txBody>
      </p:sp>
      <p:pic>
        <p:nvPicPr>
          <p:cNvPr id="4098" name="Picture 2" descr="R:\MediaLibrary\LabVIEW\LevMar fitting.vi.p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96436"/>
            <a:ext cx="6768752" cy="462367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390364" y="5949280"/>
            <a:ext cx="8507288" cy="5220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 smtClean="0"/>
              <a:t>Megjegyzés: ezt nem kell szerkeszteni!</a:t>
            </a:r>
          </a:p>
          <a:p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6367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Nonlinear</a:t>
            </a:r>
            <a:r>
              <a:rPr lang="hu-HU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3600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Curve</a:t>
            </a:r>
            <a:r>
              <a:rPr lang="hu-HU" sz="3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3600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Fit.vi</a:t>
            </a:r>
            <a:r>
              <a:rPr lang="hu-HU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- alkalmazása</a:t>
            </a:r>
            <a:endParaRPr lang="en-US" sz="36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66AC-2DD1-4466-8C7E-CF9BA33FD503}" type="slidenum">
              <a:rPr lang="hu-HU" smtClean="0"/>
              <a:pPr/>
              <a:t>7</a:t>
            </a:fld>
            <a:r>
              <a:rPr lang="hu-HU" dirty="0" smtClean="0"/>
              <a:t> oldal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04764"/>
            <a:ext cx="8229600" cy="792088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Példa a </a:t>
            </a:r>
            <a:r>
              <a:rPr lang="hu-HU" dirty="0" err="1" smtClean="0"/>
              <a:t>vi</a:t>
            </a:r>
            <a:r>
              <a:rPr lang="hu-HU" dirty="0" smtClean="0"/>
              <a:t> alkalmazására:</a:t>
            </a:r>
            <a:endParaRPr lang="hu-HU" dirty="0"/>
          </a:p>
        </p:txBody>
      </p:sp>
      <p:pic>
        <p:nvPicPr>
          <p:cNvPr id="8" name="Kép 7" descr="P:\Robi\- Beta\- Science\TAMOP2011\01 Mérés és adatgyűjtés - Laboratóriumi jegyzet\05\05-070-NonLinearFi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60848"/>
            <a:ext cx="8496944" cy="403244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8510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Tizedespont-tizedesvessző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66AC-2DD1-4466-8C7E-CF9BA33FD503}" type="slidenum">
              <a:rPr lang="hu-HU" smtClean="0"/>
              <a:pPr/>
              <a:t>8</a:t>
            </a:fld>
            <a:r>
              <a:rPr lang="hu-HU" dirty="0" smtClean="0"/>
              <a:t> oldal</a:t>
            </a:r>
            <a:endParaRPr lang="hu-HU" dirty="0"/>
          </a:p>
        </p:txBody>
      </p:sp>
      <p:pic>
        <p:nvPicPr>
          <p:cNvPr id="3" name="Picture 2" descr="P:\Robi\MediaLibrary\LabVIEW\StringLocalisa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64" y="1268760"/>
            <a:ext cx="7741622" cy="192861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57200" y="3429000"/>
            <a:ext cx="8507288" cy="2697163"/>
          </a:xfrm>
        </p:spPr>
        <p:txBody>
          <a:bodyPr>
            <a:noAutofit/>
          </a:bodyPr>
          <a:lstStyle/>
          <a:p>
            <a:r>
              <a:rPr lang="hu-HU" sz="2400" dirty="0" err="1" smtClean="0"/>
              <a:t>Help</a:t>
            </a:r>
            <a:r>
              <a:rPr lang="hu-HU" sz="2400" dirty="0" smtClean="0"/>
              <a:t> </a:t>
            </a:r>
            <a:r>
              <a:rPr lang="hu-HU" sz="2400" dirty="0"/>
              <a:t>/ </a:t>
            </a:r>
            <a:r>
              <a:rPr lang="hu-HU" sz="2400" dirty="0" err="1"/>
              <a:t>Format</a:t>
            </a:r>
            <a:r>
              <a:rPr lang="hu-HU" sz="2400" dirty="0"/>
              <a:t> </a:t>
            </a:r>
            <a:r>
              <a:rPr lang="hu-HU" sz="2400" dirty="0" err="1"/>
              <a:t>Specifier</a:t>
            </a:r>
            <a:r>
              <a:rPr lang="hu-HU" sz="2400" dirty="0"/>
              <a:t> </a:t>
            </a:r>
            <a:r>
              <a:rPr lang="hu-HU" sz="2400" dirty="0" err="1" smtClean="0"/>
              <a:t>Syntax</a:t>
            </a:r>
            <a:endParaRPr lang="hu-HU" sz="2400" dirty="0" smtClean="0"/>
          </a:p>
          <a:p>
            <a:r>
              <a:rPr lang="hu-HU" sz="2400" dirty="0" smtClean="0"/>
              <a:t>Hasonlóan a </a:t>
            </a:r>
            <a:r>
              <a:rPr lang="hu-HU" sz="2400" dirty="0" err="1" smtClean="0"/>
              <a:t>printf-hez</a:t>
            </a:r>
            <a:endParaRPr lang="hu-HU" sz="2400" dirty="0" smtClean="0"/>
          </a:p>
          <a:p>
            <a:r>
              <a:rPr lang="hu-HU" sz="2400" dirty="0" smtClean="0"/>
              <a:t>Egymás után kell felsorolni a formázó utasításokat</a:t>
            </a:r>
          </a:p>
          <a:p>
            <a:r>
              <a:rPr lang="hu-HU" sz="2400" dirty="0" smtClean="0"/>
              <a:t>%.; -&gt; tizedes pont használata (a következőkben)</a:t>
            </a:r>
          </a:p>
          <a:p>
            <a:r>
              <a:rPr lang="hu-HU" sz="2400" dirty="0" smtClean="0"/>
              <a:t>%.3f -&gt; a tizedesvessző/pont után három </a:t>
            </a:r>
            <a:r>
              <a:rPr lang="hu-HU" sz="2400" dirty="0" err="1" smtClean="0"/>
              <a:t>tizedesjegy</a:t>
            </a:r>
            <a:endParaRPr lang="hu-HU" sz="2400" dirty="0" smtClean="0"/>
          </a:p>
          <a:p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175142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Tömb egy részének kivágása</a:t>
            </a: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Array</a:t>
            </a:r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 </a:t>
            </a:r>
            <a:r>
              <a:rPr lang="hu-HU" sz="4000" i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subset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566AC-2DD1-4466-8C7E-CF9BA33FD503}" type="slidenum">
              <a:rPr lang="hu-HU" smtClean="0"/>
              <a:pPr/>
              <a:t>9</a:t>
            </a:fld>
            <a:r>
              <a:rPr lang="hu-HU" dirty="0" smtClean="0"/>
              <a:t> oldal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2526306"/>
            <a:ext cx="4464496" cy="3848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24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Mtheme">
  <a:themeElements>
    <a:clrScheme name="PresentationColor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3F6E8C"/>
      </a:hlink>
      <a:folHlink>
        <a:srgbClr val="3F6E8C"/>
      </a:folHlink>
    </a:clrScheme>
    <a:fontScheme name="Polgár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RMtheme</Template>
  <TotalTime>2980</TotalTime>
  <Words>270</Words>
  <Application>Microsoft Office PowerPoint</Application>
  <PresentationFormat>Diavetítés a képernyőre (4:3 oldalarány)</PresentationFormat>
  <Paragraphs>69</Paragraphs>
  <Slides>15</Slides>
  <Notes>11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RMtheme</vt:lpstr>
      <vt:lpstr>Virtuális méréstechnika</vt:lpstr>
      <vt:lpstr>Egyenes illesztése</vt:lpstr>
      <vt:lpstr>Egyenes illesztése</vt:lpstr>
      <vt:lpstr>Példa egyenes illesztésre</vt:lpstr>
      <vt:lpstr>Nonlinear Curve Fit.vi</vt:lpstr>
      <vt:lpstr>Nonlinear Curve Fit.vi - előlapja</vt:lpstr>
      <vt:lpstr>Nonlinear Curve Fit.vi - alkalmazása</vt:lpstr>
      <vt:lpstr>Tizedespont-tizedesvessző</vt:lpstr>
      <vt:lpstr>Array subset</vt:lpstr>
      <vt:lpstr>Feladatok megoldása</vt:lpstr>
      <vt:lpstr>1. Fájl tartalmának beolvasása</vt:lpstr>
      <vt:lpstr>2. Egyenes illesztése, detrending</vt:lpstr>
      <vt:lpstr>2. Minta eredmény</vt:lpstr>
      <vt:lpstr>3. feladat</vt:lpstr>
      <vt:lpstr>4. feladat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Mingesz Róbert</dc:creator>
  <cp:lastModifiedBy>Vadai Gergely</cp:lastModifiedBy>
  <cp:revision>311</cp:revision>
  <dcterms:created xsi:type="dcterms:W3CDTF">2012-11-30T17:45:17Z</dcterms:created>
  <dcterms:modified xsi:type="dcterms:W3CDTF">2014-10-01T09:32:42Z</dcterms:modified>
</cp:coreProperties>
</file>