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4" r:id="rId9"/>
    <p:sldId id="386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444" r:id="rId19"/>
    <p:sldId id="398" r:id="rId20"/>
    <p:sldId id="441" r:id="rId21"/>
    <p:sldId id="399" r:id="rId22"/>
    <p:sldId id="400" r:id="rId23"/>
    <p:sldId id="440" r:id="rId24"/>
    <p:sldId id="442" r:id="rId25"/>
    <p:sldId id="443" r:id="rId26"/>
    <p:sldId id="401" r:id="rId27"/>
    <p:sldId id="402" r:id="rId28"/>
    <p:sldId id="409" r:id="rId29"/>
    <p:sldId id="410" r:id="rId30"/>
    <p:sldId id="404" r:id="rId31"/>
    <p:sldId id="433" r:id="rId32"/>
    <p:sldId id="434" r:id="rId33"/>
    <p:sldId id="435" r:id="rId34"/>
    <p:sldId id="436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11" r:id="rId45"/>
    <p:sldId id="457" r:id="rId46"/>
    <p:sldId id="459" r:id="rId47"/>
    <p:sldId id="460" r:id="rId48"/>
    <p:sldId id="461" r:id="rId49"/>
    <p:sldId id="462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96" d="100"/>
          <a:sy n="96" d="100"/>
        </p:scale>
        <p:origin x="-108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B57C-62E7-493C-BB63-74E0E48EB23C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7D2E-C6D8-4742-92CA-F2EE24FE3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34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8E50-26A4-4591-95F6-5B5223164053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17CFA-61C4-48A4-A523-A64D7F813A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16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7CFA-61C4-48A4-A523-A64D7F813A6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92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3522982"/>
            <a:ext cx="9144000" cy="3335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1"/>
            <a:ext cx="9144000" cy="35099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00361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FC87-2ADA-49D1-8C0D-251176B6289C}" type="datetime1">
              <a:rPr lang="hu-HU" smtClean="0"/>
              <a:t>2015.11.11.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351647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226B-01A6-465E-BA8C-BB3F3EC02F80}" type="datetime1">
              <a:rPr lang="hu-HU" smtClean="0"/>
              <a:t>2015.11.11.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21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62951"/>
            <a:ext cx="1971675" cy="52140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2951"/>
            <a:ext cx="5800725" cy="521401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F0BB-055D-44A4-ACCE-2E488A9FC952}" type="datetime1">
              <a:rPr lang="hu-HU" smtClean="0"/>
              <a:t>2015.11.11.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1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7" y="1266825"/>
            <a:ext cx="8651631" cy="4733925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8A3D-8144-413B-91AC-3ECDFC26645B}" type="datetime1">
              <a:rPr lang="hu-HU" smtClean="0"/>
              <a:t>2015.11.11.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04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0"/>
            <a:ext cx="9144000" cy="45894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0" y="4589463"/>
            <a:ext cx="9144000" cy="22685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60490"/>
            <a:ext cx="7886700" cy="142916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47AB-9323-4BE6-B619-9D117E06CF40}" type="datetime1">
              <a:rPr lang="hu-HU" smtClean="0"/>
              <a:t>2015.11.11.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458946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8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218" y="1266825"/>
            <a:ext cx="4261632" cy="4752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66825"/>
            <a:ext cx="4275699" cy="4752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5B1-A082-4698-8C3F-0424ED55A4FD}" type="datetime1">
              <a:rPr lang="hu-HU" smtClean="0"/>
              <a:t>2015.11.11.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8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14301"/>
            <a:ext cx="8667750" cy="7048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243013"/>
            <a:ext cx="4249341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066924"/>
            <a:ext cx="4249341" cy="39719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243013"/>
            <a:ext cx="4287441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066924"/>
            <a:ext cx="4287441" cy="39719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CD36-8209-4B78-9602-55097902773B}" type="datetime1">
              <a:rPr lang="hu-HU" smtClean="0"/>
              <a:t>2015.11.11.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44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5E3D-5813-4198-BA97-22BC01E1EBA8}" type="datetime1">
              <a:rPr lang="hu-HU" smtClean="0"/>
              <a:t>2015.11.11.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7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351A-F556-47E2-BD24-F4B71BDCEC0A}" type="datetime1">
              <a:rPr lang="hu-HU" smtClean="0"/>
              <a:t>2015.11.11.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73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F881-E871-49AE-82CC-9FFC311A359F}" type="datetime1">
              <a:rPr lang="hu-HU" smtClean="0"/>
              <a:t>2015.11.11.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90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0" y="1"/>
            <a:ext cx="9144000" cy="82471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0" y="6286500"/>
            <a:ext cx="9144000" cy="57149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218" y="98474"/>
            <a:ext cx="8651631" cy="73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17" y="1266825"/>
            <a:ext cx="8651631" cy="474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A3167EE1-A608-42ED-87E2-12DA552C5A5A}" type="datetime1">
              <a:rPr lang="hu-HU" smtClean="0"/>
              <a:pPr/>
              <a:t>2015.11.11.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D801-2513-45CE-8CE4-CBBF68908B1D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0" y="831457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0" y="6279757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85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Mérések NI adatgyűjtővel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143000" y="3700361"/>
            <a:ext cx="6858000" cy="2661110"/>
          </a:xfrm>
        </p:spPr>
        <p:txBody>
          <a:bodyPr>
            <a:normAutofit/>
          </a:bodyPr>
          <a:lstStyle/>
          <a:p>
            <a:r>
              <a:rPr lang="hu-HU" i="1" dirty="0" smtClean="0"/>
              <a:t>Virtuális méréstechnika</a:t>
            </a:r>
            <a:endParaRPr lang="hu-HU" i="1" dirty="0" smtClean="0"/>
          </a:p>
          <a:p>
            <a:endParaRPr lang="hu-HU" dirty="0" smtClean="0"/>
          </a:p>
          <a:p>
            <a:r>
              <a:rPr lang="hu-HU" sz="2400" dirty="0" err="1" smtClean="0"/>
              <a:t>Mingesz</a:t>
            </a:r>
            <a:r>
              <a:rPr lang="hu-HU" sz="2400" dirty="0" smtClean="0"/>
              <a:t> </a:t>
            </a:r>
            <a:r>
              <a:rPr lang="hu-HU" sz="2400" dirty="0" smtClean="0"/>
              <a:t>Róbert</a:t>
            </a:r>
            <a:r>
              <a:rPr lang="hu-HU" sz="2400" dirty="0" smtClean="0"/>
              <a:t>, Vadai </a:t>
            </a:r>
            <a:r>
              <a:rPr lang="hu-HU" sz="2400" dirty="0" smtClean="0"/>
              <a:t>Gergely </a:t>
            </a:r>
            <a:endParaRPr lang="hu-HU" sz="24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49941" y="6488668"/>
            <a:ext cx="1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2015.11.06.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7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0" dirty="0" smtClean="0"/>
              <a:t>NI 9263 – Analóg kimenet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</p:spPr>
        <p:txBody>
          <a:bodyPr/>
          <a:lstStyle/>
          <a:p>
            <a:r>
              <a:rPr lang="hu-HU" dirty="0" smtClean="0"/>
              <a:t>4 x 16 bit, 100 </a:t>
            </a:r>
            <a:r>
              <a:rPr lang="hu-HU" dirty="0" err="1" smtClean="0"/>
              <a:t>kS</a:t>
            </a:r>
            <a:r>
              <a:rPr lang="hu-HU" dirty="0" smtClean="0"/>
              <a:t>/s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122" name="Picture 2" descr="P:\Robi\RemoteSync\Google Drive\Egyetem\Noise\MediaLibrary\Instruments\NI\cSeries\NI-9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1567"/>
            <a:ext cx="368760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9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0" dirty="0"/>
              <a:t>NI 9401 </a:t>
            </a:r>
            <a:r>
              <a:rPr lang="hu-HU" i="0" dirty="0" smtClean="0"/>
              <a:t>– Digitális I/O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64233" y="1528584"/>
            <a:ext cx="4114800" cy="3744416"/>
          </a:xfrm>
        </p:spPr>
        <p:txBody>
          <a:bodyPr/>
          <a:lstStyle/>
          <a:p>
            <a:r>
              <a:rPr lang="hu-HU" dirty="0" smtClean="0"/>
              <a:t>8-channel (2x4),</a:t>
            </a:r>
            <a:br>
              <a:rPr lang="hu-HU" dirty="0" smtClean="0"/>
            </a:br>
            <a:r>
              <a:rPr lang="hu-HU" dirty="0" smtClean="0"/>
              <a:t>100 </a:t>
            </a:r>
            <a:r>
              <a:rPr lang="hu-HU" dirty="0" err="1"/>
              <a:t>ns</a:t>
            </a:r>
            <a:r>
              <a:rPr lang="hu-HU" dirty="0"/>
              <a:t> </a:t>
            </a:r>
            <a:r>
              <a:rPr lang="hu-HU" dirty="0" err="1"/>
              <a:t>ultrahigh-speed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I/O</a:t>
            </a:r>
          </a:p>
          <a:p>
            <a:r>
              <a:rPr lang="hu-HU" dirty="0"/>
              <a:t>5 V/TTL, </a:t>
            </a:r>
            <a:r>
              <a:rPr lang="hu-HU" dirty="0" err="1"/>
              <a:t>sinking</a:t>
            </a:r>
            <a:r>
              <a:rPr lang="hu-HU" dirty="0"/>
              <a:t>/</a:t>
            </a:r>
            <a:r>
              <a:rPr lang="hu-HU" dirty="0" err="1"/>
              <a:t>sourcing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I/O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6146" name="Picture 2" descr="P:\Robi\RemoteSync\Google Drive\Egyetem\Noise\MediaLibrary\Instruments\NI\cSeries\NI-9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44416" cy="45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and Automation Explorer (MAX)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026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7" name="Tartalom helye 6" descr="P:\Robi\- Beta\- Science\TAMOP2011\01 Mérés és adatgyűjtés - Laboratóriumi jegyzet\04\04-002-MAX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1338071"/>
            <a:ext cx="8229600" cy="467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5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 panel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5" name="Tartalom helye 4" descr="P:\Robi\- Beta\- Science\TAMOP2011\01 Mérés és adatgyűjtés - Laboratóriumi jegyzet\04\04--006-TestPane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0" y="1225627"/>
            <a:ext cx="7121306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3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DAQmx</a:t>
            </a:r>
            <a:r>
              <a:rPr lang="en-US" dirty="0" smtClean="0"/>
              <a:t> </a:t>
            </a:r>
            <a:r>
              <a:rPr lang="hu-HU" dirty="0" smtClean="0"/>
              <a:t>driver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489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Elnevezések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channel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hu-HU" dirty="0" smtClean="0"/>
              <a:t>az eszközön lévő bemenet vagy kimenet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Virtual channel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hu-HU" dirty="0" smtClean="0"/>
              <a:t>a fizikai csatorna reprezentációja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Task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hu-HU" dirty="0" smtClean="0"/>
              <a:t>több egyforma típusú virtuális csatornát tartalmazó feladat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53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demand / Software timed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mintavételezést a PC szoftver frissítési rátája dönti el. Nem determinisztikus, alacsony sebességnél használható.</a:t>
            </a:r>
          </a:p>
          <a:p>
            <a:r>
              <a:rPr lang="en-US" dirty="0" smtClean="0"/>
              <a:t>Hardware time</a:t>
            </a:r>
            <a:r>
              <a:rPr lang="hu-HU" dirty="0" smtClean="0"/>
              <a:t>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Maga a hardver végzi a mintavételezés vezérlését, determinisztikus. Mintavételi sebesség akár 100 kHz felett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25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DAQmx</a:t>
            </a:r>
            <a:r>
              <a:rPr lang="hu-HU" dirty="0" smtClean="0"/>
              <a:t> paletta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5" y="1385232"/>
            <a:ext cx="7576218" cy="449711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6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timed </a:t>
            </a:r>
            <a:r>
              <a:rPr lang="hu-HU" dirty="0" smtClean="0"/>
              <a:t>feszültségmérés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" y="2060849"/>
            <a:ext cx="8968598" cy="378722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39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USB adatgyűjtők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95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csatorna beolvasása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1" y="2273612"/>
            <a:ext cx="8314466" cy="272035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68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Bemenet kiválasztása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Egyetlen csatorna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Több csatorna kiválasztása </a:t>
            </a:r>
            <a:r>
              <a:rPr lang="en-US" dirty="0" smtClean="0"/>
              <a:t>(browse)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21</a:t>
            </a:fld>
            <a:endParaRPr lang="en-US" noProof="0" dirty="0"/>
          </a:p>
        </p:txBody>
      </p:sp>
      <p:pic>
        <p:nvPicPr>
          <p:cNvPr id="1026" name="Picture 2" descr="P:\Robi\NewMediaLibrary\LabVIEW\DAQmx\SelectChan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2" y="2522538"/>
            <a:ext cx="2929158" cy="11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Robi\NewMediaLibrary\LabVIEW\DAQmx\04-215-Brow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73" y="2292350"/>
            <a:ext cx="3371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5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Analóg bemenet konfigurálása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Differential</a:t>
            </a:r>
            <a:br>
              <a:rPr lang="en-US" dirty="0" smtClean="0"/>
            </a:br>
            <a:r>
              <a:rPr lang="hu-HU" dirty="0" smtClean="0"/>
              <a:t>Két (szomszédos) bemenet közötti feszültségkülönbség</a:t>
            </a:r>
            <a:r>
              <a:rPr lang="en-US" dirty="0" smtClean="0"/>
              <a:t> (</a:t>
            </a:r>
            <a:r>
              <a:rPr lang="hu-HU" dirty="0" err="1" smtClean="0"/>
              <a:t>pl</a:t>
            </a:r>
            <a:r>
              <a:rPr lang="en-US" dirty="0" smtClean="0"/>
              <a:t>. AI 0-AI 9)</a:t>
            </a:r>
          </a:p>
          <a:p>
            <a:r>
              <a:rPr lang="en-US" dirty="0" smtClean="0"/>
              <a:t>Non referenced (NRSE)</a:t>
            </a:r>
            <a:br>
              <a:rPr lang="en-US" dirty="0" smtClean="0"/>
            </a:br>
            <a:r>
              <a:rPr lang="hu-HU" dirty="0" smtClean="0"/>
              <a:t>Feszültség az </a:t>
            </a:r>
            <a:r>
              <a:rPr lang="en-US" dirty="0" smtClean="0"/>
              <a:t> AI-Sense</a:t>
            </a:r>
            <a:r>
              <a:rPr lang="hu-HU" dirty="0" err="1" smtClean="0"/>
              <a:t>-hez</a:t>
            </a:r>
            <a:r>
              <a:rPr lang="hu-HU" dirty="0" smtClean="0"/>
              <a:t> képest</a:t>
            </a:r>
            <a:endParaRPr lang="en-US" dirty="0" smtClean="0"/>
          </a:p>
          <a:p>
            <a:r>
              <a:rPr lang="en-US" dirty="0" smtClean="0"/>
              <a:t>Referenced (RSE)</a:t>
            </a:r>
            <a:br>
              <a:rPr lang="en-US" dirty="0" smtClean="0"/>
            </a:br>
            <a:r>
              <a:rPr lang="hu-HU" dirty="0" smtClean="0"/>
              <a:t>Földhöz képest mért feszültség</a:t>
            </a:r>
            <a:endParaRPr lang="en-US" dirty="0" smtClean="0"/>
          </a:p>
          <a:p>
            <a:r>
              <a:rPr lang="en-US" dirty="0" smtClean="0"/>
              <a:t>Default</a:t>
            </a:r>
            <a:br>
              <a:rPr lang="en-US" dirty="0" smtClean="0"/>
            </a:br>
            <a:r>
              <a:rPr lang="hu-HU" dirty="0" smtClean="0"/>
              <a:t>Aktuális csatorna alapértelmezett beállítása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err="1" smtClean="0"/>
              <a:t>pl</a:t>
            </a:r>
            <a:r>
              <a:rPr lang="en-US" dirty="0" smtClean="0"/>
              <a:t>. AI 0: differential; AI 9: RSE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986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Több csatorna különböző módon való konfigurálása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14" y="1972019"/>
            <a:ext cx="6551660" cy="332353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21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</a:t>
            </a:r>
            <a:r>
              <a:rPr lang="hu-HU" dirty="0" err="1" smtClean="0"/>
              <a:t>timed</a:t>
            </a:r>
            <a:r>
              <a:rPr lang="hu-HU" dirty="0" smtClean="0"/>
              <a:t> mérés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" y="2082188"/>
            <a:ext cx="8713348" cy="310319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66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Folytonos mérés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9" y="2603620"/>
            <a:ext cx="7713310" cy="2060334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347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 timed </a:t>
            </a:r>
            <a:r>
              <a:rPr lang="hu-HU" dirty="0" smtClean="0"/>
              <a:t>digitális kimenet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26</a:t>
            </a:fld>
            <a:endParaRPr lang="en-US" noProof="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" y="2564905"/>
            <a:ext cx="8288380" cy="2779116"/>
          </a:xfrm>
        </p:spPr>
      </p:pic>
      <p:sp>
        <p:nvSpPr>
          <p:cNvPr id="3" name="Téglalap 2"/>
          <p:cNvSpPr/>
          <p:nvPr/>
        </p:nvSpPr>
        <p:spPr>
          <a:xfrm>
            <a:off x="3403121" y="1701972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1D </a:t>
            </a:r>
            <a:r>
              <a:rPr lang="hu-HU" sz="2800" dirty="0" err="1"/>
              <a:t>boolean</a:t>
            </a:r>
            <a:r>
              <a:rPr lang="hu-HU" sz="2800" dirty="0"/>
              <a:t> tömb</a:t>
            </a:r>
          </a:p>
        </p:txBody>
      </p:sp>
      <p:cxnSp>
        <p:nvCxnSpPr>
          <p:cNvPr id="6" name="Egyenes összekötő nyíllal 5"/>
          <p:cNvCxnSpPr>
            <a:stCxn id="3" idx="2"/>
          </p:cNvCxnSpPr>
          <p:nvPr/>
        </p:nvCxnSpPr>
        <p:spPr>
          <a:xfrm flipH="1">
            <a:off x="4572000" y="2225192"/>
            <a:ext cx="266771" cy="562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8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 timed </a:t>
            </a:r>
            <a:r>
              <a:rPr lang="hu-HU" dirty="0" smtClean="0"/>
              <a:t>digitális kimenet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27</a:t>
            </a:fld>
            <a:endParaRPr lang="en-US" noProof="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" y="2564905"/>
            <a:ext cx="8288380" cy="2779116"/>
          </a:xfrm>
        </p:spPr>
      </p:pic>
      <p:sp>
        <p:nvSpPr>
          <p:cNvPr id="3" name="Téglalap 2"/>
          <p:cNvSpPr/>
          <p:nvPr/>
        </p:nvSpPr>
        <p:spPr>
          <a:xfrm>
            <a:off x="3899380" y="1591804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Egész </a:t>
            </a:r>
            <a:r>
              <a:rPr lang="hu-HU" sz="2400" dirty="0" smtClean="0"/>
              <a:t>szám (bináris kijelzés)</a:t>
            </a:r>
            <a:endParaRPr lang="hu-HU" sz="24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153359" y="2009998"/>
            <a:ext cx="594911" cy="843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0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SW </a:t>
            </a:r>
            <a:r>
              <a:rPr lang="hu-HU" dirty="0" err="1" smtClean="0"/>
              <a:t>timed</a:t>
            </a:r>
            <a:r>
              <a:rPr lang="hu-HU" dirty="0" smtClean="0"/>
              <a:t> gerjesztés és mérés</a:t>
            </a:r>
            <a:endParaRPr lang="hu-HU" dirty="0"/>
          </a:p>
        </p:txBody>
      </p:sp>
      <p:pic>
        <p:nvPicPr>
          <p:cNvPr id="8" name="Picture 2" descr="P:\Robi\MediaLibrary\Measure\Setup\Demo-cDA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24011"/>
            <a:ext cx="8229600" cy="38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</a:t>
            </a:r>
            <a:r>
              <a:rPr lang="hu-HU" dirty="0" err="1" smtClean="0"/>
              <a:t>timed</a:t>
            </a:r>
            <a:r>
              <a:rPr lang="hu-HU" dirty="0" smtClean="0"/>
              <a:t> – szinkrón mérés és gerjesztés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603428"/>
            <a:ext cx="8229600" cy="2476643"/>
          </a:xfrm>
        </p:spPr>
      </p:pic>
    </p:spTree>
    <p:extLst>
      <p:ext uri="{BB962C8B-B14F-4D97-AF65-F5344CB8AC3E}">
        <p14:creationId xmlns:p14="http://schemas.microsoft.com/office/powerpoint/2010/main" val="105607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USB-6008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8 AI, 10 </a:t>
            </a:r>
            <a:r>
              <a:rPr lang="en-US" dirty="0" err="1"/>
              <a:t>kS</a:t>
            </a:r>
            <a:r>
              <a:rPr lang="en-US" dirty="0"/>
              <a:t>/s, 12 bit</a:t>
            </a:r>
          </a:p>
          <a:p>
            <a:r>
              <a:rPr lang="en-US" dirty="0"/>
              <a:t>2 AO, 150S/s, 12 bit</a:t>
            </a:r>
            <a:br>
              <a:rPr lang="en-US" dirty="0"/>
            </a:br>
            <a:r>
              <a:rPr lang="en-US" dirty="0"/>
              <a:t>SW timed</a:t>
            </a:r>
          </a:p>
          <a:p>
            <a:r>
              <a:rPr lang="en-US" dirty="0"/>
              <a:t>12 digital </a:t>
            </a:r>
            <a:r>
              <a:rPr lang="en-US" dirty="0" smtClean="0"/>
              <a:t>I/O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/>
              <a:t>SW </a:t>
            </a:r>
            <a:r>
              <a:rPr lang="en-US" dirty="0" smtClean="0"/>
              <a:t>timed</a:t>
            </a:r>
            <a:endParaRPr lang="en-US" dirty="0"/>
          </a:p>
          <a:p>
            <a:r>
              <a:rPr lang="hu-HU" dirty="0" smtClean="0"/>
              <a:t>32 bit </a:t>
            </a:r>
            <a:r>
              <a:rPr lang="en-US" dirty="0" smtClean="0"/>
              <a:t>counter</a:t>
            </a:r>
            <a:endParaRPr lang="en-US" dirty="0"/>
          </a:p>
          <a:p>
            <a:r>
              <a:rPr lang="en-US" dirty="0"/>
              <a:t>50 000 Ft</a:t>
            </a:r>
          </a:p>
          <a:p>
            <a:endParaRPr lang="hu-HU" dirty="0"/>
          </a:p>
        </p:txBody>
      </p:sp>
      <p:pic>
        <p:nvPicPr>
          <p:cNvPr id="6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77294"/>
            <a:ext cx="3810000" cy="2771775"/>
          </a:xfr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087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Kapcsolások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4680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Termisztor bekötése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31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5298892" y="3795133"/>
                <a:ext cx="3216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</a:rPr>
                            <m:t>25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</a:rPr>
                        <m:t>=(273,15+25)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892" y="3795133"/>
                <a:ext cx="3216458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5563515" y="4447402"/>
                <a:ext cx="2460865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</a:rPr>
                            <m:t>25/85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</a:rPr>
                        <m:t>=3977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15" y="4447402"/>
                <a:ext cx="2460865" cy="494815"/>
              </a:xfrm>
              <a:prstGeom prst="rect">
                <a:avLst/>
              </a:prstGeom>
              <a:blipFill rotWithShape="0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5474003" y="5040041"/>
                <a:ext cx="2811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ref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/>
                            </a:rPr>
                            <m:t>25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03" y="5040041"/>
                <a:ext cx="281141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107397" y="2393981"/>
                <a:ext cx="3169778" cy="856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ref</m:t>
                          </m:r>
                        </m:sub>
                      </m:sSub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ref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hu-HU" sz="2400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/>
                                </a:rPr>
                                <m:t>ref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397" y="2393981"/>
                <a:ext cx="3169778" cy="856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Egyenes összekötő 10"/>
          <p:cNvCxnSpPr>
            <a:stCxn id="12" idx="2"/>
            <a:endCxn id="15" idx="0"/>
          </p:cNvCxnSpPr>
          <p:nvPr/>
        </p:nvCxnSpPr>
        <p:spPr>
          <a:xfrm>
            <a:off x="1720644" y="2962306"/>
            <a:ext cx="0" cy="600673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576628" y="2116171"/>
            <a:ext cx="288032" cy="84613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>
            <a:stCxn id="21" idx="4"/>
            <a:endCxn id="12" idx="0"/>
          </p:cNvCxnSpPr>
          <p:nvPr/>
        </p:nvCxnSpPr>
        <p:spPr>
          <a:xfrm>
            <a:off x="1720644" y="1828138"/>
            <a:ext cx="0" cy="288033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1684640" y="3234213"/>
            <a:ext cx="72008" cy="72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576628" y="3562979"/>
            <a:ext cx="288032" cy="84613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/>
          <p:cNvCxnSpPr>
            <a:stCxn id="15" idx="2"/>
          </p:cNvCxnSpPr>
          <p:nvPr/>
        </p:nvCxnSpPr>
        <p:spPr>
          <a:xfrm>
            <a:off x="1720644" y="4409114"/>
            <a:ext cx="0" cy="30883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1720644" y="3270221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1432612" y="3719656"/>
            <a:ext cx="576064" cy="537142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008676" y="4256798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Ötszög 19"/>
          <p:cNvSpPr/>
          <p:nvPr/>
        </p:nvSpPr>
        <p:spPr>
          <a:xfrm flipH="1">
            <a:off x="2447329" y="2926472"/>
            <a:ext cx="1296144" cy="672340"/>
          </a:xfrm>
          <a:prstGeom prst="homePlat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1648636" y="1684122"/>
            <a:ext cx="144016" cy="144016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 flipH="1">
            <a:off x="1576628" y="471107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962036" y="1541214"/>
            <a:ext cx="685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</a:t>
            </a:r>
            <a:endParaRPr lang="hu-H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79632" y="3039388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hu-H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008676" y="3795133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hu-H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913521" y="2288278"/>
            <a:ext cx="65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</a:t>
            </a:r>
            <a:endParaRPr lang="hu-H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800764" y="3001032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A/D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églalap 27"/>
              <p:cNvSpPr/>
              <p:nvPr/>
            </p:nvSpPr>
            <p:spPr>
              <a:xfrm>
                <a:off x="5501415" y="5618034"/>
                <a:ext cx="1596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>
                              <a:latin typeface="Cambria Math"/>
                            </a:rPr>
                            <m:t>ref</m:t>
                          </m:r>
                        </m:sub>
                      </m:sSub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8" name="Téglalap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15" y="5618034"/>
                <a:ext cx="159671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021701" y="1015427"/>
                <a:ext cx="3493649" cy="119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25</m:t>
                                  </m:r>
                                </m:sub>
                              </m:sSub>
                            </m:den>
                          </m:f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25/85</m:t>
                                  </m:r>
                                </m:sub>
                              </m:sSub>
                            </m:den>
                          </m:f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  <m:f>
                            <m:fPr>
                              <m:ctrlPr>
                                <a:rPr lang="hu-H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/>
                                      <a:ea typeface="Cambria Math"/>
                                    </a:rPr>
                                    <m:t>25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01" y="1015427"/>
                <a:ext cx="3493649" cy="11918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7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IO használata</a:t>
            </a:r>
            <a:endParaRPr lang="hu-HU" dirty="0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4" y="1172023"/>
            <a:ext cx="8064898" cy="496606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374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LED-sor</a:t>
            </a:r>
            <a:r>
              <a:rPr lang="hu-HU" dirty="0" smtClean="0"/>
              <a:t> bekötése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2" y="4836405"/>
            <a:ext cx="4435881" cy="125267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33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85" y="1484049"/>
            <a:ext cx="5180952" cy="25238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4" y="883691"/>
            <a:ext cx="3194890" cy="3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Bread-board</a:t>
            </a:r>
            <a:r>
              <a:rPr lang="hu-HU" dirty="0" smtClean="0"/>
              <a:t> bekötése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" y="1575412"/>
            <a:ext cx="8325804" cy="41167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77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Leltár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06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NI USB 6008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3217" y="4868985"/>
            <a:ext cx="8651631" cy="1131765"/>
          </a:xfrm>
        </p:spPr>
        <p:txBody>
          <a:bodyPr>
            <a:normAutofit/>
          </a:bodyPr>
          <a:lstStyle/>
          <a:p>
            <a:r>
              <a:rPr lang="hu-HU" dirty="0" smtClean="0"/>
              <a:t>Az aktuálisan felhasznált eszköz leltári számát be kell írni a jegyzőkönyvbe!</a:t>
            </a:r>
            <a:endParaRPr lang="hu-HU" dirty="0"/>
          </a:p>
        </p:txBody>
      </p:sp>
      <p:pic>
        <p:nvPicPr>
          <p:cNvPr id="8" name="Tartalom hely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9" y="1462942"/>
            <a:ext cx="3810000" cy="277177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022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C-kit 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Ellenállások:</a:t>
            </a:r>
          </a:p>
          <a:p>
            <a:r>
              <a:rPr lang="hu-HU" dirty="0" smtClean="0"/>
              <a:t>1 k</a:t>
            </a:r>
            <a:r>
              <a:rPr lang="el-GR" dirty="0" smtClean="0"/>
              <a:t>Ω</a:t>
            </a:r>
            <a:endParaRPr lang="hu-HU" dirty="0" smtClean="0"/>
          </a:p>
          <a:p>
            <a:r>
              <a:rPr lang="hu-HU" dirty="0" smtClean="0"/>
              <a:t>10 k</a:t>
            </a:r>
            <a:r>
              <a:rPr lang="el-GR" dirty="0" smtClean="0"/>
              <a:t>Ω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Kondenzátorok</a:t>
            </a:r>
            <a:endParaRPr lang="hu-HU" dirty="0"/>
          </a:p>
          <a:p>
            <a:r>
              <a:rPr lang="hu-HU" dirty="0" smtClean="0"/>
              <a:t>1 </a:t>
            </a:r>
            <a:r>
              <a:rPr lang="hu-HU" dirty="0" err="1" smtClean="0"/>
              <a:t>nF</a:t>
            </a:r>
            <a:endParaRPr lang="hu-HU" dirty="0" smtClean="0"/>
          </a:p>
          <a:p>
            <a:r>
              <a:rPr lang="hu-HU" dirty="0" smtClean="0"/>
              <a:t>10 </a:t>
            </a:r>
            <a:r>
              <a:rPr lang="hu-HU" dirty="0" err="1" smtClean="0"/>
              <a:t>nF</a:t>
            </a:r>
            <a:endParaRPr lang="hu-HU" dirty="0" smtClean="0"/>
          </a:p>
          <a:p>
            <a:r>
              <a:rPr lang="hu-HU" dirty="0" smtClean="0"/>
              <a:t>100 </a:t>
            </a:r>
            <a:r>
              <a:rPr lang="hu-HU" dirty="0" err="1" smtClean="0"/>
              <a:t>nF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Félvezetők</a:t>
            </a:r>
          </a:p>
          <a:p>
            <a:r>
              <a:rPr lang="hu-HU" dirty="0" smtClean="0"/>
              <a:t>1N4148 dióda</a:t>
            </a:r>
          </a:p>
          <a:p>
            <a:r>
              <a:rPr lang="hu-HU" dirty="0" smtClean="0"/>
              <a:t>BZX 55C 3V6 </a:t>
            </a:r>
            <a:r>
              <a:rPr lang="hu-HU" dirty="0" err="1" smtClean="0"/>
              <a:t>zéner-dióda</a:t>
            </a:r>
            <a:endParaRPr lang="hu-HU" dirty="0" smtClean="0"/>
          </a:p>
          <a:p>
            <a:r>
              <a:rPr lang="hu-HU" dirty="0" smtClean="0"/>
              <a:t>Piros, Sárga, Zöld LED</a:t>
            </a:r>
          </a:p>
          <a:p>
            <a:r>
              <a:rPr lang="hu-HU" dirty="0" smtClean="0"/>
              <a:t>10 k</a:t>
            </a:r>
            <a:r>
              <a:rPr lang="el-GR" dirty="0" smtClean="0"/>
              <a:t>Ω</a:t>
            </a:r>
            <a:r>
              <a:rPr lang="hu-HU" dirty="0" smtClean="0"/>
              <a:t> termisztor</a:t>
            </a:r>
          </a:p>
          <a:p>
            <a:r>
              <a:rPr lang="hu-HU" dirty="0" smtClean="0"/>
              <a:t>5-20 </a:t>
            </a:r>
            <a:r>
              <a:rPr lang="hu-HU" dirty="0"/>
              <a:t>k</a:t>
            </a:r>
            <a:r>
              <a:rPr lang="el-GR" dirty="0"/>
              <a:t>Ω</a:t>
            </a:r>
            <a:r>
              <a:rPr lang="hu-HU" dirty="0"/>
              <a:t> </a:t>
            </a:r>
            <a:r>
              <a:rPr lang="hu-HU" dirty="0" smtClean="0"/>
              <a:t>fényelem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155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C-kit 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LED-sor</a:t>
            </a:r>
            <a:endParaRPr lang="hu-HU" dirty="0" smtClean="0"/>
          </a:p>
          <a:p>
            <a:r>
              <a:rPr lang="hu-HU" dirty="0" smtClean="0"/>
              <a:t>10 szegmenses </a:t>
            </a:r>
            <a:r>
              <a:rPr lang="hu-HU" dirty="0" err="1" smtClean="0"/>
              <a:t>LED-sor</a:t>
            </a:r>
            <a:r>
              <a:rPr lang="hu-HU" dirty="0" smtClean="0"/>
              <a:t> LTA-1000HR</a:t>
            </a:r>
          </a:p>
          <a:p>
            <a:r>
              <a:rPr lang="hu-HU" dirty="0" smtClean="0"/>
              <a:t>1 k</a:t>
            </a:r>
            <a:r>
              <a:rPr lang="el-GR" dirty="0" smtClean="0"/>
              <a:t>Ω</a:t>
            </a:r>
            <a:r>
              <a:rPr lang="hu-HU" dirty="0" err="1" smtClean="0"/>
              <a:t>-os</a:t>
            </a:r>
            <a:r>
              <a:rPr lang="hu-HU" dirty="0" smtClean="0"/>
              <a:t> </a:t>
            </a:r>
            <a:r>
              <a:rPr lang="hu-HU" dirty="0" err="1" smtClean="0"/>
              <a:t>ellenálláshálló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Egyebek</a:t>
            </a:r>
          </a:p>
          <a:p>
            <a:r>
              <a:rPr lang="hu-HU" dirty="0" smtClean="0"/>
              <a:t>10 k</a:t>
            </a:r>
            <a:r>
              <a:rPr lang="el-GR" dirty="0" smtClean="0"/>
              <a:t>Ω</a:t>
            </a:r>
            <a:r>
              <a:rPr lang="hu-HU" dirty="0" smtClean="0"/>
              <a:t> </a:t>
            </a:r>
            <a:r>
              <a:rPr lang="hu-HU" dirty="0" err="1" smtClean="0"/>
              <a:t>potencióméter</a:t>
            </a:r>
            <a:endParaRPr lang="hu-HU" dirty="0" smtClean="0"/>
          </a:p>
          <a:p>
            <a:r>
              <a:rPr lang="hu-HU" dirty="0" smtClean="0"/>
              <a:t>Csavarhúzó</a:t>
            </a:r>
          </a:p>
          <a:p>
            <a:r>
              <a:rPr lang="hu-HU" dirty="0" smtClean="0"/>
              <a:t>410 </a:t>
            </a:r>
            <a:r>
              <a:rPr lang="hu-HU" dirty="0" err="1" smtClean="0"/>
              <a:t>uC</a:t>
            </a:r>
            <a:r>
              <a:rPr lang="hu-HU" dirty="0" smtClean="0"/>
              <a:t> </a:t>
            </a:r>
            <a:r>
              <a:rPr lang="hu-HU" dirty="0" err="1" smtClean="0"/>
              <a:t>board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724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C-kit 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3" y="1238250"/>
            <a:ext cx="6662920" cy="47085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37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Analóg bemenet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6" y="2204301"/>
            <a:ext cx="8618734" cy="3274898"/>
          </a:xfrm>
        </p:spPr>
      </p:pic>
    </p:spTree>
    <p:extLst>
      <p:ext uri="{BB962C8B-B14F-4D97-AF65-F5344CB8AC3E}">
        <p14:creationId xmlns:p14="http://schemas.microsoft.com/office/powerpoint/2010/main" val="1051316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C-kit 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70 </a:t>
            </a:r>
            <a:r>
              <a:rPr lang="hu-HU" dirty="0" err="1" smtClean="0"/>
              <a:t>breadboard</a:t>
            </a:r>
            <a:r>
              <a:rPr lang="hu-HU" dirty="0" smtClean="0"/>
              <a:t> vezeték (különböző hosszúságú)</a:t>
            </a:r>
          </a:p>
          <a:p>
            <a:r>
              <a:rPr lang="hu-HU" dirty="0" smtClean="0"/>
              <a:t>10x 40 cm apa-apa vezeték</a:t>
            </a:r>
          </a:p>
          <a:p>
            <a:r>
              <a:rPr lang="hu-HU" dirty="0"/>
              <a:t>10x 40 cm </a:t>
            </a:r>
            <a:r>
              <a:rPr lang="hu-HU" dirty="0" smtClean="0"/>
              <a:t>apa-anya vezeték</a:t>
            </a:r>
          </a:p>
          <a:p>
            <a:r>
              <a:rPr lang="hu-HU" dirty="0"/>
              <a:t>10x 40 cm </a:t>
            </a:r>
            <a:r>
              <a:rPr lang="hu-HU" dirty="0" smtClean="0"/>
              <a:t>anya-anya vezeték</a:t>
            </a:r>
          </a:p>
          <a:p>
            <a:r>
              <a:rPr lang="hu-HU" dirty="0" err="1" smtClean="0"/>
              <a:t>Bereadboard</a:t>
            </a:r>
            <a:endParaRPr lang="hu-HU" dirty="0" smtClean="0"/>
          </a:p>
          <a:p>
            <a:r>
              <a:rPr lang="hu-HU" dirty="0" err="1" smtClean="0"/>
              <a:t>Jumper</a:t>
            </a:r>
            <a:r>
              <a:rPr lang="hu-HU" dirty="0" smtClean="0"/>
              <a:t> kit (10 fekete, 10 színes)</a:t>
            </a:r>
          </a:p>
          <a:p>
            <a:r>
              <a:rPr lang="hu-HU" dirty="0" err="1" smtClean="0"/>
              <a:t>Opamp</a:t>
            </a:r>
            <a:r>
              <a:rPr lang="hu-HU" dirty="0" smtClean="0"/>
              <a:t> </a:t>
            </a:r>
            <a:r>
              <a:rPr lang="hu-HU" dirty="0" err="1" smtClean="0"/>
              <a:t>board</a:t>
            </a:r>
            <a:r>
              <a:rPr lang="hu-HU" dirty="0" smtClean="0"/>
              <a:t> (1 db TL071, 1 db MC33201)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93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C-kit B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41</a:t>
            </a:fld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01" y="1217012"/>
            <a:ext cx="5669064" cy="4708525"/>
          </a:xfrm>
        </p:spPr>
      </p:pic>
      <p:sp>
        <p:nvSpPr>
          <p:cNvPr id="8" name="Szövegdoboz 7"/>
          <p:cNvSpPr txBox="1"/>
          <p:nvPr/>
        </p:nvSpPr>
        <p:spPr>
          <a:xfrm>
            <a:off x="253218" y="263865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Szét lehet szedni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316010" y="3073969"/>
            <a:ext cx="158417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64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UNI-T UT-60H</a:t>
            </a:r>
          </a:p>
          <a:p>
            <a:pPr lvl="1"/>
            <a:r>
              <a:rPr lang="hu-HU" dirty="0" smtClean="0"/>
              <a:t>multiméter</a:t>
            </a:r>
          </a:p>
          <a:p>
            <a:pPr lvl="1"/>
            <a:r>
              <a:rPr lang="hu-HU" dirty="0" smtClean="0"/>
              <a:t>2 mérőfej (piros és fekete)</a:t>
            </a:r>
          </a:p>
          <a:p>
            <a:pPr lvl="1"/>
            <a:r>
              <a:rPr lang="hu-HU" dirty="0" smtClean="0"/>
              <a:t>2 krokodilcsipesz </a:t>
            </a:r>
            <a:r>
              <a:rPr lang="hu-HU" dirty="0"/>
              <a:t>(piros és fekete)</a:t>
            </a:r>
            <a:endParaRPr lang="hu-HU" dirty="0" smtClean="0"/>
          </a:p>
          <a:p>
            <a:pPr lvl="1"/>
            <a:r>
              <a:rPr lang="hu-HU" dirty="0" smtClean="0"/>
              <a:t>útmutató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154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1" y="1060939"/>
            <a:ext cx="7064064" cy="47085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696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3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feladatok részletes leírása elérhető a minta jegyzőkönyvben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047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– Hőmérséklet mérése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Készítsen programot, mellyel méri a termisztor hőmérsékletét. A következőket jelezze ki a program:</a:t>
            </a:r>
          </a:p>
          <a:p>
            <a:pPr lvl="0"/>
            <a:r>
              <a:rPr lang="hu-HU" dirty="0"/>
              <a:t>A termisztor mért ellenállása.</a:t>
            </a:r>
          </a:p>
          <a:p>
            <a:pPr lvl="0"/>
            <a:r>
              <a:rPr lang="hu-HU" dirty="0"/>
              <a:t>A termisztor által mért hőmérséklet </a:t>
            </a:r>
            <a:r>
              <a:rPr lang="hu-HU" dirty="0" err="1"/>
              <a:t>°C-ban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A termisztor által mért hőmérséklet egy </a:t>
            </a:r>
            <a:r>
              <a:rPr lang="hu-HU" dirty="0" err="1"/>
              <a:t>Waveform</a:t>
            </a:r>
            <a:r>
              <a:rPr lang="hu-HU" dirty="0"/>
              <a:t> </a:t>
            </a:r>
            <a:r>
              <a:rPr lang="hu-HU" dirty="0" err="1"/>
              <a:t>Chart</a:t>
            </a:r>
            <a:r>
              <a:rPr lang="hu-HU" dirty="0"/>
              <a:t> grafikonon.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157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feladat – HW </a:t>
            </a:r>
            <a:r>
              <a:rPr lang="hu-HU" dirty="0" err="1" smtClean="0"/>
              <a:t>timed</a:t>
            </a:r>
            <a:r>
              <a:rPr lang="hu-HU" dirty="0" smtClean="0"/>
              <a:t> mérés és átlagolás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Módosítsa az előző programot, hogy </a:t>
            </a:r>
            <a:r>
              <a:rPr lang="hu-HU" dirty="0" err="1"/>
              <a:t>hardware-timed</a:t>
            </a:r>
            <a:r>
              <a:rPr lang="hu-HU" dirty="0"/>
              <a:t> mérés segítségével, nagy sebességgel tudjon több adatot mérni. A mérésenként mért adatokat átlagolva csökkentheti a mért zaj értékét, valamint javíthatja a mérés felbontását.</a:t>
            </a:r>
          </a:p>
          <a:p>
            <a:r>
              <a:rPr lang="hu-HU" dirty="0"/>
              <a:t>Vizsgálja meg, hogy függ a mérés zaja, a mérés sebessége a mintavételi frekvenciától és az átlagolt pontok számától! Válasszon ideális paramétereket a későbbi mérésekhez!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179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– Kijelzés LED sorral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Kösse rá a </a:t>
            </a:r>
            <a:r>
              <a:rPr lang="hu-HU" dirty="0" err="1"/>
              <a:t>LED-sort</a:t>
            </a:r>
            <a:r>
              <a:rPr lang="hu-HU" dirty="0"/>
              <a:t> az adatgyűjtő kimeneteire!</a:t>
            </a:r>
          </a:p>
          <a:p>
            <a:pPr lvl="0"/>
            <a:r>
              <a:rPr lang="hu-HU" dirty="0"/>
              <a:t>Használja az ellenálláshálót a </a:t>
            </a:r>
            <a:r>
              <a:rPr lang="hu-HU" dirty="0" err="1"/>
              <a:t>LED-ek</a:t>
            </a:r>
            <a:r>
              <a:rPr lang="hu-HU" dirty="0"/>
              <a:t> áramának szabályozására!</a:t>
            </a:r>
          </a:p>
          <a:p>
            <a:pPr lvl="0"/>
            <a:r>
              <a:rPr lang="hu-HU" dirty="0"/>
              <a:t>A </a:t>
            </a:r>
            <a:r>
              <a:rPr lang="hu-HU" dirty="0" err="1"/>
              <a:t>LED-sor</a:t>
            </a:r>
            <a:r>
              <a:rPr lang="hu-HU" dirty="0"/>
              <a:t> fényesebben világít, ha negatív logikával hajtjuk meg!</a:t>
            </a:r>
          </a:p>
          <a:p>
            <a:r>
              <a:rPr lang="hu-HU" dirty="0"/>
              <a:t>A </a:t>
            </a:r>
            <a:r>
              <a:rPr lang="hu-HU" dirty="0" err="1"/>
              <a:t>LED-soron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hőmérséklettel arányosan gyújtsa ki a </a:t>
            </a:r>
            <a:r>
              <a:rPr lang="hu-HU" dirty="0" err="1"/>
              <a:t>LED-eket</a:t>
            </a:r>
            <a:r>
              <a:rPr lang="hu-HU" dirty="0"/>
              <a:t>! (Válasszon olyan hőmérséklettartományt, ahol a mért hőmérsékletet változtatni tudja!)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377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Szorgalmi feladat – Lehűlés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Vizsgálja meg, hogy kézzel való megfogás után hogyan változik a termisztor hőmérséklete. Milyen görbét követ és miért? Kvantitatívan (számszerűleg) is elemezze a látottakat!</a:t>
            </a:r>
          </a:p>
          <a:p>
            <a:r>
              <a:rPr lang="hu-HU" dirty="0" smtClean="0"/>
              <a:t>Módosítsa </a:t>
            </a:r>
            <a:r>
              <a:rPr lang="hu-HU" dirty="0"/>
              <a:t>a programot, hogy el tudja menteni a mérési adatokat az egyes mérési pontokhoz tartozó időadatokkal együtt. Rajzolja ki a lehűlési görbét Excelben!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D801-2513-45CE-8CE4-CBBF68908B1D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97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USB-6211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16 </a:t>
            </a:r>
            <a:r>
              <a:rPr lang="hu-HU" dirty="0"/>
              <a:t>AI</a:t>
            </a:r>
            <a:r>
              <a:rPr lang="en-US" dirty="0"/>
              <a:t>, 250 </a:t>
            </a:r>
            <a:r>
              <a:rPr lang="en-US" dirty="0" err="1"/>
              <a:t>kS</a:t>
            </a:r>
            <a:r>
              <a:rPr lang="en-US" dirty="0"/>
              <a:t>/s, 16 bit</a:t>
            </a:r>
          </a:p>
          <a:p>
            <a:r>
              <a:rPr lang="en-US" dirty="0"/>
              <a:t>2 </a:t>
            </a:r>
            <a:r>
              <a:rPr lang="hu-HU" dirty="0"/>
              <a:t>AO</a:t>
            </a:r>
            <a:r>
              <a:rPr lang="en-US" dirty="0"/>
              <a:t>, 250</a:t>
            </a:r>
            <a:r>
              <a:rPr lang="hu-HU" dirty="0"/>
              <a:t> k</a:t>
            </a:r>
            <a:r>
              <a:rPr lang="en-US" dirty="0"/>
              <a:t>S/s, 16 bit</a:t>
            </a:r>
          </a:p>
          <a:p>
            <a:r>
              <a:rPr lang="hu-HU" dirty="0"/>
              <a:t>4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, </a:t>
            </a:r>
            <a:r>
              <a:rPr lang="hu-HU" dirty="0" err="1"/>
              <a:t>4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smtClean="0"/>
              <a:t>Out</a:t>
            </a:r>
            <a:br>
              <a:rPr lang="hu-HU" dirty="0" smtClean="0"/>
            </a:br>
            <a:r>
              <a:rPr lang="hu-HU" dirty="0" smtClean="0"/>
              <a:t>SW </a:t>
            </a:r>
            <a:r>
              <a:rPr lang="hu-HU" dirty="0" err="1" smtClean="0"/>
              <a:t>timed</a:t>
            </a:r>
            <a:endParaRPr lang="hu-HU" dirty="0"/>
          </a:p>
          <a:p>
            <a:r>
              <a:rPr lang="hu-HU" dirty="0" smtClean="0"/>
              <a:t>2x 32 bit </a:t>
            </a:r>
            <a:r>
              <a:rPr lang="hu-HU" dirty="0" err="1" smtClean="0"/>
              <a:t>counter</a:t>
            </a:r>
            <a:endParaRPr lang="hu-HU" dirty="0"/>
          </a:p>
          <a:p>
            <a:r>
              <a:rPr lang="hu-HU" dirty="0"/>
              <a:t>215 000 Ft</a:t>
            </a:r>
          </a:p>
          <a:p>
            <a:endParaRPr lang="hu-HU" dirty="0"/>
          </a:p>
        </p:txBody>
      </p:sp>
      <p:pic>
        <p:nvPicPr>
          <p:cNvPr id="9" name="Picture 2" descr="P:\Robi\MediaLibrary\Measure\Instruments\NIUSB62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7" y="1585047"/>
            <a:ext cx="2865786" cy="455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8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Analóg bemenet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9" y="1167032"/>
            <a:ext cx="7223026" cy="2997362"/>
          </a:xfrm>
        </p:spPr>
      </p:pic>
      <p:pic>
        <p:nvPicPr>
          <p:cNvPr id="9" name="Picture 2" descr="P:\Robi\NewMediaLibrary\Instruments\NI\Convert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59" y="4502751"/>
            <a:ext cx="5947747" cy="15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2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Analóg bemenetek bekötése</a:t>
            </a:r>
            <a:endParaRPr lang="hu-HU" dirty="0"/>
          </a:p>
        </p:txBody>
      </p:sp>
      <p:pic>
        <p:nvPicPr>
          <p:cNvPr id="4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10" y="1191055"/>
            <a:ext cx="6026446" cy="4726624"/>
          </a:xfr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524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cDAQ-9174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55314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Választható modulok</a:t>
            </a:r>
          </a:p>
          <a:p>
            <a:r>
              <a:rPr lang="hu-HU" dirty="0" smtClean="0"/>
              <a:t>4x32 bit </a:t>
            </a:r>
            <a:r>
              <a:rPr lang="hu-HU" dirty="0" err="1" smtClean="0"/>
              <a:t>counter</a:t>
            </a:r>
            <a:endParaRPr lang="hu-HU" dirty="0" smtClean="0"/>
          </a:p>
          <a:p>
            <a:r>
              <a:rPr lang="hu-HU" dirty="0" smtClean="0"/>
              <a:t>7 hardvervezérelt feladat</a:t>
            </a:r>
          </a:p>
          <a:p>
            <a:r>
              <a:rPr lang="hu-HU" dirty="0" smtClean="0"/>
              <a:t>200 000 Ft (+ modulok)</a:t>
            </a:r>
            <a:endParaRPr lang="hu-HU" dirty="0"/>
          </a:p>
        </p:txBody>
      </p:sp>
      <p:pic>
        <p:nvPicPr>
          <p:cNvPr id="2050" name="Picture 2" descr="P:\Robi\RemoteSync\Google Drive\Egyetem\Noise\MediaLibrary\Instruments\NI\cSeries\cDAQ-91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69" y="1087611"/>
            <a:ext cx="4632922" cy="32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6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9215 – Analóg bemenet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4 x 16 bit, 100 </a:t>
            </a:r>
            <a:r>
              <a:rPr lang="hu-HU" dirty="0" err="1" smtClean="0"/>
              <a:t>kS</a:t>
            </a:r>
            <a:r>
              <a:rPr lang="hu-HU" dirty="0" smtClean="0"/>
              <a:t>/s/</a:t>
            </a:r>
            <a:r>
              <a:rPr lang="hu-HU" dirty="0" err="1" smtClean="0"/>
              <a:t>Ch</a:t>
            </a:r>
            <a:r>
              <a:rPr lang="hu-HU" dirty="0" smtClean="0"/>
              <a:t>, ±10 V</a:t>
            </a:r>
          </a:p>
          <a:p>
            <a:r>
              <a:rPr lang="hu-HU" dirty="0" smtClean="0"/>
              <a:t>A COM vezetéket mindenképp be kell kötni (GND)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3074" name="Picture 2" descr="P:\Robi\RemoteSync\Google Drive\Egyetem\Noise\MediaLibrary\Instruments\NI\cSeries\NI-9215-bo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67376" cy="34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9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1B587C"/>
      </a:hlink>
      <a:folHlink>
        <a:srgbClr val="1B587C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750</Words>
  <Application>Microsoft Office PowerPoint</Application>
  <PresentationFormat>Diavetítés a képernyőre (4:3 oldalarány)</PresentationFormat>
  <Paragraphs>183</Paragraphs>
  <Slides>49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0" baseType="lpstr">
      <vt:lpstr>Office-téma</vt:lpstr>
      <vt:lpstr>Mérések NI adatgyűjtővel</vt:lpstr>
      <vt:lpstr>NI USB adatgyűjtők</vt:lpstr>
      <vt:lpstr>NI USB-6008</vt:lpstr>
      <vt:lpstr>Analóg bemenet</vt:lpstr>
      <vt:lpstr>NI USB-6211</vt:lpstr>
      <vt:lpstr>Analóg bemenet</vt:lpstr>
      <vt:lpstr>Analóg bemenetek bekötése</vt:lpstr>
      <vt:lpstr>cDAQ-9174</vt:lpstr>
      <vt:lpstr>NI 9215 – Analóg bemenet</vt:lpstr>
      <vt:lpstr>NI 9263 – Analóg kimenet</vt:lpstr>
      <vt:lpstr>NI 9401 – Digitális I/O</vt:lpstr>
      <vt:lpstr>Measurement and Automation Explorer (MAX)</vt:lpstr>
      <vt:lpstr>MAX</vt:lpstr>
      <vt:lpstr>Teszt panel</vt:lpstr>
      <vt:lpstr>DAQmx driver</vt:lpstr>
      <vt:lpstr>Elnevezések</vt:lpstr>
      <vt:lpstr>Mintavételezés</vt:lpstr>
      <vt:lpstr>DAQmx paletta</vt:lpstr>
      <vt:lpstr>SW timed feszültségmérés</vt:lpstr>
      <vt:lpstr>Több csatorna beolvasása</vt:lpstr>
      <vt:lpstr>Bemenet kiválasztása</vt:lpstr>
      <vt:lpstr>Analóg bemenet konfigurálása</vt:lpstr>
      <vt:lpstr>Több csatorna különböző módon való konfigurálása</vt:lpstr>
      <vt:lpstr>HW timed mérés</vt:lpstr>
      <vt:lpstr>Folytonos mérés</vt:lpstr>
      <vt:lpstr>SW timed digitális kimenet</vt:lpstr>
      <vt:lpstr>SW timed digitális kimenet</vt:lpstr>
      <vt:lpstr>SW timed gerjesztés és mérés</vt:lpstr>
      <vt:lpstr>HW timed – szinkrón mérés és gerjesztés</vt:lpstr>
      <vt:lpstr>Kapcsolások</vt:lpstr>
      <vt:lpstr>Termisztor bekötése</vt:lpstr>
      <vt:lpstr>Digitális IO használata</vt:lpstr>
      <vt:lpstr>LED-sor bekötése</vt:lpstr>
      <vt:lpstr>Bread-board bekötése</vt:lpstr>
      <vt:lpstr>Leltár</vt:lpstr>
      <vt:lpstr>a) NI USB 6008</vt:lpstr>
      <vt:lpstr>C-kit A</vt:lpstr>
      <vt:lpstr>C-kit A</vt:lpstr>
      <vt:lpstr>C-kit A</vt:lpstr>
      <vt:lpstr>C-kit B</vt:lpstr>
      <vt:lpstr>C-kit B</vt:lpstr>
      <vt:lpstr>Multiméter</vt:lpstr>
      <vt:lpstr>Multiméter</vt:lpstr>
      <vt:lpstr>Feladatok</vt:lpstr>
      <vt:lpstr>Feladatok</vt:lpstr>
      <vt:lpstr>1. feladat – Hőmérséklet mérése</vt:lpstr>
      <vt:lpstr>2. feladat – HW timed mérés és átlagolás</vt:lpstr>
      <vt:lpstr>3. feladat – Kijelzés LED sorral</vt:lpstr>
      <vt:lpstr>Szorgalmi feladat – Lehűlés</vt:lpstr>
    </vt:vector>
  </TitlesOfParts>
  <Company>SZTE TTIK 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Mingesz Róbert</dc:creator>
  <cp:lastModifiedBy>Vadai Gergely</cp:lastModifiedBy>
  <cp:revision>66</cp:revision>
  <dcterms:created xsi:type="dcterms:W3CDTF">2015-01-18T18:32:24Z</dcterms:created>
  <dcterms:modified xsi:type="dcterms:W3CDTF">2015-11-11T15:54:58Z</dcterms:modified>
</cp:coreProperties>
</file>