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4" r:id="rId1"/>
  </p:sldMasterIdLst>
  <p:notesMasterIdLst>
    <p:notesMasterId r:id="rId15"/>
  </p:notesMasterIdLst>
  <p:sldIdLst>
    <p:sldId id="256" r:id="rId2"/>
    <p:sldId id="309" r:id="rId3"/>
    <p:sldId id="328" r:id="rId4"/>
    <p:sldId id="329" r:id="rId5"/>
    <p:sldId id="335" r:id="rId6"/>
    <p:sldId id="336" r:id="rId7"/>
    <p:sldId id="337" r:id="rId8"/>
    <p:sldId id="338" r:id="rId9"/>
    <p:sldId id="319" r:id="rId10"/>
    <p:sldId id="330" r:id="rId11"/>
    <p:sldId id="331" r:id="rId12"/>
    <p:sldId id="332" r:id="rId13"/>
    <p:sldId id="333" r:id="rId1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0E0E4"/>
    <a:srgbClr val="C7C7CF"/>
    <a:srgbClr val="EBEBED"/>
    <a:srgbClr val="D4D4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Sötét stílus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ötét stílu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79" autoAdjust="0"/>
    <p:restoredTop sz="94660"/>
  </p:normalViewPr>
  <p:slideViewPr>
    <p:cSldViewPr>
      <p:cViewPr>
        <p:scale>
          <a:sx n="66" d="100"/>
          <a:sy n="66" d="100"/>
        </p:scale>
        <p:origin x="-1786" y="-4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BD001-1655-40C5-A12C-A50EAFCBE51B}" type="datetimeFigureOut">
              <a:rPr lang="hu-HU" smtClean="0"/>
              <a:t>2014.11.11.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F36ECA-5D42-417B-B68E-BEC448E66A2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511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3</a:t>
            </a:fld>
            <a:endParaRPr lang="hu-H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4</a:t>
            </a:fld>
            <a:endParaRPr lang="hu-H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10</a:t>
            </a:fld>
            <a:endParaRPr lang="hu-H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11</a:t>
            </a:fld>
            <a:endParaRPr lang="hu-H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12</a:t>
            </a:fld>
            <a:endParaRPr lang="hu-HU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0A377A-5C8C-4ABD-8273-DFD6C0F35153}" type="slidenum">
              <a:rPr lang="hu-HU" smtClean="0"/>
              <a:pPr/>
              <a:t>13</a:t>
            </a:fld>
            <a:endParaRPr lang="hu-H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gradFill>
          <a:gsLst>
            <a:gs pos="71000">
              <a:srgbClr val="C7C7CF"/>
            </a:gs>
            <a:gs pos="0">
              <a:srgbClr val="E0E0E4"/>
            </a:gs>
            <a:gs pos="28000">
              <a:srgbClr val="D4D4DA"/>
            </a:gs>
            <a:gs pos="100000">
              <a:srgbClr val="C7C7CF">
                <a:lumMod val="85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268761"/>
            <a:ext cx="7772400" cy="1728192"/>
          </a:xfrm>
          <a:effectLst>
            <a:outerShdw blurRad="63500" dist="12700" dir="2700000" algn="tl" rotWithShape="0">
              <a:prstClr val="black">
                <a:alpha val="40000"/>
              </a:prstClr>
            </a:outerShdw>
          </a:effectLst>
        </p:spPr>
        <p:txBody>
          <a:bodyPr anchor="b" anchorCtr="0"/>
          <a:lstStyle>
            <a:lvl1pPr>
              <a:defRPr>
                <a:solidFill>
                  <a:schemeClr val="tx2">
                    <a:lumMod val="50000"/>
                  </a:schemeClr>
                </a:solidFill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32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3DA42-5F5C-40C4-A07B-466F0F1F4193}" type="datetime1">
              <a:rPr lang="hu-HU" smtClean="0"/>
              <a:t>2014.11.11.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Egyenes összekötő 9"/>
          <p:cNvCxnSpPr/>
          <p:nvPr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 userDrawn="1"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3407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92A309-B085-4453-B1CD-1614B47835D1}" type="datetime1">
              <a:rPr lang="hu-HU" smtClean="0"/>
              <a:t>2014.11.11.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6" name="Egyenes összekötő 5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6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3602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8379-46C1-4AA1-B762-D091CAC22D9F}" type="datetime1">
              <a:rPr lang="hu-HU" smtClean="0"/>
              <a:t>2014.11.11.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00417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C7217-0B4D-4A15-9122-1B61D44CB759}" type="datetime1">
              <a:rPr lang="hu-HU" smtClean="0"/>
              <a:t>2014.11.11.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9817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C4FEF-922A-40AC-8BED-98FC8E88477E}" type="datetime1">
              <a:rPr lang="hu-HU" smtClean="0"/>
              <a:t>2014.11.11.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24807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1F904-21B3-4C79-A878-89BE483B56FE}" type="datetime1">
              <a:rPr lang="hu-HU" smtClean="0"/>
              <a:t>2014.11.11.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7" name="Egyenes összekötő 6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26087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0BABC-7328-4057-87C2-C48EB2CBCEEC}" type="datetime1">
              <a:rPr lang="hu-HU" smtClean="0"/>
              <a:t>2014.11.11.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63742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Óra címdia">
    <p:bg>
      <p:bgPr>
        <a:gradFill>
          <a:gsLst>
            <a:gs pos="71000">
              <a:srgbClr val="C7C7CF"/>
            </a:gs>
            <a:gs pos="0">
              <a:srgbClr val="E0E0E4"/>
            </a:gs>
            <a:gs pos="28000">
              <a:srgbClr val="D4D4DA"/>
            </a:gs>
            <a:gs pos="100000">
              <a:srgbClr val="C7C7CF">
                <a:lumMod val="85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2112" y="1526927"/>
            <a:ext cx="7772400" cy="1470025"/>
          </a:xfrm>
          <a:effectLst>
            <a:outerShdw blurRad="63500" dist="127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  <a:effectLst/>
              </a:defRPr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32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dirty="0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7947-678C-481D-A22B-A395B1A6998F}" type="datetime1">
              <a:rPr lang="hu-HU" smtClean="0"/>
              <a:t>2014.11.11.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13" hasCustomPrompt="1"/>
          </p:nvPr>
        </p:nvSpPr>
        <p:spPr>
          <a:xfrm>
            <a:off x="251520" y="5229225"/>
            <a:ext cx="8640960" cy="720725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28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hu-HU" dirty="0" smtClean="0"/>
              <a:t>Szerzők</a:t>
            </a:r>
            <a:endParaRPr lang="hu-HU" dirty="0"/>
          </a:p>
        </p:txBody>
      </p:sp>
      <p:cxnSp>
        <p:nvCxnSpPr>
          <p:cNvPr id="9" name="Egyenes összekötő 8"/>
          <p:cNvCxnSpPr/>
          <p:nvPr userDrawn="1"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 helye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309320"/>
            <a:ext cx="3024336" cy="565484"/>
          </a:xfrm>
        </p:spPr>
        <p:txBody>
          <a:bodyPr/>
          <a:lstStyle>
            <a:lvl1pPr marL="0" indent="0" algn="l">
              <a:buNone/>
              <a:defRPr sz="24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121971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 és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1108720"/>
          </a:xfrm>
        </p:spPr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3465-E0F6-4356-863D-E611E49D1FF4}" type="datetime1">
              <a:rPr lang="hu-HU" smtClean="0"/>
              <a:t>2014.11.11.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artalom helye 8"/>
          <p:cNvSpPr>
            <a:spLocks noGrp="1"/>
          </p:cNvSpPr>
          <p:nvPr>
            <p:ph sz="quarter" idx="13"/>
          </p:nvPr>
        </p:nvSpPr>
        <p:spPr>
          <a:xfrm>
            <a:off x="468313" y="2564904"/>
            <a:ext cx="8208143" cy="381684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50722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ím és tartalom+hivatk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/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3465-E0F6-4356-863D-E611E49D1FF4}" type="datetime1">
              <a:rPr lang="hu-HU" smtClean="0"/>
              <a:t>2014.11.11.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>
          <a:xfrm>
            <a:off x="467544" y="5805264"/>
            <a:ext cx="8208912" cy="64849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09542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2 tartalomrész+hiatk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A9E9-8D7A-4041-A60C-DE6CA8E877AA}" type="datetime1">
              <a:rPr lang="hu-HU" smtClean="0"/>
              <a:t>2014.11.11.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>
          <a:xfrm>
            <a:off x="467544" y="5805264"/>
            <a:ext cx="8208912" cy="64849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377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Óra címdia">
    <p:bg>
      <p:bgPr>
        <a:gradFill>
          <a:gsLst>
            <a:gs pos="71000">
              <a:srgbClr val="C7C7CF"/>
            </a:gs>
            <a:gs pos="0">
              <a:srgbClr val="E0E0E4"/>
            </a:gs>
            <a:gs pos="28000">
              <a:srgbClr val="D4D4DA"/>
            </a:gs>
            <a:gs pos="100000">
              <a:srgbClr val="C7C7CF">
                <a:lumMod val="85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72112" y="1526927"/>
            <a:ext cx="7772400" cy="1470025"/>
          </a:xfrm>
          <a:effectLst>
            <a:outerShdw blurRad="63500" dist="127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  <a:effectLst/>
              </a:defRPr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32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57947-678C-481D-A22B-A395B1A6998F}" type="datetime1">
              <a:rPr lang="hu-HU" smtClean="0"/>
              <a:t>2014.11.11.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sp>
        <p:nvSpPr>
          <p:cNvPr id="8" name="Szöveg helye 7"/>
          <p:cNvSpPr>
            <a:spLocks noGrp="1"/>
          </p:cNvSpPr>
          <p:nvPr>
            <p:ph type="body" sz="quarter" idx="13" hasCustomPrompt="1"/>
          </p:nvPr>
        </p:nvSpPr>
        <p:spPr>
          <a:xfrm>
            <a:off x="251520" y="5229225"/>
            <a:ext cx="8640960" cy="720725"/>
          </a:xfrm>
          <a:effectLst>
            <a:outerShdw blurRad="38100" dist="127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lang="hu-HU" sz="2800" i="1" kern="1200" dirty="0" smtClean="0">
                <a:solidFill>
                  <a:schemeClr val="tx2">
                    <a:lumMod val="50000"/>
                  </a:schemeClr>
                </a:solidFill>
                <a:effectLst/>
                <a:latin typeface="Georgia" pitchFamily="18" charset="0"/>
                <a:ea typeface="+mj-ea"/>
                <a:cs typeface="+mj-cs"/>
              </a:defRPr>
            </a:lvl1pPr>
          </a:lstStyle>
          <a:p>
            <a:pPr lvl="0"/>
            <a:r>
              <a:rPr lang="hu-HU" dirty="0" smtClean="0"/>
              <a:t>Szerzők</a:t>
            </a:r>
            <a:endParaRPr lang="hu-HU" dirty="0"/>
          </a:p>
        </p:txBody>
      </p:sp>
      <p:cxnSp>
        <p:nvCxnSpPr>
          <p:cNvPr id="9" name="Egyenes összekötő 8"/>
          <p:cNvCxnSpPr/>
          <p:nvPr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zöveg helye 9"/>
          <p:cNvSpPr>
            <a:spLocks noGrp="1"/>
          </p:cNvSpPr>
          <p:nvPr>
            <p:ph type="body" sz="quarter" idx="14" hasCustomPrompt="1"/>
          </p:nvPr>
        </p:nvSpPr>
        <p:spPr>
          <a:xfrm>
            <a:off x="0" y="6309320"/>
            <a:ext cx="3024336" cy="565484"/>
          </a:xfrm>
        </p:spPr>
        <p:txBody>
          <a:bodyPr/>
          <a:lstStyle>
            <a:lvl1pPr marL="0" indent="0" algn="l">
              <a:buNone/>
              <a:defRPr sz="2400" i="1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  <p:cxnSp>
        <p:nvCxnSpPr>
          <p:cNvPr id="11" name="Egyenes összekötő 10"/>
          <p:cNvCxnSpPr/>
          <p:nvPr userDrawn="1"/>
        </p:nvCxnSpPr>
        <p:spPr>
          <a:xfrm>
            <a:off x="683568" y="299695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2197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3568" y="4437112"/>
            <a:ext cx="7772400" cy="1362075"/>
          </a:xfrm>
        </p:spPr>
        <p:txBody>
          <a:bodyPr anchor="t"/>
          <a:lstStyle>
            <a:lvl1pPr algn="l">
              <a:defRPr sz="4000" b="0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83568" y="2918645"/>
            <a:ext cx="7772400" cy="1500187"/>
          </a:xfrm>
        </p:spPr>
        <p:txBody>
          <a:bodyPr anchor="b">
            <a:normAutofit/>
          </a:bodyPr>
          <a:lstStyle>
            <a:lvl1pPr marL="0" indent="0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dirty="0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CFAB80-B992-4F61-8205-6091117CA494}" type="datetime1">
              <a:rPr lang="hu-HU" smtClean="0"/>
              <a:pPr/>
              <a:t>2014.11.11.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124D60-2410-46AF-ADD2-D8EE07193171}" type="slidenum">
              <a:rPr lang="hu-HU" smtClean="0"/>
              <a:pPr/>
              <a:t>‹#›</a:t>
            </a:fld>
            <a:endParaRPr lang="hu-HU"/>
          </a:p>
        </p:txBody>
      </p:sp>
      <p:cxnSp>
        <p:nvCxnSpPr>
          <p:cNvPr id="7" name="Egyenes összekötő 6"/>
          <p:cNvCxnSpPr/>
          <p:nvPr/>
        </p:nvCxnSpPr>
        <p:spPr>
          <a:xfrm>
            <a:off x="683568" y="443711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Egyenes összekötő 7"/>
          <p:cNvCxnSpPr/>
          <p:nvPr userDrawn="1"/>
        </p:nvCxnSpPr>
        <p:spPr>
          <a:xfrm>
            <a:off x="683568" y="4437112"/>
            <a:ext cx="8460432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29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3465-E0F6-4356-863D-E611E49D1FF4}" type="datetime1">
              <a:rPr lang="hu-HU" smtClean="0"/>
              <a:t>2014.11.11.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76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tartalom és ké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1108720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3465-E0F6-4356-863D-E611E49D1FF4}" type="datetime1">
              <a:rPr lang="hu-HU" smtClean="0"/>
              <a:t>2014.11.11.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artalom helye 8"/>
          <p:cNvSpPr>
            <a:spLocks noGrp="1"/>
          </p:cNvSpPr>
          <p:nvPr>
            <p:ph sz="quarter" idx="13"/>
          </p:nvPr>
        </p:nvSpPr>
        <p:spPr>
          <a:xfrm>
            <a:off x="468313" y="2564904"/>
            <a:ext cx="8208143" cy="3816846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072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tartalom+hivatk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205064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93465-E0F6-4356-863D-E611E49D1FF4}" type="datetime1">
              <a:rPr lang="hu-HU" smtClean="0"/>
              <a:t>2014.11.11.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>
          <a:xfrm>
            <a:off x="467544" y="5805264"/>
            <a:ext cx="8208912" cy="64849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9542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A9E9-8D7A-4041-A60C-DE6CA8E877AA}" type="datetime1">
              <a:rPr lang="hu-HU" smtClean="0"/>
              <a:t>2014.11.11.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Egyenes összekötő 8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635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artalomrész+hiatkoz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2050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4A9E9-8D7A-4041-A60C-DE6CA8E877AA}" type="datetime1">
              <a:rPr lang="hu-HU" smtClean="0"/>
              <a:t>2014.11.11.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8" name="Egyenes összekötő 7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zöveg helye 8"/>
          <p:cNvSpPr>
            <a:spLocks noGrp="1"/>
          </p:cNvSpPr>
          <p:nvPr>
            <p:ph type="body" sz="quarter" idx="13"/>
          </p:nvPr>
        </p:nvSpPr>
        <p:spPr>
          <a:xfrm>
            <a:off x="467544" y="5805264"/>
            <a:ext cx="8208912" cy="648494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0" name="Egyenes összekötő 9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3779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38EDC-A832-435F-9825-526B0A32C7E2}" type="datetime1">
              <a:rPr lang="hu-HU" smtClean="0"/>
              <a:t>2014.11.11.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‹#›</a:t>
            </a:fld>
            <a:endParaRPr lang="hu-HU"/>
          </a:p>
        </p:txBody>
      </p:sp>
      <p:cxnSp>
        <p:nvCxnSpPr>
          <p:cNvPr id="10" name="Egyenes összekötő 9"/>
          <p:cNvCxnSpPr/>
          <p:nvPr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 userDrawn="1"/>
        </p:nvCxnSpPr>
        <p:spPr>
          <a:xfrm>
            <a:off x="251520" y="1052736"/>
            <a:ext cx="8892480" cy="0"/>
          </a:xfrm>
          <a:prstGeom prst="line">
            <a:avLst/>
          </a:prstGeom>
          <a:ln w="19050" cmpd="sng">
            <a:solidFill>
              <a:schemeClr val="bg2">
                <a:lumMod val="50000"/>
              </a:schemeClr>
            </a:solidFill>
          </a:ln>
          <a:effectLst>
            <a:outerShdw blurRad="63500" dist="254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473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1000">
              <a:srgbClr val="C7C7CF"/>
            </a:gs>
            <a:gs pos="0">
              <a:schemeClr val="bg2"/>
            </a:gs>
            <a:gs pos="28000">
              <a:srgbClr val="D4D4DA"/>
            </a:gs>
            <a:gs pos="100000">
              <a:srgbClr val="C7C7CF">
                <a:lumMod val="85000"/>
              </a:srgbClr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640960" cy="720080"/>
          </a:xfrm>
          <a:prstGeom prst="rect">
            <a:avLst/>
          </a:prstGeom>
          <a:effectLst>
            <a:outerShdw blurRad="50800" dist="127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251520" y="6525344"/>
            <a:ext cx="21336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fld id="{0FDBC4CF-5CC5-4E3B-B95A-186F061D18CC}" type="datetime1">
              <a:rPr lang="hu-HU" smtClean="0"/>
              <a:t>2014.11.11.</a:t>
            </a:fld>
            <a:endParaRPr lang="hu-HU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2771800" y="6525344"/>
            <a:ext cx="3600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732240" y="6525344"/>
            <a:ext cx="216024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Georgia" pitchFamily="18" charset="0"/>
              </a:defRPr>
            </a:lvl1pPr>
          </a:lstStyle>
          <a:p>
            <a:fld id="{C1124D60-2410-46AF-ADD2-D8EE07193171}" type="slidenum">
              <a:rPr lang="hu-HU" smtClean="0"/>
              <a:pPr/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9107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  <p:sldLayoutId id="2147483678" r:id="rId14"/>
    <p:sldLayoutId id="2147483679" r:id="rId15"/>
    <p:sldLayoutId id="2147483660" r:id="rId16"/>
    <p:sldLayoutId id="2147483663" r:id="rId17"/>
    <p:sldLayoutId id="2147483661" r:id="rId18"/>
    <p:sldLayoutId id="2147483662" r:id="rId1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lang="hu-HU" sz="4000" i="1" kern="1200" dirty="0" smtClean="0">
          <a:solidFill>
            <a:schemeClr val="tx2">
              <a:lumMod val="50000"/>
            </a:schemeClr>
          </a:solidFill>
          <a:effectLst/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1200"/>
        </a:spcBef>
        <a:buFont typeface="Arial" pitchFamily="34" charset="0"/>
        <a:buChar char="•"/>
        <a:defRPr sz="2800" kern="1200">
          <a:solidFill>
            <a:schemeClr val="tx1"/>
          </a:solidFill>
          <a:latin typeface="Georgia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Georgia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Georgia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Georgia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Georgia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/>
              <a:t>Virtuális méréstechnika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Karakterisztikák mérése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pPr/>
              <a:t>1</a:t>
            </a:fld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hu-HU" dirty="0" err="1" smtClean="0"/>
              <a:t>Makan</a:t>
            </a:r>
            <a:r>
              <a:rPr lang="hu-HU" dirty="0" smtClean="0"/>
              <a:t> Gergely, Vadai Gergely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hu-HU" dirty="0"/>
              <a:t>V </a:t>
            </a:r>
            <a:r>
              <a:rPr lang="hu-HU" dirty="0" smtClean="0"/>
              <a:t>4.0 2014.11.13.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5077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1. feladat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u-HU" sz="2400" dirty="0" smtClean="0"/>
              <a:t>Mérje ki és ábrázolja a következő eszközök karakterisztikáját!</a:t>
            </a:r>
          </a:p>
          <a:p>
            <a:r>
              <a:rPr lang="hu-HU" sz="2400" dirty="0" err="1"/>
              <a:t>Zéner</a:t>
            </a:r>
            <a:r>
              <a:rPr lang="hu-HU" sz="2400" dirty="0"/>
              <a:t> dióda</a:t>
            </a:r>
          </a:p>
          <a:p>
            <a:r>
              <a:rPr lang="hu-HU" sz="2400" dirty="0" smtClean="0"/>
              <a:t>Dióda</a:t>
            </a:r>
          </a:p>
          <a:p>
            <a:r>
              <a:rPr lang="hu-HU" sz="2400" dirty="0" err="1" smtClean="0"/>
              <a:t>LED-ek</a:t>
            </a:r>
            <a:r>
              <a:rPr lang="hu-HU" sz="2400" dirty="0" smtClean="0"/>
              <a:t> (zöld, sárga, piros)</a:t>
            </a:r>
          </a:p>
          <a:p>
            <a:pPr>
              <a:buNone/>
            </a:pPr>
            <a:r>
              <a:rPr lang="hu-HU" sz="2400" smtClean="0"/>
              <a:t>A </a:t>
            </a:r>
            <a:r>
              <a:rPr lang="hu-HU" sz="2400" dirty="0" smtClean="0"/>
              <a:t>feszültségeket </a:t>
            </a:r>
            <a:r>
              <a:rPr lang="hu-HU" sz="2400" dirty="0" err="1" smtClean="0"/>
              <a:t>V-ban</a:t>
            </a:r>
            <a:r>
              <a:rPr lang="hu-HU" sz="2400" dirty="0" smtClean="0"/>
              <a:t>, az áramokat mA-ben adja meg!</a:t>
            </a:r>
          </a:p>
          <a:p>
            <a:pPr>
              <a:buNone/>
            </a:pPr>
            <a:r>
              <a:rPr lang="hu-HU" sz="2400" dirty="0" smtClean="0"/>
              <a:t>Legalább 100 pontban mérjen!</a:t>
            </a:r>
          </a:p>
          <a:p>
            <a:pPr>
              <a:buNone/>
            </a:pPr>
            <a:endParaRPr lang="hu-HU" sz="2400" dirty="0" smtClean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10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9080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Tipikus kapcsolás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2050" name="Picture 2" descr="P:\Robi\MediaLibrary\Measure\Setup\zener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484" y="1944911"/>
            <a:ext cx="8535988" cy="37163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11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9682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Ajánlott kapcsolás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1027" name="Picture 3" descr="D:\Robi\- Archive\- Science\- Conference\2011-MPTL-Ljubljana\Mingesz\Image\eduzen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916832"/>
            <a:ext cx="8595680" cy="3744416"/>
          </a:xfrm>
          <a:prstGeom prst="rect">
            <a:avLst/>
          </a:prstGeom>
          <a:noFill/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210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Várt eredmény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2050" name="Picture 2" descr="D:\Robi\- Archive\- Science\- Conference\2011-MPTL-Ljubljana\Mingesz\Image\Diode2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0450" y="1651679"/>
            <a:ext cx="7327974" cy="4587196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13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9434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Bevezetés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060984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MA-DAQ – SUBD-37 csatlakozó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40962" name="Picture 2" descr="C:\Users\Mingesz\Desktop\sd37-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196752"/>
            <a:ext cx="3136348" cy="1008112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323528" y="2348880"/>
          <a:ext cx="432048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672408"/>
              </a:tblGrid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Láb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Megnevezés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CAN-L (</a:t>
                      </a:r>
                      <a:r>
                        <a:rPr lang="hu-HU" sz="1600" dirty="0" err="1" smtClean="0"/>
                        <a:t>CAN-bus</a:t>
                      </a:r>
                      <a:r>
                        <a:rPr lang="hu-HU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DAC-1 (</a:t>
                      </a:r>
                      <a:r>
                        <a:rPr lang="hu-HU" sz="1600" dirty="0" err="1" smtClean="0"/>
                        <a:t>Analogue</a:t>
                      </a:r>
                      <a:r>
                        <a:rPr lang="hu-HU" sz="1600" dirty="0" smtClean="0"/>
                        <a:t> output)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DAC-2 (</a:t>
                      </a:r>
                      <a:r>
                        <a:rPr lang="hu-HU" sz="1600" dirty="0" err="1" smtClean="0"/>
                        <a:t>Analogue</a:t>
                      </a:r>
                      <a:r>
                        <a:rPr lang="hu-HU" sz="1600" dirty="0" smtClean="0"/>
                        <a:t> output)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err="1" smtClean="0"/>
                        <a:t>Conversion</a:t>
                      </a:r>
                      <a:r>
                        <a:rPr lang="hu-HU" sz="1600" baseline="0" dirty="0" smtClean="0"/>
                        <a:t> start (Input)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IN-0 (</a:t>
                      </a:r>
                      <a:r>
                        <a:rPr lang="hu-HU" sz="1600" dirty="0" err="1" smtClean="0"/>
                        <a:t>Analogue</a:t>
                      </a:r>
                      <a:r>
                        <a:rPr lang="hu-HU" sz="1600" baseline="0" dirty="0" smtClean="0"/>
                        <a:t> input – </a:t>
                      </a:r>
                      <a:r>
                        <a:rPr lang="hu-HU" sz="1600" baseline="0" dirty="0" err="1" smtClean="0"/>
                        <a:t>ch</a:t>
                      </a:r>
                      <a:r>
                        <a:rPr lang="hu-HU" sz="1600" baseline="0" dirty="0" smtClean="0"/>
                        <a:t> A)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IN-1 (</a:t>
                      </a:r>
                      <a:r>
                        <a:rPr lang="hu-HU" sz="1600" dirty="0" err="1" smtClean="0"/>
                        <a:t>Analogue</a:t>
                      </a:r>
                      <a:r>
                        <a:rPr lang="hu-HU" sz="1600" baseline="0" dirty="0" smtClean="0"/>
                        <a:t> input – </a:t>
                      </a:r>
                      <a:r>
                        <a:rPr lang="hu-HU" sz="1600" baseline="0" dirty="0" err="1" smtClean="0"/>
                        <a:t>ch</a:t>
                      </a:r>
                      <a:r>
                        <a:rPr lang="hu-HU" sz="1600" baseline="0" dirty="0" smtClean="0"/>
                        <a:t> A)</a:t>
                      </a:r>
                      <a:endParaRPr lang="en-US" sz="1600" dirty="0" smtClean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IN-2 (</a:t>
                      </a:r>
                      <a:r>
                        <a:rPr lang="hu-HU" sz="1600" dirty="0" err="1" smtClean="0"/>
                        <a:t>Analogue</a:t>
                      </a:r>
                      <a:r>
                        <a:rPr lang="hu-HU" sz="1600" baseline="0" dirty="0" smtClean="0"/>
                        <a:t> input – </a:t>
                      </a:r>
                      <a:r>
                        <a:rPr lang="hu-HU" sz="1600" baseline="0" dirty="0" err="1" smtClean="0"/>
                        <a:t>ch</a:t>
                      </a:r>
                      <a:r>
                        <a:rPr lang="hu-HU" sz="1600" baseline="0" dirty="0" smtClean="0"/>
                        <a:t> A)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IN-3 (</a:t>
                      </a:r>
                      <a:r>
                        <a:rPr lang="hu-HU" sz="1600" dirty="0" err="1" smtClean="0"/>
                        <a:t>Analogue</a:t>
                      </a:r>
                      <a:r>
                        <a:rPr lang="hu-HU" sz="1600" baseline="0" dirty="0" smtClean="0"/>
                        <a:t> input – </a:t>
                      </a:r>
                      <a:r>
                        <a:rPr lang="hu-HU" sz="1600" baseline="0" dirty="0" err="1" smtClean="0"/>
                        <a:t>default</a:t>
                      </a:r>
                      <a:r>
                        <a:rPr lang="hu-HU" sz="1600" baseline="0" dirty="0" smtClean="0"/>
                        <a:t> </a:t>
                      </a:r>
                      <a:r>
                        <a:rPr lang="hu-HU" sz="1600" baseline="0" dirty="0" err="1" smtClean="0"/>
                        <a:t>ch</a:t>
                      </a:r>
                      <a:r>
                        <a:rPr lang="hu-HU" sz="1600" baseline="0" dirty="0" smtClean="0"/>
                        <a:t> A)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IN-4 (</a:t>
                      </a:r>
                      <a:r>
                        <a:rPr lang="hu-HU" sz="1600" dirty="0" err="1" smtClean="0"/>
                        <a:t>Analogue</a:t>
                      </a:r>
                      <a:r>
                        <a:rPr lang="hu-HU" sz="1600" baseline="0" dirty="0" smtClean="0"/>
                        <a:t> input – </a:t>
                      </a:r>
                      <a:r>
                        <a:rPr lang="hu-HU" sz="1600" baseline="0" dirty="0" err="1" smtClean="0"/>
                        <a:t>ch</a:t>
                      </a:r>
                      <a:r>
                        <a:rPr lang="hu-HU" sz="1600" baseline="0" dirty="0" smtClean="0"/>
                        <a:t> B)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IN-5 (</a:t>
                      </a:r>
                      <a:r>
                        <a:rPr lang="hu-HU" sz="1600" dirty="0" err="1" smtClean="0"/>
                        <a:t>Analogue</a:t>
                      </a:r>
                      <a:r>
                        <a:rPr lang="hu-HU" sz="1600" baseline="0" dirty="0" smtClean="0"/>
                        <a:t> input – </a:t>
                      </a:r>
                      <a:r>
                        <a:rPr lang="hu-HU" sz="1600" baseline="0" dirty="0" err="1" smtClean="0"/>
                        <a:t>ch</a:t>
                      </a:r>
                      <a:r>
                        <a:rPr lang="hu-HU" sz="1600" baseline="0" dirty="0" smtClean="0"/>
                        <a:t> B)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áblázat 10"/>
          <p:cNvGraphicFramePr>
            <a:graphicFrameLocks noGrp="1"/>
          </p:cNvGraphicFramePr>
          <p:nvPr/>
        </p:nvGraphicFramePr>
        <p:xfrm>
          <a:off x="4644008" y="2348880"/>
          <a:ext cx="432048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672408"/>
              </a:tblGrid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Láb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Megnevezés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IN-6 (</a:t>
                      </a:r>
                      <a:r>
                        <a:rPr lang="hu-HU" sz="1600" dirty="0" err="1" smtClean="0"/>
                        <a:t>Analogue</a:t>
                      </a:r>
                      <a:r>
                        <a:rPr lang="hu-HU" sz="1600" baseline="0" dirty="0" smtClean="0"/>
                        <a:t> input – </a:t>
                      </a:r>
                      <a:r>
                        <a:rPr lang="hu-HU" sz="1600" baseline="0" dirty="0" err="1" smtClean="0"/>
                        <a:t>ch</a:t>
                      </a:r>
                      <a:r>
                        <a:rPr lang="hu-HU" sz="1600" baseline="0" dirty="0" smtClean="0"/>
                        <a:t> B)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IN-7 (</a:t>
                      </a:r>
                      <a:r>
                        <a:rPr lang="hu-HU" sz="1600" dirty="0" err="1" smtClean="0"/>
                        <a:t>Analogue</a:t>
                      </a:r>
                      <a:r>
                        <a:rPr lang="hu-HU" sz="1600" baseline="0" dirty="0" smtClean="0"/>
                        <a:t> input – </a:t>
                      </a:r>
                      <a:r>
                        <a:rPr lang="hu-HU" sz="1600" baseline="0" dirty="0" err="1" smtClean="0"/>
                        <a:t>default</a:t>
                      </a:r>
                      <a:r>
                        <a:rPr lang="hu-HU" sz="1600" baseline="0" dirty="0" smtClean="0"/>
                        <a:t> </a:t>
                      </a:r>
                      <a:r>
                        <a:rPr lang="hu-HU" sz="1600" baseline="0" dirty="0" err="1" smtClean="0"/>
                        <a:t>ch</a:t>
                      </a:r>
                      <a:r>
                        <a:rPr lang="hu-HU" sz="1600" baseline="0" dirty="0" smtClean="0"/>
                        <a:t> B)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PCA-0 (Digital I/O)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TX1 (Digital I/O)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 SDA (Digital I/O)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MOSI (Digital I/O)</a:t>
                      </a:r>
                      <a:endParaRPr lang="en-US" sz="1600" dirty="0" smtClean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SCK (Digital I/O)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GND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19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+5 V (</a:t>
                      </a:r>
                      <a:r>
                        <a:rPr lang="hu-HU" sz="1600" dirty="0" err="1" smtClean="0"/>
                        <a:t>Power</a:t>
                      </a:r>
                      <a:r>
                        <a:rPr lang="hu-HU" sz="1600" dirty="0" smtClean="0"/>
                        <a:t> </a:t>
                      </a:r>
                      <a:r>
                        <a:rPr lang="hu-HU" sz="1600" dirty="0" err="1" smtClean="0"/>
                        <a:t>supply</a:t>
                      </a:r>
                      <a:r>
                        <a:rPr lang="hu-HU" sz="1600" dirty="0" smtClean="0"/>
                        <a:t> output)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3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9641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u-HU" sz="4000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25400" dir="2700000" algn="tl">
                    <a:schemeClr val="accent1">
                      <a:lumMod val="50000"/>
                      <a:alpha val="20000"/>
                    </a:schemeClr>
                  </a:outerShdw>
                </a:effectLst>
              </a:rPr>
              <a:t>MA-DAQ – SUBD-37 csatlakozó</a:t>
            </a:r>
            <a:endParaRPr lang="en-US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25400" dir="2700000" algn="tl">
                  <a:schemeClr val="accent1">
                    <a:lumMod val="50000"/>
                    <a:alpha val="20000"/>
                  </a:schemeClr>
                </a:outerShdw>
              </a:effectLst>
            </a:endParaRPr>
          </a:p>
        </p:txBody>
      </p:sp>
      <p:pic>
        <p:nvPicPr>
          <p:cNvPr id="40962" name="Picture 2" descr="C:\Users\Mingesz\Desktop\sd37-m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800" y="1196752"/>
            <a:ext cx="3136348" cy="1008112"/>
          </a:xfrm>
          <a:prstGeom prst="rect">
            <a:avLst/>
          </a:prstGeom>
          <a:noFill/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0" name="Táblázat 9"/>
          <p:cNvGraphicFramePr>
            <a:graphicFrameLocks noGrp="1"/>
          </p:cNvGraphicFramePr>
          <p:nvPr/>
        </p:nvGraphicFramePr>
        <p:xfrm>
          <a:off x="323528" y="2348880"/>
          <a:ext cx="432048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672408"/>
              </a:tblGrid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Láb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Megnevezés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CAN-H (</a:t>
                      </a:r>
                      <a:r>
                        <a:rPr lang="hu-HU" sz="1600" dirty="0" err="1" smtClean="0"/>
                        <a:t>CAN-bus</a:t>
                      </a:r>
                      <a:r>
                        <a:rPr lang="hu-HU" sz="1600" dirty="0" smtClean="0"/>
                        <a:t>)</a:t>
                      </a:r>
                      <a:endParaRPr lang="en-US" sz="1600" dirty="0" smtClean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GND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GND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GND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GND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GND</a:t>
                      </a:r>
                      <a:endParaRPr lang="en-US" sz="1600" dirty="0" smtClean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GND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GND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28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GND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29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GND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áblázat 10"/>
          <p:cNvGraphicFramePr>
            <a:graphicFrameLocks noGrp="1"/>
          </p:cNvGraphicFramePr>
          <p:nvPr/>
        </p:nvGraphicFramePr>
        <p:xfrm>
          <a:off x="4644008" y="2348880"/>
          <a:ext cx="432048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3672408"/>
              </a:tblGrid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Láb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Megnevezés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30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GND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31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PCA-1 (Digital I/O)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32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RX1 (Digital I/O)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33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 SCL (Digital I/O)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34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dirty="0" smtClean="0"/>
                        <a:t>NSS (Digital I/O)</a:t>
                      </a:r>
                      <a:endParaRPr lang="en-US" sz="1600" dirty="0" smtClean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MISO (Digital I/O)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36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GND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r>
                        <a:rPr lang="hu-HU" sz="1600" dirty="0" smtClean="0"/>
                        <a:t>37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1600" smtClean="0"/>
                        <a:t>-5 </a:t>
                      </a:r>
                      <a:r>
                        <a:rPr lang="hu-HU" sz="1600" dirty="0" smtClean="0"/>
                        <a:t>V (</a:t>
                      </a:r>
                      <a:r>
                        <a:rPr lang="hu-HU" sz="1600" dirty="0" err="1" smtClean="0"/>
                        <a:t>Power</a:t>
                      </a:r>
                      <a:r>
                        <a:rPr lang="hu-HU" sz="1600" dirty="0" smtClean="0"/>
                        <a:t> </a:t>
                      </a:r>
                      <a:r>
                        <a:rPr lang="hu-HU" sz="1600" dirty="0" err="1" smtClean="0"/>
                        <a:t>supply</a:t>
                      </a:r>
                      <a:r>
                        <a:rPr lang="hu-HU" sz="1600" dirty="0" smtClean="0"/>
                        <a:t> output)</a:t>
                      </a:r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62419-D962-4EE6-B642-B6EE19BE78B3}" type="slidenum">
              <a:rPr lang="hu-HU" smtClean="0"/>
              <a:pPr/>
              <a:t>4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20134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Multiplexer használata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0541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Blokkvázlat</a:t>
            </a:r>
            <a:endParaRPr lang="hu-HU" dirty="0"/>
          </a:p>
        </p:txBody>
      </p:sp>
      <p:pic>
        <p:nvPicPr>
          <p:cNvPr id="2" name="Tartalom helye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686" y="1830182"/>
            <a:ext cx="8082628" cy="4248561"/>
          </a:xfr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24501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Bemenő csatorna kiválasztása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Bemenő multiplexer beállítása</a:t>
            </a:r>
          </a:p>
          <a:p>
            <a:r>
              <a:rPr lang="hu-HU" dirty="0" smtClean="0"/>
              <a:t>Parancs:</a:t>
            </a:r>
          </a:p>
          <a:p>
            <a:pPr lvl="1"/>
            <a:r>
              <a:rPr lang="hu-HU" dirty="0"/>
              <a:t>‘</a:t>
            </a:r>
            <a:r>
              <a:rPr lang="hu-HU" b="1" dirty="0"/>
              <a:t>@1</a:t>
            </a:r>
            <a:r>
              <a:rPr lang="hu-HU" dirty="0"/>
              <a:t>[</a:t>
            </a:r>
            <a:r>
              <a:rPr lang="hu-HU" b="1" dirty="0"/>
              <a:t>B</a:t>
            </a:r>
            <a:r>
              <a:rPr lang="hu-HU" b="1" baseline="-25000" dirty="0"/>
              <a:t>0</a:t>
            </a:r>
            <a:r>
              <a:rPr lang="hu-HU" dirty="0" smtClean="0"/>
              <a:t>]’</a:t>
            </a:r>
            <a:endParaRPr lang="hu-HU" dirty="0"/>
          </a:p>
          <a:p>
            <a:pPr lvl="1"/>
            <a:r>
              <a:rPr lang="hu-HU" dirty="0"/>
              <a:t>‘</a:t>
            </a:r>
            <a:r>
              <a:rPr lang="hu-HU" b="1" dirty="0"/>
              <a:t>@2</a:t>
            </a:r>
            <a:r>
              <a:rPr lang="hu-HU" dirty="0"/>
              <a:t>[</a:t>
            </a:r>
            <a:r>
              <a:rPr lang="hu-HU" b="1" dirty="0"/>
              <a:t>B</a:t>
            </a:r>
            <a:r>
              <a:rPr lang="hu-HU" b="1" baseline="-25000" dirty="0"/>
              <a:t>0</a:t>
            </a:r>
            <a:r>
              <a:rPr lang="hu-HU" dirty="0" smtClean="0"/>
              <a:t>]’</a:t>
            </a:r>
            <a:endParaRPr lang="hu-HU" dirty="0"/>
          </a:p>
          <a:p>
            <a:r>
              <a:rPr lang="hu-HU" b="1" dirty="0" smtClean="0"/>
              <a:t>B</a:t>
            </a:r>
            <a:r>
              <a:rPr lang="hu-HU" b="1" baseline="-25000" dirty="0" smtClean="0"/>
              <a:t>0</a:t>
            </a:r>
            <a:r>
              <a:rPr lang="hu-HU" dirty="0" smtClean="0"/>
              <a:t>: 0..3 közötti szám, a kapcsolóállásnak megfelelően</a:t>
            </a:r>
          </a:p>
          <a:p>
            <a:r>
              <a:rPr lang="hu-HU" dirty="0" smtClean="0"/>
              <a:t>Mindhárom leküldött bájtot vissza kell olvasni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460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Példa kód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39" y="1874360"/>
            <a:ext cx="6480722" cy="4160204"/>
          </a:xfrm>
          <a:ln>
            <a:solidFill>
              <a:schemeClr val="accent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49577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Feladatok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24D60-2410-46AF-ADD2-D8EE07193171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73094628"/>
      </p:ext>
    </p:extLst>
  </p:cSld>
  <p:clrMapOvr>
    <a:masterClrMapping/>
  </p:clrMapOvr>
</p:sld>
</file>

<file path=ppt/theme/theme1.xml><?xml version="1.0" encoding="utf-8"?>
<a:theme xmlns:a="http://schemas.openxmlformats.org/drawingml/2006/main" name="RMtheme">
  <a:themeElements>
    <a:clrScheme name="PresentationColors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3F6E8C"/>
      </a:hlink>
      <a:folHlink>
        <a:srgbClr val="3F6E8C"/>
      </a:folHlink>
    </a:clrScheme>
    <a:fontScheme name="Polgár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RMtheme</Template>
  <TotalTime>3156</TotalTime>
  <Words>336</Words>
  <Application>Microsoft Office PowerPoint</Application>
  <PresentationFormat>Diavetítés a képernyőre (4:3 oldalarány)</PresentationFormat>
  <Paragraphs>129</Paragraphs>
  <Slides>13</Slides>
  <Notes>6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4" baseType="lpstr">
      <vt:lpstr>RMtheme</vt:lpstr>
      <vt:lpstr>Virtuális méréstechnika</vt:lpstr>
      <vt:lpstr>Bevezetés</vt:lpstr>
      <vt:lpstr>MA-DAQ – SUBD-37 csatlakozó</vt:lpstr>
      <vt:lpstr>MA-DAQ – SUBD-37 csatlakozó</vt:lpstr>
      <vt:lpstr>Multiplexer használata</vt:lpstr>
      <vt:lpstr>Blokkvázlat</vt:lpstr>
      <vt:lpstr>Bemenő csatorna kiválasztása</vt:lpstr>
      <vt:lpstr>Példa kód</vt:lpstr>
      <vt:lpstr>Feladatok</vt:lpstr>
      <vt:lpstr>1. feladat</vt:lpstr>
      <vt:lpstr>Tipikus kapcsolás</vt:lpstr>
      <vt:lpstr>Ajánlott kapcsolás</vt:lpstr>
      <vt:lpstr>Várt eredmény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Mingesz Róbert</dc:creator>
  <cp:lastModifiedBy>Vadai Gergely</cp:lastModifiedBy>
  <cp:revision>327</cp:revision>
  <dcterms:created xsi:type="dcterms:W3CDTF">2012-11-30T17:45:17Z</dcterms:created>
  <dcterms:modified xsi:type="dcterms:W3CDTF">2014-11-11T17:41:53Z</dcterms:modified>
</cp:coreProperties>
</file>