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sldIdLst>
    <p:sldId id="261" r:id="rId2"/>
    <p:sldId id="262" r:id="rId3"/>
    <p:sldId id="263" r:id="rId4"/>
    <p:sldId id="256" r:id="rId5"/>
    <p:sldId id="265" r:id="rId6"/>
    <p:sldId id="266" r:id="rId7"/>
    <p:sldId id="267" r:id="rId8"/>
    <p:sldId id="268" r:id="rId9"/>
    <p:sldId id="269" r:id="rId10"/>
    <p:sldId id="270" r:id="rId11"/>
    <p:sldId id="264" r:id="rId12"/>
    <p:sldId id="272" r:id="rId13"/>
    <p:sldId id="271" r:id="rId14"/>
    <p:sldId id="274" r:id="rId15"/>
    <p:sldId id="273" r:id="rId16"/>
    <p:sldId id="276" r:id="rId17"/>
    <p:sldId id="275" r:id="rId18"/>
    <p:sldId id="277" r:id="rId19"/>
    <p:sldId id="278" r:id="rId20"/>
    <p:sldId id="279" r:id="rId21"/>
    <p:sldId id="281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2" r:id="rId42"/>
    <p:sldId id="301" r:id="rId4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A22DBFAC-1CDE-43E6-8B31-78C5504D0039}">
          <p14:sldIdLst>
            <p14:sldId id="261"/>
            <p14:sldId id="262"/>
            <p14:sldId id="263"/>
            <p14:sldId id="256"/>
            <p14:sldId id="265"/>
            <p14:sldId id="266"/>
            <p14:sldId id="267"/>
            <p14:sldId id="268"/>
            <p14:sldId id="269"/>
            <p14:sldId id="270"/>
            <p14:sldId id="264"/>
            <p14:sldId id="272"/>
            <p14:sldId id="271"/>
            <p14:sldId id="274"/>
            <p14:sldId id="273"/>
            <p14:sldId id="276"/>
            <p14:sldId id="275"/>
            <p14:sldId id="277"/>
            <p14:sldId id="278"/>
            <p14:sldId id="279"/>
            <p14:sldId id="281"/>
            <p14:sldId id="280"/>
            <p14:sldId id="282"/>
            <p14:sldId id="283"/>
            <p14:sldId id="284"/>
            <p14:sldId id="285"/>
            <p14:sldId id="286"/>
            <p14:sldId id="287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2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9035" autoAdjust="0"/>
  </p:normalViewPr>
  <p:slideViewPr>
    <p:cSldViewPr>
      <p:cViewPr>
        <p:scale>
          <a:sx n="100" d="100"/>
          <a:sy n="100" d="100"/>
        </p:scale>
        <p:origin x="-66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A5DAA-027E-4A02-9A9A-FAE7D0A72789}" type="datetimeFigureOut">
              <a:rPr lang="hu-HU" smtClean="0"/>
              <a:t>2014.02.19.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87300-C73B-4967-B89B-04753008B8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77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6</a:t>
            </a:fld>
            <a:endParaRPr lang="hu-H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7</a:t>
            </a:fld>
            <a:endParaRPr 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8</a:t>
            </a:fld>
            <a:endParaRPr lang="hu-H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9</a:t>
            </a:fld>
            <a:endParaRPr lang="hu-H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10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034" y="1526927"/>
            <a:ext cx="7772400" cy="1470025"/>
          </a:xfrm>
        </p:spPr>
        <p:txBody>
          <a:bodyPr anchor="b"/>
          <a:lstStyle>
            <a:lvl1pPr algn="l"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64096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6"/>
          <p:cNvCxnSpPr/>
          <p:nvPr userDrawn="1"/>
        </p:nvCxnSpPr>
        <p:spPr>
          <a:xfrm>
            <a:off x="683568" y="2996952"/>
            <a:ext cx="84604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059016" cy="1143000"/>
          </a:xfrm>
        </p:spPr>
        <p:txBody>
          <a:bodyPr anchor="b">
            <a:noAutofit/>
          </a:bodyPr>
          <a:lstStyle>
            <a:lvl1pPr algn="l">
              <a:defRPr sz="40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253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4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i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7137-F7E7-43DC-ABF3-FEA842A9643B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9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Laborrend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mtClean="0"/>
              <a:t>Csak az dolgozhat a laborban, aki ismeri a tűz és munkavédelmi szabályzatot, valamint a laborrendet, és ezt aláírásával igazolta is</a:t>
            </a:r>
          </a:p>
          <a:p>
            <a:r>
              <a:rPr lang="hu-HU" smtClean="0"/>
              <a:t>Felelősségvállalás a használt eszközökért</a:t>
            </a:r>
          </a:p>
          <a:p>
            <a:r>
              <a:rPr lang="hu-HU" smtClean="0"/>
              <a:t>Tilos enni/inni</a:t>
            </a:r>
          </a:p>
          <a:p>
            <a:r>
              <a:rPr lang="hu-HU" smtClean="0"/>
              <a:t>Óra végén mindent a helyére kell pakolni</a:t>
            </a:r>
          </a:p>
          <a:p>
            <a:r>
              <a:rPr lang="hu-HU" smtClean="0"/>
              <a:t>Számítógép</a:t>
            </a:r>
          </a:p>
          <a:p>
            <a:pPr lvl="1"/>
            <a:r>
              <a:rPr lang="hu-HU" smtClean="0"/>
              <a:t>Csak engedéllyel szabad bármit telepíteni, átállítani</a:t>
            </a:r>
          </a:p>
          <a:p>
            <a:pPr lvl="1"/>
            <a:r>
              <a:rPr lang="hu-HU" smtClean="0"/>
              <a:t>Óra végén: mindent visszaállítani eredeti állapotába (saját fájlok törlése)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1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Kapcsolások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Drága eszközök (200 </a:t>
            </a:r>
            <a:r>
              <a:rPr lang="hu-HU" dirty="0" err="1" smtClean="0"/>
              <a:t>eFt</a:t>
            </a:r>
            <a:r>
              <a:rPr lang="hu-HU" dirty="0" smtClean="0"/>
              <a:t> – 1,5 </a:t>
            </a:r>
            <a:r>
              <a:rPr lang="hu-HU" dirty="0" err="1" smtClean="0"/>
              <a:t>MFt</a:t>
            </a:r>
            <a:r>
              <a:rPr lang="hu-HU" dirty="0" smtClean="0"/>
              <a:t>)</a:t>
            </a:r>
          </a:p>
          <a:p>
            <a:r>
              <a:rPr lang="hu-HU" dirty="0"/>
              <a:t>Ha bizonytalan vagy, </a:t>
            </a:r>
            <a:r>
              <a:rPr lang="hu-HU" dirty="0" smtClean="0"/>
              <a:t>kérdezz!</a:t>
            </a:r>
          </a:p>
          <a:p>
            <a:r>
              <a:rPr lang="hu-HU" dirty="0" smtClean="0"/>
              <a:t>Figyelni:</a:t>
            </a:r>
          </a:p>
          <a:p>
            <a:pPr lvl="1"/>
            <a:r>
              <a:rPr lang="hu-HU" dirty="0" smtClean="0"/>
              <a:t>Feszültségszintek</a:t>
            </a:r>
          </a:p>
          <a:p>
            <a:pPr lvl="1"/>
            <a:r>
              <a:rPr lang="hu-HU" dirty="0" smtClean="0"/>
              <a:t>Maximális teljesítmény</a:t>
            </a:r>
          </a:p>
          <a:p>
            <a:pPr lvl="1"/>
            <a:r>
              <a:rPr lang="hu-HU" dirty="0" smtClean="0"/>
              <a:t>Megfelelő földelés</a:t>
            </a:r>
          </a:p>
          <a:p>
            <a:pPr lvl="1"/>
            <a:r>
              <a:rPr lang="hu-HU" dirty="0" smtClean="0"/>
              <a:t>Ne legyen szabad vezeték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58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Tájékoztató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91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Valós idejű mérések és szabályozások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Valós idejű rendszerek általános jellemzői</a:t>
            </a:r>
          </a:p>
          <a:p>
            <a:r>
              <a:rPr lang="hu-HU" dirty="0" err="1" smtClean="0"/>
              <a:t>cRIO</a:t>
            </a:r>
            <a:r>
              <a:rPr lang="hu-HU" dirty="0" smtClean="0"/>
              <a:t> programozása</a:t>
            </a:r>
          </a:p>
          <a:p>
            <a:pPr lvl="1"/>
            <a:r>
              <a:rPr lang="hu-HU" dirty="0" smtClean="0"/>
              <a:t>Valós idejű rendszer</a:t>
            </a:r>
          </a:p>
          <a:p>
            <a:pPr lvl="1"/>
            <a:r>
              <a:rPr lang="hu-HU" dirty="0" smtClean="0"/>
              <a:t>FPGA</a:t>
            </a:r>
          </a:p>
          <a:p>
            <a:pPr lvl="1"/>
            <a:r>
              <a:rPr lang="hu-HU" dirty="0" smtClean="0"/>
              <a:t>Kapcsolat a gazda számítógéppel</a:t>
            </a:r>
          </a:p>
          <a:p>
            <a:r>
              <a:rPr lang="hu-HU" dirty="0" smtClean="0"/>
              <a:t>Nagy sebességű mérés és adatfeldolgozás</a:t>
            </a:r>
          </a:p>
          <a:p>
            <a:r>
              <a:rPr lang="hu-HU" dirty="0" smtClean="0"/>
              <a:t>Szabályozások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17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Előfeltételek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LabVIEW ismerete</a:t>
            </a:r>
          </a:p>
          <a:p>
            <a:pPr lvl="1"/>
            <a:r>
              <a:rPr lang="hu-HU" dirty="0" smtClean="0"/>
              <a:t>Mérés és adatgyűjtés / Virtuális méréstechnika</a:t>
            </a:r>
          </a:p>
          <a:p>
            <a:pPr lvl="1"/>
            <a:r>
              <a:rPr lang="hu-HU" dirty="0" smtClean="0"/>
              <a:t>Ajánlott CLAD vizsga</a:t>
            </a:r>
          </a:p>
          <a:p>
            <a:r>
              <a:rPr lang="hu-HU" dirty="0" smtClean="0"/>
              <a:t>Áramköri ismeretek</a:t>
            </a:r>
          </a:p>
          <a:p>
            <a:r>
              <a:rPr lang="hu-HU" dirty="0" smtClean="0"/>
              <a:t>Angol nyelvtudás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247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Követelmények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szabadon választott projekt megvalósítása</a:t>
            </a:r>
          </a:p>
          <a:p>
            <a:r>
              <a:rPr lang="hu-HU" dirty="0" smtClean="0"/>
              <a:t>Projekttel szembeni követelmények:</a:t>
            </a:r>
          </a:p>
          <a:p>
            <a:pPr lvl="1"/>
            <a:r>
              <a:rPr lang="hu-HU" dirty="0" smtClean="0"/>
              <a:t>Valódi hardver kezelése</a:t>
            </a:r>
          </a:p>
          <a:p>
            <a:pPr lvl="1"/>
            <a:r>
              <a:rPr lang="hu-HU" dirty="0" smtClean="0"/>
              <a:t>Mérési vagy szabályozási feladat</a:t>
            </a:r>
          </a:p>
          <a:p>
            <a:pPr lvl="1"/>
            <a:r>
              <a:rPr lang="hu-HU" dirty="0" smtClean="0"/>
              <a:t>Valós idejű rendszer (opcionálisan + FPGA)</a:t>
            </a:r>
          </a:p>
          <a:p>
            <a:pPr lvl="1"/>
            <a:r>
              <a:rPr lang="hu-HU" dirty="0" err="1" smtClean="0"/>
              <a:t>Host</a:t>
            </a:r>
            <a:r>
              <a:rPr lang="hu-HU" dirty="0" smtClean="0"/>
              <a:t> VI, megfelelő felhasználói interfész</a:t>
            </a:r>
          </a:p>
          <a:p>
            <a:pPr lvl="1"/>
            <a:r>
              <a:rPr lang="hu-HU" dirty="0" smtClean="0"/>
              <a:t>Program dokumentációja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0362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Valós idejű rendszerek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0773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Valós idejű 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Megbízhatóan időben válaszol egy eseményre</a:t>
            </a:r>
          </a:p>
          <a:p>
            <a:r>
              <a:rPr lang="hu-HU" dirty="0" smtClean="0"/>
              <a:t>Műveleteket garantált időn belül elvégez</a:t>
            </a:r>
          </a:p>
          <a:p>
            <a:r>
              <a:rPr lang="hu-HU" dirty="0" smtClean="0"/>
              <a:t>Fő alkalmazások</a:t>
            </a:r>
          </a:p>
          <a:p>
            <a:pPr lvl="1"/>
            <a:r>
              <a:rPr lang="hu-HU" dirty="0" smtClean="0"/>
              <a:t>Eseményekre válaszolás</a:t>
            </a:r>
          </a:p>
          <a:p>
            <a:pPr lvl="1"/>
            <a:r>
              <a:rPr lang="hu-HU" dirty="0" smtClean="0"/>
              <a:t>Szabályozások (</a:t>
            </a:r>
            <a:r>
              <a:rPr lang="hu-HU" dirty="0" err="1" smtClean="0"/>
              <a:t>Closed-Loop</a:t>
            </a:r>
            <a:r>
              <a:rPr lang="hu-HU" dirty="0" smtClean="0"/>
              <a:t> </a:t>
            </a:r>
            <a:r>
              <a:rPr lang="hu-HU" dirty="0" err="1" smtClean="0"/>
              <a:t>Control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Kritikus tesztek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9909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Fogalmak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Ciklusidő (</a:t>
            </a:r>
            <a:r>
              <a:rPr lang="hu-HU" dirty="0" err="1"/>
              <a:t>Loop</a:t>
            </a:r>
            <a:r>
              <a:rPr lang="hu-HU" dirty="0"/>
              <a:t> </a:t>
            </a:r>
            <a:r>
              <a:rPr lang="hu-HU" dirty="0" err="1"/>
              <a:t>Cycle</a:t>
            </a:r>
            <a:r>
              <a:rPr lang="hu-HU" dirty="0"/>
              <a:t> Time </a:t>
            </a:r>
            <a:r>
              <a:rPr lang="hu-HU" dirty="0" smtClean="0"/>
              <a:t>)</a:t>
            </a:r>
          </a:p>
          <a:p>
            <a:r>
              <a:rPr lang="hu-HU" dirty="0" smtClean="0"/>
              <a:t>Determinizmus</a:t>
            </a:r>
            <a:br>
              <a:rPr lang="hu-HU" dirty="0" smtClean="0"/>
            </a:br>
            <a:r>
              <a:rPr lang="hu-HU" dirty="0" smtClean="0"/>
              <a:t>(konzisztens válasz és válaszidő)</a:t>
            </a:r>
          </a:p>
          <a:p>
            <a:r>
              <a:rPr lang="hu-HU" dirty="0" smtClean="0"/>
              <a:t>Determinisztikus feladat</a:t>
            </a:r>
            <a:br>
              <a:rPr lang="hu-HU" dirty="0" smtClean="0"/>
            </a:br>
            <a:r>
              <a:rPr lang="hu-HU" dirty="0" smtClean="0"/>
              <a:t>(mindig időben kell végezzen)</a:t>
            </a:r>
          </a:p>
          <a:p>
            <a:r>
              <a:rPr lang="hu-HU" dirty="0" err="1"/>
              <a:t>Jitter</a:t>
            </a:r>
            <a:endParaRPr lang="hu-HU" dirty="0" smtClean="0"/>
          </a:p>
          <a:p>
            <a:r>
              <a:rPr lang="hu-HU" dirty="0" smtClean="0"/>
              <a:t>Prioritás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7698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Hagyományos OS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processzoridő megoszlik a programok között</a:t>
            </a:r>
          </a:p>
          <a:p>
            <a:r>
              <a:rPr lang="hu-HU" dirty="0" smtClean="0"/>
              <a:t>Háttérfeladatok megszakíthatják a kritikus programokat</a:t>
            </a:r>
          </a:p>
          <a:p>
            <a:pPr lvl="1"/>
            <a:r>
              <a:rPr lang="hu-HU" dirty="0" err="1" smtClean="0"/>
              <a:t>Vírusírtók</a:t>
            </a:r>
            <a:endParaRPr lang="hu-HU" dirty="0" smtClean="0"/>
          </a:p>
          <a:p>
            <a:pPr lvl="1"/>
            <a:r>
              <a:rPr lang="hu-HU" dirty="0" smtClean="0"/>
              <a:t>Hálózatkezelés...</a:t>
            </a:r>
          </a:p>
          <a:p>
            <a:r>
              <a:rPr lang="hu-HU" dirty="0" smtClean="0"/>
              <a:t>Magas </a:t>
            </a:r>
            <a:r>
              <a:rPr lang="hu-HU" dirty="0" err="1" smtClean="0"/>
              <a:t>jitter</a:t>
            </a:r>
            <a:endParaRPr lang="hu-HU" dirty="0" smtClean="0"/>
          </a:p>
          <a:p>
            <a:r>
              <a:rPr lang="hu-HU" dirty="0" smtClean="0"/>
              <a:t>Nem determinisztikus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141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Valós idejű operációs 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magas prioritású feladatok lesnek először végrehajtva</a:t>
            </a:r>
          </a:p>
          <a:p>
            <a:r>
              <a:rPr lang="hu-HU" dirty="0" smtClean="0"/>
              <a:t>Magas </a:t>
            </a:r>
            <a:r>
              <a:rPr lang="hu-HU" dirty="0" smtClean="0"/>
              <a:t>megbízhatóság</a:t>
            </a:r>
            <a:endParaRPr lang="hu-HU" dirty="0" smtClean="0"/>
          </a:p>
          <a:p>
            <a:r>
              <a:rPr lang="hu-HU" dirty="0" smtClean="0"/>
              <a:t>Általában nincs UI</a:t>
            </a:r>
          </a:p>
          <a:p>
            <a:r>
              <a:rPr lang="hu-HU" dirty="0" smtClean="0"/>
              <a:t>Példák:</a:t>
            </a:r>
          </a:p>
          <a:p>
            <a:pPr lvl="1"/>
            <a:r>
              <a:rPr lang="hu-HU" dirty="0" smtClean="0"/>
              <a:t>NI ETS</a:t>
            </a:r>
          </a:p>
          <a:p>
            <a:pPr lvl="1"/>
            <a:r>
              <a:rPr lang="hu-HU" dirty="0" err="1" smtClean="0"/>
              <a:t>Wind</a:t>
            </a:r>
            <a:r>
              <a:rPr lang="hu-HU" dirty="0" smtClean="0"/>
              <a:t> </a:t>
            </a:r>
            <a:r>
              <a:rPr lang="hu-HU" dirty="0" err="1" smtClean="0"/>
              <a:t>River</a:t>
            </a:r>
            <a:r>
              <a:rPr lang="hu-HU" dirty="0" smtClean="0"/>
              <a:t> </a:t>
            </a:r>
            <a:r>
              <a:rPr lang="hu-HU" dirty="0" err="1" smtClean="0"/>
              <a:t>VxWorks</a:t>
            </a:r>
            <a:endParaRPr lang="hu-HU" dirty="0" smtClean="0"/>
          </a:p>
          <a:p>
            <a:pPr lvl="1"/>
            <a:r>
              <a:rPr lang="hu-HU" dirty="0" smtClean="0"/>
              <a:t>Valód idejű Linux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147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NI </a:t>
            </a:r>
            <a:r>
              <a:rPr lang="hu-HU" dirty="0" err="1" smtClean="0"/>
              <a:t>cRIO</a:t>
            </a:r>
            <a:r>
              <a:rPr lang="hu-HU" dirty="0" smtClean="0"/>
              <a:t> platform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634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cRIO</a:t>
            </a:r>
            <a:r>
              <a:rPr lang="hu-HU" dirty="0" smtClean="0"/>
              <a:t> felépítése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18" y="2164878"/>
            <a:ext cx="7322590" cy="3353744"/>
          </a:xfrm>
        </p:spPr>
      </p:pic>
    </p:spTree>
    <p:extLst>
      <p:ext uri="{BB962C8B-B14F-4D97-AF65-F5344CB8AC3E}">
        <p14:creationId xmlns:p14="http://schemas.microsoft.com/office/powerpoint/2010/main" val="214940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Kommunikáció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0" y="1916833"/>
            <a:ext cx="8462486" cy="3849834"/>
          </a:xfrm>
        </p:spPr>
      </p:pic>
    </p:spTree>
    <p:extLst>
      <p:ext uri="{BB962C8B-B14F-4D97-AF65-F5344CB8AC3E}">
        <p14:creationId xmlns:p14="http://schemas.microsoft.com/office/powerpoint/2010/main" val="2488366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NI cRIO-9076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42" y="1335315"/>
            <a:ext cx="6890542" cy="5012870"/>
          </a:xfrm>
        </p:spPr>
      </p:pic>
    </p:spTree>
    <p:extLst>
      <p:ext uri="{BB962C8B-B14F-4D97-AF65-F5344CB8AC3E}">
        <p14:creationId xmlns:p14="http://schemas.microsoft.com/office/powerpoint/2010/main" val="1934837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NI </a:t>
            </a:r>
            <a:r>
              <a:rPr lang="hu-HU" dirty="0" smtClean="0"/>
              <a:t>cRIO-9076 + modulok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1" y="1556792"/>
            <a:ext cx="8940244" cy="4569916"/>
          </a:xfrm>
        </p:spPr>
      </p:pic>
    </p:spTree>
    <p:extLst>
      <p:ext uri="{BB962C8B-B14F-4D97-AF65-F5344CB8AC3E}">
        <p14:creationId xmlns:p14="http://schemas.microsoft.com/office/powerpoint/2010/main" val="390631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cRIO-9024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63" y="1827212"/>
            <a:ext cx="4152900" cy="4029075"/>
          </a:xfrm>
        </p:spPr>
      </p:pic>
    </p:spTree>
    <p:extLst>
      <p:ext uri="{BB962C8B-B14F-4D97-AF65-F5344CB8AC3E}">
        <p14:creationId xmlns:p14="http://schemas.microsoft.com/office/powerpoint/2010/main" val="2642399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cRIO-9114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90" y="1649631"/>
            <a:ext cx="6026446" cy="4384238"/>
          </a:xfrm>
        </p:spPr>
      </p:pic>
    </p:spTree>
    <p:extLst>
      <p:ext uri="{BB962C8B-B14F-4D97-AF65-F5344CB8AC3E}">
        <p14:creationId xmlns:p14="http://schemas.microsoft.com/office/powerpoint/2010/main" val="1982512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Board</a:t>
            </a:r>
            <a:r>
              <a:rPr lang="hu-HU" dirty="0" smtClean="0"/>
              <a:t> RIO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4" y="1545008"/>
            <a:ext cx="5594398" cy="4593484"/>
          </a:xfrm>
        </p:spPr>
      </p:pic>
    </p:spTree>
    <p:extLst>
      <p:ext uri="{BB962C8B-B14F-4D97-AF65-F5344CB8AC3E}">
        <p14:creationId xmlns:p14="http://schemas.microsoft.com/office/powerpoint/2010/main" val="4260012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Többszálú környezetek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278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764" y="5877272"/>
            <a:ext cx="916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Ez a </a:t>
            </a:r>
            <a:r>
              <a:rPr lang="hu-HU" sz="1600" b="1" dirty="0" smtClean="0"/>
              <a:t>dokumentum</a:t>
            </a:r>
            <a:r>
              <a:rPr lang="hu-HU" sz="1600" b="1" i="1" dirty="0" smtClean="0"/>
              <a:t> </a:t>
            </a:r>
            <a:r>
              <a:rPr lang="hu-HU" sz="1600" b="1" dirty="0"/>
              <a:t>az Európai Unió pénzügyi támogatásával valósult meg. A </a:t>
            </a:r>
            <a:r>
              <a:rPr lang="hu-HU" sz="1600" b="1" dirty="0" smtClean="0"/>
              <a:t>dokumentum</a:t>
            </a:r>
            <a:r>
              <a:rPr lang="hu-HU" sz="1600" b="1" i="1" dirty="0" smtClean="0"/>
              <a:t> </a:t>
            </a:r>
            <a:r>
              <a:rPr lang="hu-HU" sz="1600" b="1" dirty="0" smtClean="0"/>
              <a:t>tartalmáért</a:t>
            </a:r>
          </a:p>
          <a:p>
            <a:pPr algn="ctr"/>
            <a:r>
              <a:rPr lang="hu-HU" sz="1600" b="1" dirty="0" smtClean="0"/>
              <a:t>teljes </a:t>
            </a:r>
            <a:r>
              <a:rPr lang="hu-HU" sz="1600" b="1" dirty="0"/>
              <a:t>mértékben </a:t>
            </a:r>
            <a:r>
              <a:rPr lang="hu-HU" sz="1600" b="1" dirty="0" smtClean="0"/>
              <a:t>Szegedi Tudományegyetem</a:t>
            </a:r>
            <a:r>
              <a:rPr lang="hu-HU" sz="1600" b="1" i="1" dirty="0" smtClean="0"/>
              <a:t> </a:t>
            </a:r>
            <a:r>
              <a:rPr lang="hu-HU" sz="1600" b="1" dirty="0"/>
              <a:t>vállalja a felelősséget, és az semmilyen körülmények </a:t>
            </a:r>
            <a:r>
              <a:rPr lang="hu-HU" sz="1600" b="1" dirty="0" smtClean="0"/>
              <a:t>között</a:t>
            </a:r>
          </a:p>
          <a:p>
            <a:pPr algn="ctr"/>
            <a:r>
              <a:rPr lang="hu-HU" sz="1600" b="1" dirty="0" smtClean="0"/>
              <a:t>nem </a:t>
            </a:r>
            <a:r>
              <a:rPr lang="hu-HU" sz="1600" b="1" dirty="0"/>
              <a:t>tekinthető az Európai Unió és / vagy az Irányító Hatóság állásfoglalását tükröző tartalomnak. 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-21144" y="836712"/>
            <a:ext cx="916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PARTNEREK: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Gazda számítógép és célrendszer architektúra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756166"/>
            <a:ext cx="8229600" cy="4171167"/>
          </a:xfrm>
        </p:spPr>
      </p:pic>
    </p:spTree>
    <p:extLst>
      <p:ext uri="{BB962C8B-B14F-4D97-AF65-F5344CB8AC3E}">
        <p14:creationId xmlns:p14="http://schemas.microsoft.com/office/powerpoint/2010/main" val="2792319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Gazda számítógép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 err="1" smtClean="0"/>
              <a:t>Host</a:t>
            </a:r>
            <a:r>
              <a:rPr lang="hu-HU" i="1" dirty="0" smtClean="0"/>
              <a:t> </a:t>
            </a:r>
            <a:r>
              <a:rPr lang="hu-HU" i="1" dirty="0" err="1" smtClean="0"/>
              <a:t>Application</a:t>
            </a:r>
            <a:endParaRPr lang="hu-HU" i="1" dirty="0" smtClean="0"/>
          </a:p>
          <a:p>
            <a:r>
              <a:rPr lang="hu-HU" dirty="0" smtClean="0"/>
              <a:t>A gazda számítógépen fut</a:t>
            </a:r>
          </a:p>
          <a:p>
            <a:r>
              <a:rPr lang="hu-HU" dirty="0" smtClean="0"/>
              <a:t>Nem determinisztikus</a:t>
            </a:r>
          </a:p>
          <a:p>
            <a:r>
              <a:rPr lang="hu-HU" dirty="0" smtClean="0"/>
              <a:t>Kommunikál a céleszközzel</a:t>
            </a:r>
          </a:p>
          <a:p>
            <a:r>
              <a:rPr lang="hu-HU" dirty="0" smtClean="0"/>
              <a:t>Adatmentés és analízis</a:t>
            </a:r>
          </a:p>
          <a:p>
            <a:r>
              <a:rPr lang="hu-HU" dirty="0" smtClean="0"/>
              <a:t>Felhasználói interfész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1839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Target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Determinisztikus, időkritikus feladatok</a:t>
            </a:r>
          </a:p>
          <a:p>
            <a:pPr lvl="1"/>
            <a:r>
              <a:rPr lang="hu-HU" dirty="0" smtClean="0"/>
              <a:t>Vezérlés</a:t>
            </a:r>
          </a:p>
          <a:p>
            <a:pPr lvl="1"/>
            <a:r>
              <a:rPr lang="hu-HU" dirty="0" smtClean="0"/>
              <a:t>Szabályozás</a:t>
            </a:r>
          </a:p>
          <a:p>
            <a:r>
              <a:rPr lang="hu-HU" dirty="0" smtClean="0"/>
              <a:t>Nem determinisztikus feladatok</a:t>
            </a:r>
          </a:p>
          <a:p>
            <a:pPr lvl="1"/>
            <a:r>
              <a:rPr lang="hu-HU" dirty="0" smtClean="0"/>
              <a:t>Kommunikáció</a:t>
            </a:r>
          </a:p>
          <a:p>
            <a:pPr lvl="1"/>
            <a:r>
              <a:rPr lang="hu-HU" dirty="0" smtClean="0"/>
              <a:t>Adatmentés</a:t>
            </a:r>
          </a:p>
          <a:p>
            <a:pPr lvl="1"/>
            <a:r>
              <a:rPr lang="hu-HU" dirty="0" smtClean="0"/>
              <a:t>Feldolgozás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7741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Prioritások kezelése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Több szál versenyez az erőforrásokért</a:t>
            </a:r>
          </a:p>
          <a:p>
            <a:r>
              <a:rPr lang="hu-HU" dirty="0" smtClean="0"/>
              <a:t>Prioritás: meghatározza hozzájutás elsőbbségét</a:t>
            </a:r>
          </a:p>
          <a:p>
            <a:r>
              <a:rPr lang="hu-HU" dirty="0" smtClean="0"/>
              <a:t>Éhezés (</a:t>
            </a:r>
            <a:r>
              <a:rPr lang="hu-HU" dirty="0" err="1" smtClean="0"/>
              <a:t>starvation</a:t>
            </a:r>
            <a:r>
              <a:rPr lang="hu-HU" dirty="0" smtClean="0"/>
              <a:t>): a nagy prioritású feladatok lefoglalhatják az összes erőforrást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6363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Prioritások szintje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458376"/>
              </p:ext>
            </p:extLst>
          </p:nvPr>
        </p:nvGraphicFramePr>
        <p:xfrm>
          <a:off x="468313" y="1628775"/>
          <a:ext cx="8229600" cy="405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11599"/>
                <a:gridCol w="4918001"/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Prioritás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Példa</a:t>
                      </a:r>
                      <a:endParaRPr lang="hu-H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 err="1" smtClean="0"/>
                        <a:t>Above</a:t>
                      </a:r>
                      <a:r>
                        <a:rPr lang="hu-HU" sz="2800" baseline="0" dirty="0" smtClean="0"/>
                        <a:t> </a:t>
                      </a:r>
                      <a:r>
                        <a:rPr lang="hu-HU" sz="2800" baseline="0" dirty="0" err="1" smtClean="0"/>
                        <a:t>time</a:t>
                      </a:r>
                      <a:r>
                        <a:rPr lang="hu-HU" sz="2800" baseline="0" dirty="0" smtClean="0"/>
                        <a:t> </a:t>
                      </a:r>
                      <a:r>
                        <a:rPr lang="hu-HU" sz="2800" baseline="0" dirty="0" err="1" smtClean="0"/>
                        <a:t>critical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Operációs rendszer, </a:t>
                      </a:r>
                      <a:r>
                        <a:rPr lang="hu-HU" sz="2800" dirty="0" err="1" smtClean="0"/>
                        <a:t>Scan</a:t>
                      </a:r>
                      <a:r>
                        <a:rPr lang="hu-HU" sz="2800" dirty="0" smtClean="0"/>
                        <a:t> </a:t>
                      </a:r>
                      <a:r>
                        <a:rPr lang="hu-HU" sz="2800" dirty="0" err="1" smtClean="0"/>
                        <a:t>Engine</a:t>
                      </a:r>
                      <a:endParaRPr lang="hu-H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Time </a:t>
                      </a:r>
                      <a:r>
                        <a:rPr lang="hu-HU" sz="2800" dirty="0" err="1" smtClean="0"/>
                        <a:t>critical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Timed </a:t>
                      </a:r>
                      <a:r>
                        <a:rPr lang="hu-HU" sz="2800" dirty="0" err="1" smtClean="0"/>
                        <a:t>loop</a:t>
                      </a:r>
                      <a:endParaRPr lang="hu-H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 err="1" smtClean="0"/>
                        <a:t>High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 err="1" smtClean="0"/>
                        <a:t>Above</a:t>
                      </a:r>
                      <a:r>
                        <a:rPr lang="hu-HU" sz="2800" baseline="0" dirty="0" smtClean="0"/>
                        <a:t> </a:t>
                      </a:r>
                      <a:r>
                        <a:rPr lang="hu-HU" sz="2800" baseline="0" dirty="0" err="1" smtClean="0"/>
                        <a:t>normal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 err="1" smtClean="0"/>
                        <a:t>Normal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Alap</a:t>
                      </a:r>
                      <a:r>
                        <a:rPr lang="hu-HU" sz="2800" baseline="0" dirty="0" smtClean="0"/>
                        <a:t> beállítás, FTP szerver, fejlesztői kapcsolat</a:t>
                      </a:r>
                      <a:endParaRPr lang="hu-H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671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Prioritás beállítása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38" y="1836737"/>
            <a:ext cx="6534150" cy="4010025"/>
          </a:xfrm>
        </p:spPr>
      </p:pic>
    </p:spTree>
    <p:extLst>
      <p:ext uri="{BB962C8B-B14F-4D97-AF65-F5344CB8AC3E}">
        <p14:creationId xmlns:p14="http://schemas.microsoft.com/office/powerpoint/2010/main" val="4042658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Timed </a:t>
            </a:r>
            <a:r>
              <a:rPr lang="hu-HU" dirty="0" err="1" smtClean="0"/>
              <a:t>Loop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40" y="2492897"/>
            <a:ext cx="7599346" cy="2697706"/>
          </a:xfrm>
        </p:spPr>
      </p:pic>
    </p:spTree>
    <p:extLst>
      <p:ext uri="{BB962C8B-B14F-4D97-AF65-F5344CB8AC3E}">
        <p14:creationId xmlns:p14="http://schemas.microsoft.com/office/powerpoint/2010/main" val="3944855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Timed </a:t>
            </a:r>
            <a:r>
              <a:rPr lang="hu-HU" dirty="0" err="1" smtClean="0"/>
              <a:t>Loop</a:t>
            </a:r>
            <a:r>
              <a:rPr lang="hu-HU" dirty="0" smtClean="0"/>
              <a:t> konfiguráció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22" y="1703654"/>
            <a:ext cx="6552381" cy="4276191"/>
          </a:xfrm>
        </p:spPr>
      </p:pic>
    </p:spTree>
    <p:extLst>
      <p:ext uri="{BB962C8B-B14F-4D97-AF65-F5344CB8AC3E}">
        <p14:creationId xmlns:p14="http://schemas.microsoft.com/office/powerpoint/2010/main" val="365653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Magas prioritású 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 processzor: 1 determinisztikus feladat</a:t>
            </a:r>
          </a:p>
          <a:p>
            <a:r>
              <a:rPr lang="hu-HU" dirty="0" smtClean="0"/>
              <a:t>Amíg az időkritikus feladat nem végez:</a:t>
            </a:r>
            <a:br>
              <a:rPr lang="hu-HU" dirty="0" smtClean="0"/>
            </a:br>
            <a:r>
              <a:rPr lang="hu-HU" dirty="0" smtClean="0"/>
              <a:t>más folyamatok nem futnak</a:t>
            </a:r>
          </a:p>
          <a:p>
            <a:r>
              <a:rPr lang="hu-HU" dirty="0" smtClean="0"/>
              <a:t>Processzor kihasználás:</a:t>
            </a:r>
            <a:br>
              <a:rPr lang="hu-HU" dirty="0" smtClean="0"/>
            </a:br>
            <a:r>
              <a:rPr lang="hu-HU" dirty="0" smtClean="0"/>
              <a:t>legyen kisebb mint 80%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9088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Szálak végrehajtása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5" y="1628775"/>
            <a:ext cx="7808696" cy="4425950"/>
          </a:xfrm>
        </p:spPr>
      </p:pic>
    </p:spTree>
    <p:extLst>
      <p:ext uri="{BB962C8B-B14F-4D97-AF65-F5344CB8AC3E}">
        <p14:creationId xmlns:p14="http://schemas.microsoft.com/office/powerpoint/2010/main" val="374677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mtClean="0"/>
              <a:t>Valós idejű mérések és szabályozások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Bevezetés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Éhezés (</a:t>
            </a:r>
            <a:r>
              <a:rPr lang="hu-HU" dirty="0" err="1" smtClean="0"/>
              <a:t>Starvation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8" y="1628775"/>
            <a:ext cx="8066650" cy="4425950"/>
          </a:xfrm>
        </p:spPr>
      </p:pic>
    </p:spTree>
    <p:extLst>
      <p:ext uri="{BB962C8B-B14F-4D97-AF65-F5344CB8AC3E}">
        <p14:creationId xmlns:p14="http://schemas.microsoft.com/office/powerpoint/2010/main" val="4128378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3529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Felkészülés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Milyen valós idejű rendszerek érhetők el a kereskedelemben?</a:t>
            </a:r>
          </a:p>
          <a:p>
            <a:r>
              <a:rPr lang="hu-HU" dirty="0" smtClean="0"/>
              <a:t>Milyen I/O </a:t>
            </a:r>
            <a:r>
              <a:rPr lang="hu-HU" smtClean="0"/>
              <a:t>modulok találhatók ezekhez?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919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Tűz és munkavédelem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0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Tűzvédelem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Tilos:</a:t>
            </a:r>
          </a:p>
          <a:p>
            <a:pPr lvl="1"/>
            <a:r>
              <a:rPr lang="hu-HU" smtClean="0"/>
              <a:t>tűz és robbanásveszélyes anyagot behozni</a:t>
            </a:r>
          </a:p>
          <a:p>
            <a:pPr lvl="1"/>
            <a:r>
              <a:rPr lang="hu-HU" smtClean="0"/>
              <a:t>nyílt láng használata</a:t>
            </a:r>
          </a:p>
          <a:p>
            <a:pPr lvl="1"/>
            <a:r>
              <a:rPr lang="hu-HU" smtClean="0"/>
              <a:t>dohányozni</a:t>
            </a:r>
          </a:p>
          <a:p>
            <a:r>
              <a:rPr lang="hu-HU" smtClean="0"/>
              <a:t>Tűzveszély:</a:t>
            </a:r>
          </a:p>
          <a:p>
            <a:pPr lvl="1"/>
            <a:r>
              <a:rPr lang="hu-HU" smtClean="0"/>
              <a:t>elektromos műszerek</a:t>
            </a:r>
            <a:br>
              <a:rPr lang="hu-HU" smtClean="0"/>
            </a:br>
            <a:r>
              <a:rPr lang="hu-HU" smtClean="0"/>
              <a:t>Használat előtt meggyőződni hibátlan állapotukról!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88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Tűz esetén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mtClean="0"/>
              <a:t>Szólni</a:t>
            </a:r>
          </a:p>
          <a:p>
            <a:r>
              <a:rPr lang="hu-HU" smtClean="0"/>
              <a:t>Tűzoltók hívása (105 / 112)</a:t>
            </a:r>
          </a:p>
          <a:p>
            <a:r>
              <a:rPr lang="hu-HU" smtClean="0"/>
              <a:t>Központi rendészeti ügyelet hívása</a:t>
            </a:r>
            <a:br>
              <a:rPr lang="hu-HU" smtClean="0"/>
            </a:br>
            <a:r>
              <a:rPr lang="hu-HU" smtClean="0"/>
              <a:t>(+62 54-5863)</a:t>
            </a:r>
          </a:p>
          <a:p>
            <a:r>
              <a:rPr lang="hu-HU" smtClean="0"/>
              <a:t>Áramtalanítás</a:t>
            </a:r>
          </a:p>
          <a:p>
            <a:r>
              <a:rPr lang="hu-HU" smtClean="0"/>
              <a:t>Tűz oltása (poroltó)</a:t>
            </a:r>
          </a:p>
          <a:p>
            <a:pPr lvl="1"/>
            <a:r>
              <a:rPr lang="hu-HU" smtClean="0"/>
              <a:t>Elektromos tüzek esetén: áramütés veszélye</a:t>
            </a:r>
          </a:p>
          <a:p>
            <a:r>
              <a:rPr lang="hu-HU" smtClean="0"/>
              <a:t>Menekülés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79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Munkavédelem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mtClean="0"/>
              <a:t>Nem nyúl semmihez</a:t>
            </a:r>
          </a:p>
          <a:p>
            <a:r>
              <a:rPr lang="hu-HU" smtClean="0"/>
              <a:t>Munkavégzésre alkalmas állapot</a:t>
            </a:r>
          </a:p>
          <a:p>
            <a:pPr lvl="1"/>
            <a:r>
              <a:rPr lang="hu-HU" smtClean="0"/>
              <a:t>(nem: betegség / tudatmódosítók)</a:t>
            </a:r>
          </a:p>
          <a:p>
            <a:r>
              <a:rPr lang="hu-HU" smtClean="0"/>
              <a:t>Berendezések ismerete</a:t>
            </a:r>
          </a:p>
          <a:p>
            <a:pPr lvl="1"/>
            <a:r>
              <a:rPr lang="hu-HU" smtClean="0"/>
              <a:t>(használati útmutatók)</a:t>
            </a:r>
          </a:p>
          <a:p>
            <a:r>
              <a:rPr lang="hu-HU" smtClean="0"/>
              <a:t>Működőképes a berendezés?</a:t>
            </a:r>
          </a:p>
          <a:p>
            <a:pPr lvl="1"/>
            <a:r>
              <a:rPr lang="hu-HU" smtClean="0"/>
              <a:t>Nem javít (csak villanyszerelő / villamos mérnök)</a:t>
            </a:r>
          </a:p>
          <a:p>
            <a:r>
              <a:rPr lang="hu-HU" smtClean="0"/>
              <a:t>Földelés!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31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Áramütés esetén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Áramkört megszakít (főkapcsoló)</a:t>
            </a:r>
          </a:p>
          <a:p>
            <a:r>
              <a:rPr lang="hu-HU" smtClean="0"/>
              <a:t>Elsősegély</a:t>
            </a:r>
            <a:br>
              <a:rPr lang="hu-HU" smtClean="0"/>
            </a:br>
            <a:r>
              <a:rPr lang="hu-HU" smtClean="0"/>
              <a:t>(lélegeztetés, stabil oldalfektetés, ...)</a:t>
            </a:r>
          </a:p>
          <a:p>
            <a:r>
              <a:rPr lang="hu-HU" dirty="0" smtClean="0"/>
              <a:t>Szólni</a:t>
            </a:r>
          </a:p>
          <a:p>
            <a:r>
              <a:rPr lang="hu-HU" dirty="0" smtClean="0"/>
              <a:t>Mentők hívása (104 / 112)</a:t>
            </a:r>
          </a:p>
          <a:p>
            <a:r>
              <a:rPr lang="hu-HU" dirty="0" smtClean="0"/>
              <a:t>24 órás megfigyelés korházban</a:t>
            </a:r>
          </a:p>
          <a:p>
            <a:pPr lvl="1"/>
            <a:r>
              <a:rPr lang="hu-HU" dirty="0" smtClean="0"/>
              <a:t>Szívritmuszavarok → halál</a:t>
            </a:r>
          </a:p>
          <a:p>
            <a:pPr lvl="1"/>
            <a:r>
              <a:rPr lang="hu-HU" dirty="0" smtClean="0"/>
              <a:t>Szövetsérülés → vérrög → halál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762419-D962-4EE6-B642-B6EE19BE78B3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14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10731</TotalTime>
  <Words>531</Words>
  <Application>Microsoft Office PowerPoint</Application>
  <PresentationFormat>Diavetítés a képernyőre (4:3 oldalarány)</PresentationFormat>
  <Paragraphs>170</Paragraphs>
  <Slides>42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3" baseType="lpstr">
      <vt:lpstr>Office Theme</vt:lpstr>
      <vt:lpstr>PowerPoint bemutató</vt:lpstr>
      <vt:lpstr>PowerPoint bemutató</vt:lpstr>
      <vt:lpstr>PowerPoint bemutató</vt:lpstr>
      <vt:lpstr>Valós idejű mérések és szabályozások</vt:lpstr>
      <vt:lpstr>Tűz és munkavédelem</vt:lpstr>
      <vt:lpstr>Tűzvédelem</vt:lpstr>
      <vt:lpstr>Tűz esetén</vt:lpstr>
      <vt:lpstr>Munkavédelem</vt:lpstr>
      <vt:lpstr>Áramütés esetén</vt:lpstr>
      <vt:lpstr>Laborrend</vt:lpstr>
      <vt:lpstr>Kapcsolások</vt:lpstr>
      <vt:lpstr>Tájékoztató</vt:lpstr>
      <vt:lpstr>Valós idejű mérések és szabályozások</vt:lpstr>
      <vt:lpstr>Előfeltételek</vt:lpstr>
      <vt:lpstr>Követelmények</vt:lpstr>
      <vt:lpstr>Valós idejű rendszerek</vt:lpstr>
      <vt:lpstr>Valós idejű rendszer</vt:lpstr>
      <vt:lpstr>Fogalmak</vt:lpstr>
      <vt:lpstr>Hagyományos OS</vt:lpstr>
      <vt:lpstr>Valós idejű operációs rendszerek</vt:lpstr>
      <vt:lpstr>NI cRIO platform</vt:lpstr>
      <vt:lpstr>cRIO felépítése</vt:lpstr>
      <vt:lpstr>Kommunikáció</vt:lpstr>
      <vt:lpstr>NI cRIO-9076</vt:lpstr>
      <vt:lpstr>NI cRIO-9076 + modulok</vt:lpstr>
      <vt:lpstr>cRIO-9024</vt:lpstr>
      <vt:lpstr>cRIO-9114</vt:lpstr>
      <vt:lpstr>Single Board RIO</vt:lpstr>
      <vt:lpstr>Többszálú környezetek</vt:lpstr>
      <vt:lpstr>Gazda számítógép és célrendszer architektúra</vt:lpstr>
      <vt:lpstr>Gazda számítógép</vt:lpstr>
      <vt:lpstr>Target Application</vt:lpstr>
      <vt:lpstr>Prioritások kezelése</vt:lpstr>
      <vt:lpstr>Prioritások szintje</vt:lpstr>
      <vt:lpstr>Prioritás beállítása</vt:lpstr>
      <vt:lpstr>Timed Loop</vt:lpstr>
      <vt:lpstr>Timed Loop konfiguráció</vt:lpstr>
      <vt:lpstr>Magas prioritású feladatok</vt:lpstr>
      <vt:lpstr>Szálak végrehajtása</vt:lpstr>
      <vt:lpstr>Éhezés (Starvation)</vt:lpstr>
      <vt:lpstr>Feladatok</vt:lpstr>
      <vt:lpstr>Felkészülés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Mingesz Róbert</cp:lastModifiedBy>
  <cp:revision>321</cp:revision>
  <cp:lastPrinted>2013-07-25T07:06:35Z</cp:lastPrinted>
  <dcterms:created xsi:type="dcterms:W3CDTF">2013-04-28T13:13:23Z</dcterms:created>
  <dcterms:modified xsi:type="dcterms:W3CDTF">2014-02-19T12:49:38Z</dcterms:modified>
</cp:coreProperties>
</file>