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8" r:id="rId3"/>
    <p:sldId id="259" r:id="rId4"/>
    <p:sldId id="260" r:id="rId5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227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732B7-1DF4-4378-BF90-5DC40ACB4C4E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1B0D3-FC84-47AE-938C-238FA56772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59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24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590516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8580808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4713360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33468"/>
            <a:ext cx="4412043" cy="6480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20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024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33468"/>
            <a:ext cx="4412043" cy="6480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59175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701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003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582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693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1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6882630"/>
      </p:ext>
    </p:extLst>
  </p:cSld>
  <p:clrMapOvr>
    <a:masterClrMapping/>
  </p:clrMapOvr>
  <p:transition spd="slow">
    <p:cov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7448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457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7914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1714500"/>
            <a:ext cx="4419600" cy="85725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2914650"/>
            <a:ext cx="4343400" cy="685800"/>
          </a:xfrm>
        </p:spPr>
        <p:txBody>
          <a:bodyPr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1938234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1714500"/>
            <a:ext cx="4419600" cy="85725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2914650"/>
            <a:ext cx="4343400" cy="685800"/>
          </a:xfrm>
        </p:spPr>
        <p:txBody>
          <a:bodyPr wrap="square" anchor="t"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73474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90" y="1221601"/>
            <a:ext cx="5111750" cy="351829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224827"/>
            <a:ext cx="3240360" cy="351829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71787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076326"/>
            <a:ext cx="5111750" cy="35182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6858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6858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33468"/>
            <a:ext cx="4412043" cy="648072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4887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9530901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320167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1906621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8441436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9986907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1367327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117170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D616E-9952-4A65-88DE-AB23F954DF93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1B61-7B6E-462F-BB0B-6A305C9F0F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116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 defTabSz="3429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342900"/>
              <a:t>2018. 03. 28.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cs typeface="+mn-cs"/>
              </a:defRPr>
            </a:lvl1pPr>
          </a:lstStyle>
          <a:p>
            <a:pPr defTabSz="3429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 defTabSz="3429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3429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46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656184" y="123478"/>
            <a:ext cx="6012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solidFill>
                  <a:srgbClr val="FF0000"/>
                </a:solidFill>
              </a:rPr>
              <a:t>5.3 Pénzpiaci egyensúly és az árszínvonal meghatározódása</a:t>
            </a:r>
            <a:endParaRPr lang="hu-HU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2183506" y="2427734"/>
                <a:ext cx="1092350" cy="781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/>
                            </a:rPr>
                            <m:t>𝑀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506" y="2427734"/>
                <a:ext cx="1092350" cy="7813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/>
              <p:cNvSpPr txBox="1"/>
              <p:nvPr/>
            </p:nvSpPr>
            <p:spPr>
              <a:xfrm>
                <a:off x="2200760" y="3435846"/>
                <a:ext cx="1507144" cy="781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/>
                            </a:rPr>
                            <m:t>𝑀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𝑘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𝑌</m:t>
                      </m:r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6" name="Szövegdoboz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760" y="3435846"/>
                <a:ext cx="1507144" cy="7813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zövegdoboz 6"/>
          <p:cNvSpPr txBox="1"/>
          <p:nvPr/>
        </p:nvSpPr>
        <p:spPr>
          <a:xfrm>
            <a:off x="111245" y="1380713"/>
            <a:ext cx="57568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Pénzpiaci egyensúly: a reál pénzkínálat legyen egyenlő a reál pénzkereslettel!</a:t>
            </a:r>
            <a:endParaRPr lang="hu-HU" sz="24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107504" y="4515966"/>
            <a:ext cx="645324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sz="2400" dirty="0" smtClean="0"/>
              <a:t>Az árszínvonal mozgása teremti meg az egyensúlyt</a:t>
            </a:r>
            <a:endParaRPr lang="hu-HU" sz="2400" dirty="0"/>
          </a:p>
        </p:txBody>
      </p:sp>
      <p:cxnSp>
        <p:nvCxnSpPr>
          <p:cNvPr id="10" name="Egyenes összekötő 9"/>
          <p:cNvCxnSpPr/>
          <p:nvPr/>
        </p:nvCxnSpPr>
        <p:spPr>
          <a:xfrm>
            <a:off x="3375364" y="3696378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2374127" y="3470221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52"/>
          <a:stretch/>
        </p:blipFill>
        <p:spPr bwMode="auto">
          <a:xfrm>
            <a:off x="5076056" y="1491630"/>
            <a:ext cx="3899072" cy="2837463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562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267744" y="339502"/>
            <a:ext cx="50419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solidFill>
                  <a:srgbClr val="00B0F0"/>
                </a:solidFill>
              </a:rPr>
              <a:t>A pénz mennyiségi elmélete</a:t>
            </a:r>
            <a:endParaRPr lang="hu-HU" sz="32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zövegdoboz 11"/>
              <p:cNvSpPr txBox="1"/>
              <p:nvPr/>
            </p:nvSpPr>
            <p:spPr>
              <a:xfrm>
                <a:off x="3712928" y="1203598"/>
                <a:ext cx="1507144" cy="781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/>
                            </a:rPr>
                            <m:t>𝑀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/>
                            </a:rPr>
                            <m:t>𝑃</m:t>
                          </m:r>
                        </m:den>
                      </m:f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𝑘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𝑌</m:t>
                      </m:r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12" name="Szövegdoboz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2928" y="1203598"/>
                <a:ext cx="1507144" cy="7813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/>
              <p:cNvSpPr txBox="1"/>
              <p:nvPr/>
            </p:nvSpPr>
            <p:spPr>
              <a:xfrm>
                <a:off x="3347864" y="2114120"/>
                <a:ext cx="1917576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𝑀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den>
                      </m:f>
                      <m:r>
                        <a:rPr lang="hu-HU" sz="2400" b="0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𝑌</m:t>
                      </m:r>
                    </m:oMath>
                  </m:oMathPara>
                </a14:m>
                <a:endParaRPr lang="hu-HU" sz="2400" i="1" dirty="0"/>
              </a:p>
            </p:txBody>
          </p:sp>
        </mc:Choice>
        <mc:Fallback xmlns="">
          <p:sp>
            <p:nvSpPr>
              <p:cNvPr id="8" name="Szövegdoboz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2114120"/>
                <a:ext cx="1917576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Szövegdoboz 12"/>
              <p:cNvSpPr txBox="1"/>
              <p:nvPr/>
            </p:nvSpPr>
            <p:spPr>
              <a:xfrm>
                <a:off x="3351356" y="3190205"/>
                <a:ext cx="19407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/>
                        </a:rPr>
                        <m:t>𝑀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𝑉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𝑌</m:t>
                      </m:r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13" name="Szövegdoboz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1356" y="3190205"/>
                <a:ext cx="1940724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zövegdoboz 13"/>
          <p:cNvSpPr txBox="1"/>
          <p:nvPr/>
        </p:nvSpPr>
        <p:spPr>
          <a:xfrm>
            <a:off x="1331480" y="4011910"/>
            <a:ext cx="6914486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Tegyük föl, hogy </a:t>
            </a:r>
            <a:r>
              <a:rPr lang="hu-HU" sz="2400" i="1" dirty="0" smtClean="0"/>
              <a:t>M</a:t>
            </a:r>
            <a:r>
              <a:rPr lang="hu-HU" sz="2400" dirty="0" smtClean="0"/>
              <a:t> nem hat sem </a:t>
            </a:r>
            <a:r>
              <a:rPr lang="hu-HU" sz="2400" i="1" dirty="0" smtClean="0"/>
              <a:t>V</a:t>
            </a:r>
            <a:r>
              <a:rPr lang="hu-HU" sz="2400" dirty="0" smtClean="0"/>
              <a:t>-re, sem </a:t>
            </a:r>
            <a:r>
              <a:rPr lang="hu-HU" sz="2400" i="1" dirty="0" smtClean="0"/>
              <a:t>Y</a:t>
            </a:r>
            <a:r>
              <a:rPr lang="hu-HU" sz="2400" dirty="0" smtClean="0"/>
              <a:t>-ra: mennyiségi pénzelmélet</a:t>
            </a:r>
            <a:endParaRPr lang="hu-HU" sz="2400" dirty="0"/>
          </a:p>
        </p:txBody>
      </p:sp>
      <p:cxnSp>
        <p:nvCxnSpPr>
          <p:cNvPr id="16" name="Egyenes összekötő 15"/>
          <p:cNvCxnSpPr/>
          <p:nvPr/>
        </p:nvCxnSpPr>
        <p:spPr>
          <a:xfrm>
            <a:off x="3980577" y="3247322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4973290" y="3247322"/>
            <a:ext cx="18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zis 17"/>
          <p:cNvSpPr/>
          <p:nvPr/>
        </p:nvSpPr>
        <p:spPr>
          <a:xfrm>
            <a:off x="3849452" y="2114120"/>
            <a:ext cx="457200" cy="8896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Ellipszis 20"/>
          <p:cNvSpPr/>
          <p:nvPr/>
        </p:nvSpPr>
        <p:spPr>
          <a:xfrm>
            <a:off x="4427984" y="2342935"/>
            <a:ext cx="961256" cy="444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Szabadkézi sokszög 26"/>
          <p:cNvSpPr/>
          <p:nvPr/>
        </p:nvSpPr>
        <p:spPr>
          <a:xfrm>
            <a:off x="2653823" y="1951147"/>
            <a:ext cx="2234436" cy="523921"/>
          </a:xfrm>
          <a:custGeom>
            <a:avLst/>
            <a:gdLst>
              <a:gd name="connsiteX0" fmla="*/ 2234436 w 2234436"/>
              <a:gd name="connsiteY0" fmla="*/ 400167 h 523921"/>
              <a:gd name="connsiteX1" fmla="*/ 1478165 w 2234436"/>
              <a:gd name="connsiteY1" fmla="*/ 1406 h 523921"/>
              <a:gd name="connsiteX2" fmla="*/ 0 w 2234436"/>
              <a:gd name="connsiteY2" fmla="*/ 523921 h 523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4436" h="523921">
                <a:moveTo>
                  <a:pt x="2234436" y="400167"/>
                </a:moveTo>
                <a:cubicBezTo>
                  <a:pt x="2042503" y="190473"/>
                  <a:pt x="1850571" y="-19220"/>
                  <a:pt x="1478165" y="1406"/>
                </a:cubicBezTo>
                <a:cubicBezTo>
                  <a:pt x="1105759" y="22032"/>
                  <a:pt x="552879" y="272976"/>
                  <a:pt x="0" y="523921"/>
                </a:cubicBez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Szabadkézi sokszög 27"/>
          <p:cNvSpPr/>
          <p:nvPr/>
        </p:nvSpPr>
        <p:spPr>
          <a:xfrm>
            <a:off x="1780674" y="2798202"/>
            <a:ext cx="2103807" cy="593642"/>
          </a:xfrm>
          <a:custGeom>
            <a:avLst/>
            <a:gdLst>
              <a:gd name="connsiteX0" fmla="*/ 2103807 w 2103807"/>
              <a:gd name="connsiteY0" fmla="*/ 0 h 593642"/>
              <a:gd name="connsiteX1" fmla="*/ 1120655 w 2103807"/>
              <a:gd name="connsiteY1" fmla="*/ 556890 h 593642"/>
              <a:gd name="connsiteX2" fmla="*/ 0 w 2103807"/>
              <a:gd name="connsiteY2" fmla="*/ 495013 h 593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03807" h="593642">
                <a:moveTo>
                  <a:pt x="2103807" y="0"/>
                </a:moveTo>
                <a:cubicBezTo>
                  <a:pt x="1787548" y="237194"/>
                  <a:pt x="1471289" y="474388"/>
                  <a:pt x="1120655" y="556890"/>
                </a:cubicBezTo>
                <a:cubicBezTo>
                  <a:pt x="770020" y="639392"/>
                  <a:pt x="385010" y="567202"/>
                  <a:pt x="0" y="495013"/>
                </a:cubicBez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Szövegdoboz 28"/>
          <p:cNvSpPr txBox="1"/>
          <p:nvPr/>
        </p:nvSpPr>
        <p:spPr>
          <a:xfrm>
            <a:off x="1259632" y="2342935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>
                <a:solidFill>
                  <a:srgbClr val="FF0000"/>
                </a:solidFill>
              </a:rPr>
              <a:t>Nominál</a:t>
            </a:r>
            <a:r>
              <a:rPr lang="hu-HU" b="1" dirty="0" smtClean="0">
                <a:solidFill>
                  <a:srgbClr val="FF0000"/>
                </a:solidFill>
              </a:rPr>
              <a:t> GDP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395536" y="2957573"/>
            <a:ext cx="1762149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Forgási sebesség</a:t>
            </a:r>
            <a:endParaRPr lang="hu-HU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zövegdoboz 2"/>
              <p:cNvSpPr txBox="1"/>
              <p:nvPr/>
            </p:nvSpPr>
            <p:spPr>
              <a:xfrm>
                <a:off x="6372200" y="2082365"/>
                <a:ext cx="2524537" cy="646331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/>
                        </a:rPr>
                        <m:t>𝑃</m:t>
                      </m:r>
                      <m:r>
                        <a:rPr lang="hu-HU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/>
                              <a:ea typeface="Cambria Math"/>
                            </a:rPr>
                            <m:t>𝑌</m:t>
                          </m:r>
                        </m:e>
                        <m:sub>
                          <m:r>
                            <a:rPr lang="hu-HU" b="0" i="1" smtClean="0">
                              <a:latin typeface="Cambria Math"/>
                              <a:ea typeface="Cambria Math"/>
                            </a:rPr>
                            <m:t>2015</m:t>
                          </m:r>
                        </m:sub>
                      </m:sSub>
                      <m:r>
                        <a:rPr lang="hu-HU" b="0" i="1" smtClean="0">
                          <a:latin typeface="Cambria Math"/>
                          <a:ea typeface="Cambria Math"/>
                        </a:rPr>
                        <m:t>=34000 </m:t>
                      </m:r>
                      <m:r>
                        <a:rPr lang="hu-HU" b="0" i="1" smtClean="0">
                          <a:latin typeface="Cambria Math"/>
                          <a:ea typeface="Cambria Math"/>
                        </a:rPr>
                        <m:t>𝑀𝑟𝑑</m:t>
                      </m:r>
                    </m:oMath>
                  </m:oMathPara>
                </a14:m>
                <a:endParaRPr lang="hu-HU" b="0" i="1" dirty="0" smtClean="0">
                  <a:latin typeface="Cambria Math"/>
                  <a:ea typeface="Cambria Math"/>
                </a:endParaRPr>
              </a:p>
              <a:p>
                <a:r>
                  <a:rPr lang="hu-HU" b="0" dirty="0" smtClean="0">
                    <a:ea typeface="Cambria Math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/>
                            <a:ea typeface="Cambria Math"/>
                          </a:rPr>
                          <m:t>𝑀</m:t>
                        </m:r>
                      </m:e>
                      <m:sub>
                        <m:r>
                          <a:rPr lang="hu-HU" b="0" i="1" smtClean="0">
                            <a:latin typeface="Cambria Math"/>
                            <a:ea typeface="Cambria Math"/>
                          </a:rPr>
                          <m:t>2015</m:t>
                        </m:r>
                      </m:sub>
                    </m:sSub>
                    <m:r>
                      <a:rPr lang="hu-HU" b="0" i="1" smtClean="0">
                        <a:latin typeface="Cambria Math"/>
                        <a:ea typeface="Cambria Math"/>
                      </a:rPr>
                      <m:t>=12500 </m:t>
                    </m:r>
                    <m:r>
                      <a:rPr lang="hu-HU" b="0" i="1" smtClean="0">
                        <a:latin typeface="Cambria Math"/>
                        <a:ea typeface="Cambria Math"/>
                      </a:rPr>
                      <m:t>𝑀𝑟𝑑</m:t>
                    </m:r>
                  </m:oMath>
                </a14:m>
                <a:endParaRPr lang="hu-HU" dirty="0"/>
              </a:p>
            </p:txBody>
          </p:sp>
        </mc:Choice>
        <mc:Fallback xmlns="">
          <p:sp>
            <p:nvSpPr>
              <p:cNvPr id="3" name="Szövegdoboz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2082365"/>
                <a:ext cx="2524537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602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 animBg="1"/>
      <p:bldP spid="18" grpId="0" animBg="1"/>
      <p:bldP spid="21" grpId="0" animBg="1"/>
      <p:bldP spid="27" grpId="0" animBg="1"/>
      <p:bldP spid="28" grpId="0" animBg="1"/>
      <p:bldP spid="29" grpId="0"/>
      <p:bldP spid="30" grpId="0"/>
      <p:bldP spid="3" grpId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3965" y="4063380"/>
            <a:ext cx="4993709" cy="1080120"/>
          </a:xfrm>
        </p:spPr>
        <p:txBody>
          <a:bodyPr/>
          <a:lstStyle/>
          <a:p>
            <a:r>
              <a:rPr lang="hu-HU" sz="1500" dirty="0"/>
              <a:t>Jelen tananyag </a:t>
            </a:r>
            <a:br>
              <a:rPr lang="hu-HU" sz="1500" dirty="0"/>
            </a:br>
            <a:r>
              <a:rPr lang="hu-HU" sz="1500" dirty="0"/>
              <a:t>a Szegedi Tudományegyetemen készült</a:t>
            </a:r>
            <a:br>
              <a:rPr lang="hu-HU" sz="1500" dirty="0"/>
            </a:br>
            <a:r>
              <a:rPr lang="hu-HU" sz="1500" dirty="0"/>
              <a:t>az Európai Unió támogatásával. </a:t>
            </a:r>
            <a:br>
              <a:rPr lang="hu-HU" sz="1500" dirty="0"/>
            </a:br>
            <a:r>
              <a:rPr lang="hu-HU" sz="15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426024" y="242980"/>
            <a:ext cx="6291953" cy="251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/>
            <a:endParaRPr lang="hu-HU" sz="1500" kern="0" dirty="0">
              <a:solidFill>
                <a:srgbClr val="FFFFFF"/>
              </a:solidFill>
            </a:endParaRP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Szegedi Tudományegyetem</a:t>
            </a:r>
          </a:p>
          <a:p>
            <a:pPr algn="ctr" defTabSz="685800"/>
            <a:r>
              <a:rPr lang="hu-HU" sz="1500" kern="0" dirty="0" err="1">
                <a:solidFill>
                  <a:srgbClr val="FFFFFF"/>
                </a:solidFill>
              </a:rPr>
              <a:t>GazdaságtUDOMÁNYI</a:t>
            </a:r>
            <a:r>
              <a:rPr lang="hu-HU" sz="1500" kern="0" dirty="0">
                <a:solidFill>
                  <a:srgbClr val="FFFFFF"/>
                </a:solidFill>
              </a:rPr>
              <a:t> KAR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Közgazdász  KÉPZÉS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Távoktatási TAGOZAT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LECKESOROZAT</a:t>
            </a: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Copyright ©  SZTE GTK 2017/2018</a:t>
            </a:r>
          </a:p>
          <a:p>
            <a:pPr algn="ctr" defTabSz="685800"/>
            <a:endParaRPr lang="hu-HU" sz="1500" kern="0" dirty="0">
              <a:solidFill>
                <a:srgbClr val="FFFFFF"/>
              </a:solidFill>
            </a:endParaRPr>
          </a:p>
          <a:p>
            <a:pPr algn="ctr" defTabSz="685800"/>
            <a:r>
              <a:rPr lang="hu-HU" sz="1500" kern="0" dirty="0">
                <a:solidFill>
                  <a:srgbClr val="FFFFFF"/>
                </a:solidFill>
              </a:rPr>
              <a:t>A LECKE tartalma, illetve alkotó </a:t>
            </a:r>
            <a:r>
              <a:rPr lang="hu-HU" sz="1500" kern="0" dirty="0" err="1">
                <a:solidFill>
                  <a:srgbClr val="FFFFFF"/>
                </a:solidFill>
              </a:rPr>
              <a:t>elemeI</a:t>
            </a:r>
            <a:r>
              <a:rPr lang="hu-HU" sz="1500" kern="0" dirty="0">
                <a:solidFill>
                  <a:srgbClr val="FFFFFF"/>
                </a:solidFill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3010429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15761</TotalTime>
  <Words>92</Words>
  <Application>Microsoft Office PowerPoint</Application>
  <PresentationFormat>Diavetítés a képernyőre (16:9 oldalarány)</PresentationFormat>
  <Paragraphs>25</Paragraphs>
  <Slides>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 Math</vt:lpstr>
      <vt:lpstr>Office-téma</vt:lpstr>
      <vt:lpstr>1_SZTE</vt:lpstr>
      <vt:lpstr>PowerPoint-bemutató</vt:lpstr>
      <vt:lpstr>PowerPoint-bemutató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Nagy Benedek</dc:creator>
  <cp:lastModifiedBy>Némethi László</cp:lastModifiedBy>
  <cp:revision>90</cp:revision>
  <dcterms:created xsi:type="dcterms:W3CDTF">2017-06-30T17:25:40Z</dcterms:created>
  <dcterms:modified xsi:type="dcterms:W3CDTF">2018-03-28T10:32:29Z</dcterms:modified>
</cp:coreProperties>
</file>