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79FF0-1CD0-49A3-9F4B-7327480454B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3678-B1DB-40A8-87A1-E72047385F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805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54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9658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59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74058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022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60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98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18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28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1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16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631145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4424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535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650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55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59632" y="195486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rgbClr val="FF0000"/>
                </a:solidFill>
              </a:rPr>
              <a:t>3</a:t>
            </a:r>
            <a:r>
              <a:rPr lang="hu-HU" sz="3200" b="1" dirty="0" smtClean="0">
                <a:solidFill>
                  <a:srgbClr val="FF0000"/>
                </a:solidFill>
              </a:rPr>
              <a:t>.1 A jövedelem termelése hosszú távon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611560" y="145272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Akárcsak a </a:t>
            </a:r>
            <a:r>
              <a:rPr lang="hu-HU" sz="2400" dirty="0" err="1" smtClean="0"/>
              <a:t>mikroökonómiában</a:t>
            </a:r>
            <a:r>
              <a:rPr lang="hu-HU" sz="2400" dirty="0" smtClean="0"/>
              <a:t>,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makroökonómiában</a:t>
            </a:r>
            <a:r>
              <a:rPr lang="hu-HU" sz="2400" dirty="0" smtClean="0"/>
              <a:t> is a megtermelhető kibocsátást a termelési függvénnyel jellemezzük</a:t>
            </a:r>
            <a:endParaRPr lang="hu-HU" sz="24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836557" y="2648982"/>
            <a:ext cx="59758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Így az előállítható GDP függ: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A technológiától</a:t>
            </a:r>
          </a:p>
          <a:p>
            <a:pPr marL="342900" indent="-342900">
              <a:buAutoNum type="arabicPeriod"/>
            </a:pPr>
            <a:r>
              <a:rPr lang="hu-HU" sz="2400" dirty="0" smtClean="0"/>
              <a:t>A felhasznált erőforrások mennyiségétől</a:t>
            </a:r>
          </a:p>
          <a:p>
            <a:pPr marL="800100" lvl="1" indent="-342900">
              <a:buFont typeface="+mj-lt"/>
              <a:buAutoNum type="alphaLcParenR"/>
            </a:pPr>
            <a:r>
              <a:rPr lang="hu-HU" sz="2400" dirty="0" smtClean="0"/>
              <a:t>Felhasznált tőkemennyiség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(K - Capital)</a:t>
            </a:r>
          </a:p>
          <a:p>
            <a:pPr marL="800100" lvl="1" indent="-342900">
              <a:buFont typeface="+mj-lt"/>
              <a:buAutoNum type="alphaLcParenR"/>
            </a:pPr>
            <a:r>
              <a:rPr lang="hu-HU" sz="2400" dirty="0" smtClean="0"/>
              <a:t>Felhasznált munkamennyiség </a:t>
            </a:r>
            <a:r>
              <a:rPr lang="hu-H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(L - Labor)</a:t>
            </a:r>
          </a:p>
        </p:txBody>
      </p:sp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658112" y="355984"/>
            <a:ext cx="622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Makro termelési függvény: 1 változó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7651887" y="987574"/>
                <a:ext cx="14524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𝐿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887" y="987574"/>
                <a:ext cx="1452449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1261" b="-1710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zövegdoboz 26"/>
              <p:cNvSpPr txBox="1"/>
              <p:nvPr/>
            </p:nvSpPr>
            <p:spPr>
              <a:xfrm>
                <a:off x="6444208" y="4338165"/>
                <a:ext cx="1611660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=5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0.25</m:t>
                          </m:r>
                        </m:sup>
                      </m:sSup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7" name="Szövegdoboz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338165"/>
                <a:ext cx="1611660" cy="465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zövegdoboz 27"/>
              <p:cNvSpPr txBox="1"/>
              <p:nvPr/>
            </p:nvSpPr>
            <p:spPr>
              <a:xfrm>
                <a:off x="914569" y="4342333"/>
                <a:ext cx="24332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2400" b="0" i="0" smtClean="0">
                          <a:latin typeface="Cambria Math"/>
                        </a:rPr>
                        <m:t>Q</m:t>
                      </m:r>
                      <m:r>
                        <a:rPr lang="hu-HU" sz="2400" b="0" i="0" smtClean="0">
                          <a:latin typeface="Cambria Math"/>
                        </a:rPr>
                        <m:t> </m:t>
                      </m:r>
                      <m:r>
                        <a:rPr lang="hu-HU" sz="2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</a:rPr>
                        <m:t>+24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8" name="Szövegdoboz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69" y="4342333"/>
                <a:ext cx="243329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/>
          <p:cNvSpPr txBox="1"/>
          <p:nvPr/>
        </p:nvSpPr>
        <p:spPr>
          <a:xfrm>
            <a:off x="107504" y="994879"/>
            <a:ext cx="2714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Mikroökonómiában</a:t>
            </a:r>
            <a:r>
              <a:rPr lang="hu-HU" sz="2400" dirty="0" smtClean="0"/>
              <a:t>: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004048" y="994879"/>
            <a:ext cx="2791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err="1" smtClean="0"/>
              <a:t>Makroökonómiában</a:t>
            </a:r>
            <a:r>
              <a:rPr lang="hu-HU" sz="2400" dirty="0" smtClean="0"/>
              <a:t>: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2806698" y="957957"/>
                <a:ext cx="1459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2400" b="0" i="0" smtClean="0">
                          <a:latin typeface="Cambria Math"/>
                        </a:rPr>
                        <m:t>Q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𝐿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698" y="957957"/>
                <a:ext cx="1459374" cy="461665"/>
              </a:xfrm>
              <a:prstGeom prst="rect">
                <a:avLst/>
              </a:prstGeom>
              <a:blipFill rotWithShape="1">
                <a:blip r:embed="rId5"/>
                <a:stretch>
                  <a:fillRect r="-833" b="-1710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1" y="1923678"/>
            <a:ext cx="3904897" cy="2094077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40" y="1934965"/>
            <a:ext cx="4054182" cy="2094077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4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3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658112" y="355984"/>
            <a:ext cx="6226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Makro termelési függvény: 2 változó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3707904" y="843558"/>
                <a:ext cx="1790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r>
                        <a:rPr lang="hu-HU" sz="2400" b="0" i="1" smtClean="0">
                          <a:latin typeface="Cambria Math"/>
                        </a:rPr>
                        <m:t>(</m:t>
                      </m:r>
                      <m:r>
                        <a:rPr lang="hu-HU" sz="2400" b="0" i="1" smtClean="0">
                          <a:latin typeface="Cambria Math"/>
                        </a:rPr>
                        <m:t>𝐾</m:t>
                      </m:r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𝐿</m:t>
                      </m:r>
                      <m:r>
                        <a:rPr lang="hu-HU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843558"/>
                <a:ext cx="1790362" cy="461665"/>
              </a:xfrm>
              <a:prstGeom prst="rect">
                <a:avLst/>
              </a:prstGeom>
              <a:blipFill rotWithShape="1">
                <a:blip r:embed="rId2"/>
                <a:stretch>
                  <a:fillRect r="-680" b="-1710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zövegdoboz 26"/>
              <p:cNvSpPr txBox="1"/>
              <p:nvPr/>
            </p:nvSpPr>
            <p:spPr>
              <a:xfrm>
                <a:off x="2535701" y="4443958"/>
                <a:ext cx="4045916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𝐴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0,25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0,75</m:t>
                          </m:r>
                        </m:sup>
                      </m:sSup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7" name="Szövegdoboz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701" y="4443958"/>
                <a:ext cx="4045916" cy="4682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701" y="1563638"/>
            <a:ext cx="3973481" cy="275438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140862" y="355984"/>
            <a:ext cx="5023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javak kínálata hosszú távon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1347614"/>
            <a:ext cx="737669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Modellföltevés: a termelési tényezők teljes kihasználtsága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2783206" y="2383718"/>
                <a:ext cx="3661002" cy="470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/>
                        </a:rPr>
                        <m:t>𝑌</m:t>
                      </m:r>
                      <m:r>
                        <a:rPr lang="hu-HU" sz="2400" i="1">
                          <a:latin typeface="Cambria Math"/>
                        </a:rPr>
                        <m:t>=</m:t>
                      </m:r>
                      <m:r>
                        <a:rPr lang="hu-HU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i="1">
                              <a:latin typeface="Cambria Math"/>
                            </a:rPr>
                            <m:t>𝐾</m:t>
                          </m:r>
                          <m:r>
                            <a:rPr lang="hu-HU" sz="2400" i="1">
                              <a:latin typeface="Cambria Math"/>
                            </a:rPr>
                            <m:t>,</m:t>
                          </m:r>
                          <m:r>
                            <a:rPr lang="hu-HU" sz="2400" i="1">
                              <a:latin typeface="Cambria Math"/>
                            </a:rPr>
                            <m:t>𝐿</m:t>
                          </m:r>
                        </m:e>
                      </m:d>
                      <m:r>
                        <a:rPr lang="hu-HU" sz="2400" i="1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i="1">
                              <a:latin typeface="Cambria Math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2400" i="1"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  <m:r>
                            <a:rPr lang="hu-HU" sz="2400" i="1"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hu-HU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2400" i="1">
                                  <a:latin typeface="Cambria Math"/>
                                </a:rPr>
                                <m:t>𝐿</m:t>
                              </m:r>
                            </m:e>
                          </m:acc>
                        </m:e>
                      </m:d>
                      <m:r>
                        <a:rPr lang="hu-HU" sz="2400" i="1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hu-HU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i="1">
                              <a:latin typeface="Cambria Math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206" y="2383718"/>
                <a:ext cx="3661002" cy="470706"/>
              </a:xfrm>
              <a:prstGeom prst="rect">
                <a:avLst/>
              </a:prstGeom>
              <a:blipFill rotWithShape="1">
                <a:blip r:embed="rId2"/>
                <a:stretch>
                  <a:fillRect r="-11667" b="-181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/>
          <p:cNvSpPr txBox="1"/>
          <p:nvPr/>
        </p:nvSpPr>
        <p:spPr>
          <a:xfrm>
            <a:off x="1691680" y="3219822"/>
            <a:ext cx="504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megtermelhető GDP függ: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Technológia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Rendelkezésre álló tőkemennyiség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Rendelkezésre álló munkamennyiség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254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93437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12348</TotalTime>
  <Words>151</Words>
  <Application>Microsoft Office PowerPoint</Application>
  <PresentationFormat>Diavetítés a képernyőre (16:9 oldalarány)</PresentationFormat>
  <Paragraphs>35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57</cp:revision>
  <dcterms:created xsi:type="dcterms:W3CDTF">2017-06-30T17:25:40Z</dcterms:created>
  <dcterms:modified xsi:type="dcterms:W3CDTF">2018-03-28T10:30:28Z</dcterms:modified>
</cp:coreProperties>
</file>