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89" r:id="rId2"/>
    <p:sldId id="290" r:id="rId3"/>
    <p:sldId id="291" r:id="rId4"/>
    <p:sldId id="257" r:id="rId5"/>
    <p:sldId id="258" r:id="rId6"/>
    <p:sldId id="259" r:id="rId7"/>
    <p:sldId id="260" r:id="rId8"/>
    <p:sldId id="261" r:id="rId9"/>
    <p:sldId id="262" r:id="rId10"/>
    <p:sldId id="317" r:id="rId11"/>
    <p:sldId id="316" r:id="rId12"/>
    <p:sldId id="318" r:id="rId13"/>
    <p:sldId id="266" r:id="rId14"/>
    <p:sldId id="299" r:id="rId15"/>
    <p:sldId id="256" r:id="rId16"/>
    <p:sldId id="268" r:id="rId17"/>
    <p:sldId id="269" r:id="rId18"/>
    <p:sldId id="300" r:id="rId19"/>
    <p:sldId id="267" r:id="rId20"/>
    <p:sldId id="296" r:id="rId21"/>
    <p:sldId id="263" r:id="rId22"/>
    <p:sldId id="298" r:id="rId23"/>
    <p:sldId id="265" r:id="rId24"/>
    <p:sldId id="273" r:id="rId25"/>
    <p:sldId id="274" r:id="rId26"/>
    <p:sldId id="275" r:id="rId27"/>
    <p:sldId id="295" r:id="rId28"/>
    <p:sldId id="270" r:id="rId29"/>
    <p:sldId id="271" r:id="rId30"/>
    <p:sldId id="272" r:id="rId31"/>
    <p:sldId id="264" r:id="rId32"/>
    <p:sldId id="276" r:id="rId33"/>
    <p:sldId id="307" r:id="rId34"/>
    <p:sldId id="308" r:id="rId35"/>
    <p:sldId id="277" r:id="rId36"/>
    <p:sldId id="278" r:id="rId37"/>
    <p:sldId id="301" r:id="rId38"/>
    <p:sldId id="279" r:id="rId39"/>
    <p:sldId id="280" r:id="rId40"/>
    <p:sldId id="282" r:id="rId41"/>
    <p:sldId id="281" r:id="rId42"/>
    <p:sldId id="283" r:id="rId43"/>
    <p:sldId id="284" r:id="rId44"/>
    <p:sldId id="288" r:id="rId45"/>
    <p:sldId id="285" r:id="rId46"/>
    <p:sldId id="303" r:id="rId47"/>
    <p:sldId id="304" r:id="rId48"/>
    <p:sldId id="292" r:id="rId49"/>
    <p:sldId id="305" r:id="rId50"/>
    <p:sldId id="302" r:id="rId51"/>
    <p:sldId id="314" r:id="rId52"/>
    <p:sldId id="315" r:id="rId5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333399"/>
    <a:srgbClr val="33CCCC"/>
    <a:srgbClr val="FF6600"/>
    <a:srgbClr val="FF9900"/>
    <a:srgbClr val="FF9933"/>
    <a:srgbClr val="FF00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9" d="100"/>
          <a:sy n="69" d="100"/>
        </p:scale>
        <p:origin x="-10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8F9134-9713-488D-A5A9-E1C0AD8959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2AB3D-A0A5-4195-9432-4B07463176BF}" type="slidenum">
              <a:rPr lang="en-US"/>
              <a:pPr/>
              <a:t>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88B48-6B0D-4389-9A6A-AE8EF8F484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AD8A-4973-41CC-9C49-A69276CCC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50F4B-4D23-4390-A1FD-7CABCC370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8C6F-2FBA-4533-9DDB-E18A10E6FE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D454-F84A-4C88-9C96-59B5A9F01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B9EC1-75B7-4194-AADA-342DA43D3D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CBF8-2F8F-40F2-BB18-8EE480B78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992EE-8230-4DAC-A136-8CE1AE82F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431AE-8B28-46FD-889B-D38EDFB71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B0B9F-7837-4EEC-873B-EA918A587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99638-F055-4547-BD62-DFFFD6AE68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9047C38-A973-4F4F-84ED-1F6D8D5D69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../../../books/bv.fcgi?rid=genomes.glossary.908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bv.fcgi?rid=genomes.glossary.9089#9221" TargetMode="External"/><Relationship Id="rId2" Type="http://schemas.openxmlformats.org/officeDocument/2006/relationships/hyperlink" Target="http://www.ncbi.nlm.nih.gov/books/bv.fcgi?rid=genomes.glossary.9089#9660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biotech.szbk.u-szeged.hu/bioinf/chromas/chromas.exe" TargetMode="External"/><Relationship Id="rId2" Type="http://schemas.openxmlformats.org/officeDocument/2006/relationships/hyperlink" Target="../ABI/3100%20Demo.exe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../genome%20sequencer%2029_10/start.exe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SOLiD_video_final.wmv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exa.com/technology/sequencing_technology.ilmn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447800" y="2209800"/>
            <a:ext cx="6858000" cy="3048000"/>
            <a:chOff x="912" y="1392"/>
            <a:chExt cx="4320" cy="1920"/>
          </a:xfrm>
        </p:grpSpPr>
        <p:grpSp>
          <p:nvGrpSpPr>
            <p:cNvPr id="38915" name="Group 3"/>
            <p:cNvGrpSpPr>
              <a:grpSpLocks/>
            </p:cNvGrpSpPr>
            <p:nvPr/>
          </p:nvGrpSpPr>
          <p:grpSpPr bwMode="auto">
            <a:xfrm>
              <a:off x="912" y="1392"/>
              <a:ext cx="4320" cy="1920"/>
              <a:chOff x="912" y="1392"/>
              <a:chExt cx="4320" cy="1920"/>
            </a:xfrm>
          </p:grpSpPr>
          <p:sp>
            <p:nvSpPr>
              <p:cNvPr id="38916" name="Oval 4"/>
              <p:cNvSpPr>
                <a:spLocks noChangeArrowheads="1"/>
              </p:cNvSpPr>
              <p:nvPr/>
            </p:nvSpPr>
            <p:spPr bwMode="auto">
              <a:xfrm>
                <a:off x="912" y="1392"/>
                <a:ext cx="2901" cy="1837"/>
              </a:xfrm>
              <a:prstGeom prst="ellipse">
                <a:avLst/>
              </a:prstGeom>
              <a:solidFill>
                <a:srgbClr val="00FFFF">
                  <a:alpha val="50000"/>
                </a:srgbClr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17" name="Oval 5"/>
              <p:cNvSpPr>
                <a:spLocks noChangeArrowheads="1"/>
              </p:cNvSpPr>
              <p:nvPr/>
            </p:nvSpPr>
            <p:spPr bwMode="auto">
              <a:xfrm>
                <a:off x="2331" y="1475"/>
                <a:ext cx="2901" cy="1837"/>
              </a:xfrm>
              <a:prstGeom prst="ellipse">
                <a:avLst/>
              </a:prstGeom>
              <a:solidFill>
                <a:srgbClr val="00FFFF">
                  <a:alpha val="50000"/>
                </a:srgbClr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18" name="Oval 6"/>
              <p:cNvSpPr>
                <a:spLocks noChangeArrowheads="1"/>
              </p:cNvSpPr>
              <p:nvPr/>
            </p:nvSpPr>
            <p:spPr bwMode="auto">
              <a:xfrm>
                <a:off x="912" y="1392"/>
                <a:ext cx="2901" cy="1837"/>
              </a:xfrm>
              <a:prstGeom prst="ellipse">
                <a:avLst/>
              </a:prstGeom>
              <a:solidFill>
                <a:srgbClr val="00FFFF">
                  <a:alpha val="50000"/>
                </a:srgbClr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19" name="Oval 7"/>
            <p:cNvSpPr>
              <a:spLocks noChangeArrowheads="1"/>
            </p:cNvSpPr>
            <p:nvPr/>
          </p:nvSpPr>
          <p:spPr bwMode="auto">
            <a:xfrm>
              <a:off x="2331" y="1475"/>
              <a:ext cx="2901" cy="1837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362200" y="6858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CC66"/>
                </a:solidFill>
              </a:rPr>
              <a:t>BIOINFORMATIKA</a:t>
            </a:r>
            <a:endParaRPr lang="en-GB" sz="2800" b="1">
              <a:solidFill>
                <a:srgbClr val="FFCC66"/>
              </a:solidFill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600200" y="3505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1">
                <a:solidFill>
                  <a:srgbClr val="FFFF00"/>
                </a:solidFill>
              </a:rPr>
              <a:t>INFORMATIKA</a:t>
            </a:r>
            <a:endParaRPr lang="en-GB" sz="1800" b="1">
              <a:solidFill>
                <a:srgbClr val="FFFF00"/>
              </a:solidFill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733800" y="3505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1">
                <a:solidFill>
                  <a:srgbClr val="FF3300"/>
                </a:solidFill>
              </a:rPr>
              <a:t>BIOINFORMATIKA</a:t>
            </a:r>
            <a:endParaRPr lang="en-GB" sz="1800" b="1">
              <a:solidFill>
                <a:srgbClr val="FF3300"/>
              </a:solidFill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172200" y="3505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>
                <a:solidFill>
                  <a:srgbClr val="990033"/>
                </a:solidFill>
              </a:rPr>
              <a:t>BIOLÓGIA</a:t>
            </a:r>
            <a:endParaRPr lang="en-GB" sz="1800" b="1">
              <a:solidFill>
                <a:srgbClr val="990033"/>
              </a:solidFill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295400" y="5486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CCFFCC"/>
                </a:solidFill>
              </a:rPr>
              <a:t>“</a:t>
            </a:r>
            <a:r>
              <a:rPr lang="hu-HU" sz="2400" b="1">
                <a:solidFill>
                  <a:srgbClr val="CCFFCC"/>
                </a:solidFill>
              </a:rPr>
              <a:t>A valaha élt kutatók 99%-a kortársunk</a:t>
            </a:r>
            <a:r>
              <a:rPr lang="en-US" sz="2400" b="1">
                <a:solidFill>
                  <a:srgbClr val="CCFFCC"/>
                </a:solidFill>
              </a:rPr>
              <a:t>”</a:t>
            </a:r>
            <a:endParaRPr lang="en-GB" sz="2400" b="1">
              <a:solidFill>
                <a:srgbClr val="CCFFCC"/>
              </a:solidFill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295400" y="6172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66FF"/>
                </a:solidFill>
              </a:rPr>
              <a:t>Az adatokra is igaz </a:t>
            </a:r>
            <a:r>
              <a:rPr lang="en-US" sz="2400" b="1">
                <a:solidFill>
                  <a:srgbClr val="FF66FF"/>
                </a:solidFill>
                <a:sym typeface="Symbol" pitchFamily="18" charset="2"/>
              </a:rPr>
              <a:t> inform</a:t>
            </a:r>
            <a:r>
              <a:rPr lang="hu-HU" sz="2400" b="1">
                <a:solidFill>
                  <a:srgbClr val="FF66FF"/>
                </a:solidFill>
                <a:sym typeface="Symbol" pitchFamily="18" charset="2"/>
              </a:rPr>
              <a:t>ációs forradalom</a:t>
            </a:r>
            <a:endParaRPr lang="en-GB" sz="2400" b="1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1176338"/>
            <a:ext cx="68103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5229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Rendszerbiológia: az </a:t>
            </a:r>
            <a:r>
              <a:rPr lang="en-US" dirty="0" smtClean="0"/>
              <a:t>“</a:t>
            </a:r>
            <a:r>
              <a:rPr lang="en-US" dirty="0" err="1" smtClean="0"/>
              <a:t>omik</a:t>
            </a:r>
            <a:r>
              <a:rPr lang="hu-HU" dirty="0" err="1" smtClean="0"/>
              <a:t>ák</a:t>
            </a:r>
            <a:r>
              <a:rPr lang="en-US" dirty="0" smtClean="0"/>
              <a:t>” </a:t>
            </a:r>
            <a:r>
              <a:rPr lang="en-US" dirty="0" err="1" smtClean="0"/>
              <a:t>integr</a:t>
            </a:r>
            <a:r>
              <a:rPr lang="hu-HU" dirty="0" err="1" smtClean="0"/>
              <a:t>ációja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4872038" cy="53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75368" y="381000"/>
            <a:ext cx="6240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Rendszerbiológia. </a:t>
            </a:r>
            <a:r>
              <a:rPr lang="en-US" dirty="0" smtClean="0"/>
              <a:t>A </a:t>
            </a:r>
            <a:r>
              <a:rPr lang="en-US" dirty="0" err="1" smtClean="0"/>
              <a:t>sejtek</a:t>
            </a:r>
            <a:r>
              <a:rPr lang="en-US" dirty="0" smtClean="0"/>
              <a:t> h</a:t>
            </a:r>
            <a:r>
              <a:rPr lang="hu-HU" dirty="0" err="1" smtClean="0"/>
              <a:t>álózati</a:t>
            </a:r>
            <a:r>
              <a:rPr lang="hu-HU" dirty="0" smtClean="0"/>
              <a:t> architektúrája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023938"/>
            <a:ext cx="62293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457200"/>
            <a:ext cx="349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Rendszerbiológiai hálózatok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2_1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1066800" y="1233488"/>
            <a:ext cx="49530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 prokarióta és az eukarióta sejtszerveződés összehasonlítása</a:t>
            </a:r>
            <a:endParaRPr lang="en-US"/>
          </a:p>
        </p:txBody>
      </p:sp>
      <p:pic>
        <p:nvPicPr>
          <p:cNvPr id="12292" name="Picture 4" descr="Fig2_3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400800" y="3733800"/>
            <a:ext cx="24685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19200" y="1295400"/>
            <a:ext cx="12954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eukarióta</a:t>
            </a:r>
            <a:endParaRPr lang="en-US" sz="12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124200" y="1295400"/>
            <a:ext cx="12954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prokarióta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12" name="Group 88"/>
          <p:cNvGraphicFramePr>
            <a:graphicFrameLocks noGrp="1"/>
          </p:cNvGraphicFramePr>
          <p:nvPr/>
        </p:nvGraphicFramePr>
        <p:xfrm>
          <a:off x="-34925" y="260350"/>
          <a:ext cx="9144000" cy="6191574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 of genome (Mb)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Approximate number of genes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8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Eukaryotes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Arabidopsis thaliana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(plant)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AGI (2000)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Caenorhabditis elegans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(nematode worm)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CESC (1998)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Drosophila melanogaster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(fruit fly)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Adams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 al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(2000)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Homo sapiens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(human)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IHGSC (2001); Venter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 al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(2001)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Saccharomyces cerevisiae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(yeast)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Goffeau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 al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(1996)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Bacteria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Blattner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 al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(1997)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Mycobacterium tuberculosis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H37Rv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Cole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 al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(1998)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Mycoplasma genitalium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Fraser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 al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(1995)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Pseudomonas aeruginosa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PA01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Stover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 al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(2000)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Streptococcus pneumoniae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Tettelin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 al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(2001)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Vibrio cholerae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El Tor N16961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Heidelberg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 al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(2000)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Yersinia pestis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CO92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Parkhill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 al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(2001)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Archaea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Archaeoglobus fulgidus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Klenk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 al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(1997)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Methanococcus jannaschii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Bult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 al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(1996)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10" name="Text Box 86"/>
          <p:cNvSpPr txBox="1">
            <a:spLocks noChangeArrowheads="1"/>
          </p:cNvSpPr>
          <p:nvPr/>
        </p:nvSpPr>
        <p:spPr bwMode="auto">
          <a:xfrm>
            <a:off x="0" y="958850"/>
            <a:ext cx="1371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Euk</a:t>
            </a:r>
            <a:r>
              <a:rPr lang="hu-HU" sz="1600"/>
              <a:t>arióta</a:t>
            </a:r>
            <a:endParaRPr lang="en-US" sz="1600"/>
          </a:p>
        </p:txBody>
      </p:sp>
      <p:sp>
        <p:nvSpPr>
          <p:cNvPr id="52313" name="Text Box 89"/>
          <p:cNvSpPr txBox="1">
            <a:spLocks noChangeArrowheads="1"/>
          </p:cNvSpPr>
          <p:nvPr/>
        </p:nvSpPr>
        <p:spPr bwMode="auto">
          <a:xfrm>
            <a:off x="0" y="3200400"/>
            <a:ext cx="12954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Bacteria</a:t>
            </a:r>
            <a:endParaRPr lang="en-US" sz="1600"/>
          </a:p>
        </p:txBody>
      </p:sp>
      <p:sp>
        <p:nvSpPr>
          <p:cNvPr id="52314" name="Text Box 90"/>
          <p:cNvSpPr txBox="1">
            <a:spLocks noChangeArrowheads="1"/>
          </p:cNvSpPr>
          <p:nvPr/>
        </p:nvSpPr>
        <p:spPr bwMode="auto">
          <a:xfrm>
            <a:off x="0" y="5638800"/>
            <a:ext cx="1600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Archaeacteria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057400" y="533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Az emberi genetikai állomány</a:t>
            </a:r>
            <a:endParaRPr lang="en-US" sz="2400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1219200" y="1295400"/>
            <a:ext cx="6477000" cy="4970463"/>
            <a:chOff x="528" y="720"/>
            <a:chExt cx="4080" cy="3131"/>
          </a:xfrm>
        </p:grpSpPr>
        <p:pic>
          <p:nvPicPr>
            <p:cNvPr id="2050" name="Picture 2" descr="fig1_1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392" y="816"/>
              <a:ext cx="2405" cy="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1104" y="720"/>
              <a:ext cx="120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emberi csal</a:t>
              </a:r>
              <a:r>
                <a:rPr lang="hu-HU" sz="1400"/>
                <a:t>ád</a:t>
              </a:r>
              <a:endParaRPr lang="en-US" sz="1400"/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3504" y="1632"/>
              <a:ext cx="1104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600"/>
                <a:t>emberi sejt</a:t>
              </a:r>
              <a:endParaRPr lang="en-US" sz="1600"/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720" y="2332"/>
              <a:ext cx="1104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600"/>
                <a:t>sejtmag genom</a:t>
              </a:r>
              <a:endParaRPr lang="en-US" sz="1600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064" y="3072"/>
              <a:ext cx="1104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/>
                <a:t>mitokondriális genom</a:t>
              </a:r>
              <a:endParaRPr lang="en-US" sz="1600"/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528" y="3408"/>
              <a:ext cx="1488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600"/>
                <a:t>22 autoszóma</a:t>
              </a:r>
            </a:p>
            <a:p>
              <a:pPr algn="l">
                <a:spcBef>
                  <a:spcPct val="50000"/>
                </a:spcBef>
              </a:pPr>
              <a:r>
                <a:rPr lang="hu-HU" sz="1600"/>
                <a:t>2 szex kromoszóma</a:t>
              </a:r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1030" descr="Fig2_15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209800" y="3924300"/>
            <a:ext cx="5768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1295400" y="457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A humán és élesztő mitokondriális genom</a:t>
            </a:r>
            <a:endParaRPr lang="en-US" sz="2400"/>
          </a:p>
        </p:txBody>
      </p:sp>
      <p:pic>
        <p:nvPicPr>
          <p:cNvPr id="14340" name="Picture 1028" descr="Fig2_15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181600" y="1828800"/>
            <a:ext cx="5768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029"/>
          <p:cNvSpPr>
            <a:spLocks noChangeArrowheads="1"/>
          </p:cNvSpPr>
          <p:nvPr/>
        </p:nvSpPr>
        <p:spPr bwMode="auto">
          <a:xfrm>
            <a:off x="8458200" y="2743200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1031"/>
          <p:cNvSpPr>
            <a:spLocks noChangeArrowheads="1"/>
          </p:cNvSpPr>
          <p:nvPr/>
        </p:nvSpPr>
        <p:spPr bwMode="auto">
          <a:xfrm>
            <a:off x="2286000" y="3810000"/>
            <a:ext cx="32004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38" name="Picture 1026" descr="fig1_22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884238" y="2057400"/>
            <a:ext cx="3001962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Rectangle 1045"/>
          <p:cNvSpPr>
            <a:spLocks noChangeArrowheads="1"/>
          </p:cNvSpPr>
          <p:nvPr/>
        </p:nvSpPr>
        <p:spPr bwMode="auto">
          <a:xfrm>
            <a:off x="609600" y="5029200"/>
            <a:ext cx="7696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8" name="Group 1046"/>
          <p:cNvGrpSpPr>
            <a:grpSpLocks/>
          </p:cNvGrpSpPr>
          <p:nvPr/>
        </p:nvGrpSpPr>
        <p:grpSpPr bwMode="auto">
          <a:xfrm>
            <a:off x="1447800" y="5181600"/>
            <a:ext cx="6835775" cy="533400"/>
            <a:chOff x="1056" y="3840"/>
            <a:chExt cx="4306" cy="336"/>
          </a:xfrm>
        </p:grpSpPr>
        <p:sp>
          <p:nvSpPr>
            <p:cNvPr id="14344" name="Rectangle 1032"/>
            <p:cNvSpPr>
              <a:spLocks noChangeArrowheads="1"/>
            </p:cNvSpPr>
            <p:nvPr/>
          </p:nvSpPr>
          <p:spPr bwMode="auto">
            <a:xfrm>
              <a:off x="1056" y="388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Text Box 1033"/>
            <p:cNvSpPr txBox="1">
              <a:spLocks noChangeArrowheads="1"/>
            </p:cNvSpPr>
            <p:nvPr/>
          </p:nvSpPr>
          <p:spPr bwMode="auto">
            <a:xfrm>
              <a:off x="1200" y="3840"/>
              <a:ext cx="13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200"/>
                <a:t>respirációs komplex génjei</a:t>
              </a:r>
              <a:endParaRPr lang="en-US" sz="1200"/>
            </a:p>
          </p:txBody>
        </p:sp>
        <p:sp>
          <p:nvSpPr>
            <p:cNvPr id="14346" name="Rectangle 1034"/>
            <p:cNvSpPr>
              <a:spLocks noChangeArrowheads="1"/>
            </p:cNvSpPr>
            <p:nvPr/>
          </p:nvSpPr>
          <p:spPr bwMode="auto">
            <a:xfrm>
              <a:off x="1056" y="403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Text Box 1035"/>
            <p:cNvSpPr txBox="1">
              <a:spLocks noChangeArrowheads="1"/>
            </p:cNvSpPr>
            <p:nvPr/>
          </p:nvSpPr>
          <p:spPr bwMode="auto">
            <a:xfrm>
              <a:off x="1152" y="4003"/>
              <a:ext cx="12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riboszómális RNS gének</a:t>
              </a:r>
              <a:endParaRPr lang="en-US" sz="1200"/>
            </a:p>
          </p:txBody>
        </p:sp>
        <p:sp>
          <p:nvSpPr>
            <p:cNvPr id="14348" name="Rectangle 1036"/>
            <p:cNvSpPr>
              <a:spLocks noChangeArrowheads="1"/>
            </p:cNvSpPr>
            <p:nvPr/>
          </p:nvSpPr>
          <p:spPr bwMode="auto">
            <a:xfrm flipV="1">
              <a:off x="2640" y="3888"/>
              <a:ext cx="96" cy="9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Text Box 1037"/>
            <p:cNvSpPr txBox="1">
              <a:spLocks noChangeArrowheads="1"/>
            </p:cNvSpPr>
            <p:nvPr/>
          </p:nvSpPr>
          <p:spPr bwMode="auto">
            <a:xfrm>
              <a:off x="2736" y="3859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intronok</a:t>
              </a:r>
              <a:endParaRPr lang="en-US" sz="1200"/>
            </a:p>
          </p:txBody>
        </p:sp>
        <p:sp>
          <p:nvSpPr>
            <p:cNvPr id="14350" name="Rectangle 1038"/>
            <p:cNvSpPr>
              <a:spLocks noChangeArrowheads="1"/>
            </p:cNvSpPr>
            <p:nvPr/>
          </p:nvSpPr>
          <p:spPr bwMode="auto">
            <a:xfrm flipV="1">
              <a:off x="2640" y="4032"/>
              <a:ext cx="96" cy="9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Text Box 1039"/>
            <p:cNvSpPr txBox="1">
              <a:spLocks noChangeArrowheads="1"/>
            </p:cNvSpPr>
            <p:nvPr/>
          </p:nvSpPr>
          <p:spPr bwMode="auto">
            <a:xfrm>
              <a:off x="2784" y="3984"/>
              <a:ext cx="14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200"/>
                <a:t>riboszómális protein gének</a:t>
              </a:r>
              <a:endParaRPr lang="en-US" sz="1200"/>
            </a:p>
          </p:txBody>
        </p:sp>
        <p:sp>
          <p:nvSpPr>
            <p:cNvPr id="14353" name="Rectangle 1041"/>
            <p:cNvSpPr>
              <a:spLocks noChangeArrowheads="1"/>
            </p:cNvSpPr>
            <p:nvPr/>
          </p:nvSpPr>
          <p:spPr bwMode="auto">
            <a:xfrm flipV="1">
              <a:off x="4176" y="3888"/>
              <a:ext cx="96" cy="9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Text Box 1042"/>
            <p:cNvSpPr txBox="1">
              <a:spLocks noChangeArrowheads="1"/>
            </p:cNvSpPr>
            <p:nvPr/>
          </p:nvSpPr>
          <p:spPr bwMode="auto">
            <a:xfrm>
              <a:off x="4320" y="3840"/>
              <a:ext cx="10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200"/>
                <a:t>egyéb RNS gén</a:t>
              </a:r>
              <a:endParaRPr lang="en-US" sz="1200"/>
            </a:p>
          </p:txBody>
        </p:sp>
        <p:sp>
          <p:nvSpPr>
            <p:cNvPr id="14355" name="Oval 1043"/>
            <p:cNvSpPr>
              <a:spLocks noChangeArrowheads="1"/>
            </p:cNvSpPr>
            <p:nvPr/>
          </p:nvSpPr>
          <p:spPr bwMode="auto">
            <a:xfrm>
              <a:off x="4200" y="405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Text Box 1044"/>
            <p:cNvSpPr txBox="1">
              <a:spLocks noChangeArrowheads="1"/>
            </p:cNvSpPr>
            <p:nvPr/>
          </p:nvSpPr>
          <p:spPr bwMode="auto">
            <a:xfrm>
              <a:off x="4320" y="3984"/>
              <a:ext cx="10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200"/>
                <a:t>transfer RNS gén  </a:t>
              </a:r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Másik extrakromoszómális elem növényekben: kloroplaszt</a:t>
            </a:r>
            <a:br>
              <a:rPr lang="hu-HU"/>
            </a:br>
            <a:r>
              <a:rPr lang="hu-HU"/>
              <a:t>A rizs kloroplasztjának genomja</a:t>
            </a:r>
            <a:endParaRPr lang="en-US"/>
          </a:p>
        </p:txBody>
      </p:sp>
      <p:pic>
        <p:nvPicPr>
          <p:cNvPr id="18435" name="Picture 3" descr="Fig2_16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667000" y="1447800"/>
            <a:ext cx="3978275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191000" y="3276600"/>
            <a:ext cx="990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136 kb</a:t>
            </a:r>
            <a:endParaRPr lang="en-US" sz="1200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200400" y="5486400"/>
            <a:ext cx="2743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2514600" y="5602288"/>
            <a:ext cx="5105400" cy="722312"/>
            <a:chOff x="144" y="3619"/>
            <a:chExt cx="3216" cy="455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44" y="36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44" y="3792"/>
              <a:ext cx="96" cy="9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776" y="3648"/>
              <a:ext cx="96" cy="9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776" y="3792"/>
              <a:ext cx="96" cy="96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44" y="3936"/>
              <a:ext cx="96" cy="96"/>
            </a:xfrm>
            <a:prstGeom prst="rect">
              <a:avLst/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288" y="3619"/>
              <a:ext cx="10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fotoszintézis gének</a:t>
              </a:r>
              <a:endParaRPr lang="en-US" sz="1200"/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288" y="3756"/>
              <a:ext cx="1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200"/>
                <a:t>riboszómális protein gének</a:t>
              </a:r>
              <a:endParaRPr lang="en-US" sz="1200"/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288" y="3901"/>
              <a:ext cx="1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200"/>
                <a:t>riboszómális RNS gének</a:t>
              </a:r>
              <a:endParaRPr lang="en-US" sz="1200"/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1920" y="3762"/>
              <a:ext cx="1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200"/>
                <a:t>RNS polimeráz gén</a:t>
              </a:r>
              <a:endParaRPr lang="en-US" sz="1200"/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1920" y="3619"/>
              <a:ext cx="1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200"/>
                <a:t>transzfer RNS gének</a:t>
              </a:r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-1022350"/>
            <a:ext cx="9144000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-1022350"/>
            <a:ext cx="9144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52" name="Group 4"/>
          <p:cNvGraphicFramePr>
            <a:graphicFrameLocks noGrp="1"/>
          </p:cNvGraphicFramePr>
          <p:nvPr/>
        </p:nvGraphicFramePr>
        <p:xfrm>
          <a:off x="0" y="-1022350"/>
          <a:ext cx="1631950" cy="8904288"/>
        </p:xfrm>
        <a:graphic>
          <a:graphicData uri="http://schemas.openxmlformats.org/drawingml/2006/table">
            <a:tbl>
              <a:tblPr/>
              <a:tblGrid>
                <a:gridCol w="1631950"/>
              </a:tblGrid>
              <a:tr h="8904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258" name="Group 10"/>
          <p:cNvGraphicFramePr>
            <a:graphicFrameLocks noGrp="1"/>
          </p:cNvGraphicFramePr>
          <p:nvPr/>
        </p:nvGraphicFramePr>
        <p:xfrm>
          <a:off x="1979613" y="-963613"/>
          <a:ext cx="5114925" cy="8267072"/>
        </p:xfrm>
        <a:graphic>
          <a:graphicData uri="http://schemas.openxmlformats.org/drawingml/2006/table">
            <a:tbl>
              <a:tblPr/>
              <a:tblGrid>
                <a:gridCol w="1938337"/>
                <a:gridCol w="1911350"/>
                <a:gridCol w="1265238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organism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Genome size (kb)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Mitochondrial genomes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Plasmodium falciparum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Protozoan (malaria parasite)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Chlamydomonas reinhardtii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alga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 musculus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Vertebrate (mouse)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Homo sapiens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Vertebrate (human)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Metridium senile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Invertebrate (sea anemone)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Drosophila melanogaster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Invertebrate (fruit fly)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Chondrus crispus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alga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Aspergillus nidulans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Ascomycete fungus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Reclinomonas americana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Protozoa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Saccharomyces cerevisiae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Suillus grisellus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Basidiomycete fungus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Brassica oleracea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Flowering plant (cabbage)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Arabidopsis thaliana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Flowering plant (vetch)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Zea mays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Flowering plant (maize)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Cucumis melo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Flowering plant (melon)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Chloroplast genomes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Pisum sativum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Flowering plant (pea)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Marchantia polymorpha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Liverwort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Oryza sativa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Flowering plant (rice)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Nicotiana tabacum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Flowering plant (tobacco)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Chlamydomonas reinhardtii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alga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76200" y="1295400"/>
            <a:ext cx="5715000" cy="4349750"/>
            <a:chOff x="1056" y="816"/>
            <a:chExt cx="3600" cy="2740"/>
          </a:xfrm>
        </p:grpSpPr>
        <p:pic>
          <p:nvPicPr>
            <p:cNvPr id="13314" name="Picture 2" descr="Fig2_4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 contrast="60000"/>
            </a:blip>
            <a:srcRect/>
            <a:stretch>
              <a:fillRect/>
            </a:stretch>
          </p:blipFill>
          <p:spPr bwMode="auto">
            <a:xfrm>
              <a:off x="1296" y="912"/>
              <a:ext cx="3175" cy="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2448" y="816"/>
              <a:ext cx="1008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tisztított kromatin</a:t>
              </a:r>
              <a:endParaRPr lang="en-US" sz="1200"/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3648" y="1344"/>
              <a:ext cx="10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korlátozás nélküli nukleáz kezelés</a:t>
              </a:r>
              <a:endParaRPr lang="en-US" sz="1200"/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056" y="1344"/>
              <a:ext cx="10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korlátozott nukleáz kezelés</a:t>
              </a:r>
              <a:endParaRPr lang="en-US" sz="1200"/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>
              <a:off x="2208" y="2496"/>
              <a:ext cx="1200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208" y="2430"/>
              <a:ext cx="129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fehérje degradáció</a:t>
              </a:r>
              <a:br>
                <a:rPr lang="hu-HU" sz="1200"/>
              </a:br>
              <a:r>
                <a:rPr lang="hu-HU" sz="1200"/>
                <a:t>DNS gélelektroforézis</a:t>
              </a:r>
              <a:endParaRPr lang="en-US" sz="1200"/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1536" y="912"/>
              <a:ext cx="86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>
                  <a:solidFill>
                    <a:schemeClr val="accent2"/>
                  </a:solidFill>
                </a:rPr>
                <a:t>protein komplex</a:t>
              </a:r>
              <a:endParaRPr 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1824" y="1104"/>
              <a:ext cx="38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>
                  <a:solidFill>
                    <a:srgbClr val="FF0000"/>
                  </a:solidFill>
                </a:rPr>
                <a:t>DNS</a:t>
              </a:r>
              <a:endParaRPr lang="en-US" sz="1200">
                <a:solidFill>
                  <a:srgbClr val="FF0000"/>
                </a:solidFill>
              </a:endParaRPr>
            </a:p>
          </p:txBody>
        </p:sp>
      </p:grpSp>
      <p:pic>
        <p:nvPicPr>
          <p:cNvPr id="13323" name="Picture 11" descr="Fig2_5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172200" y="1295400"/>
            <a:ext cx="2617788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209800" y="4572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 DNS pakolódása kromoszómákban</a:t>
            </a:r>
            <a:endParaRPr lang="en-US"/>
          </a:p>
        </p:txBody>
      </p:sp>
      <p:pic>
        <p:nvPicPr>
          <p:cNvPr id="13325" name="Picture 13" descr="Fig2_6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096000" y="4800600"/>
            <a:ext cx="252571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514600" y="304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INFORMATIKA</a:t>
            </a:r>
            <a:endParaRPr lang="en-US" sz="2400" b="1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54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hu-HU"/>
              <a:t> információk megfejtése </a:t>
            </a:r>
            <a:r>
              <a:rPr lang="hu-HU">
                <a:sym typeface="Symbol" pitchFamily="18" charset="2"/>
              </a:rPr>
              <a:t> új információk produkálása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hu-HU"/>
              <a:t> adatok feldolgozása, csoportosítása</a:t>
            </a:r>
            <a:r>
              <a:rPr lang="en-US"/>
              <a:t>,</a:t>
            </a:r>
            <a:r>
              <a:rPr lang="hu-HU"/>
              <a:t> megjelenítése 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hu-HU"/>
              <a:t> adatok harmonizálása</a:t>
            </a:r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62000" y="25146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b="1">
                <a:solidFill>
                  <a:schemeClr val="tx2"/>
                </a:solidFill>
              </a:rPr>
              <a:t>Adatbevitel, adatrendezés </a:t>
            </a:r>
            <a:r>
              <a:rPr lang="hu-HU" b="1">
                <a:solidFill>
                  <a:schemeClr val="tx2"/>
                </a:solidFill>
                <a:sym typeface="Symbol" pitchFamily="18" charset="2"/>
              </a:rPr>
              <a:t> adatbankok</a:t>
            </a:r>
            <a:endParaRPr lang="hu-HU" b="1">
              <a:solidFill>
                <a:schemeClr val="tx2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38200" y="3733800"/>
            <a:ext cx="502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hu-HU" b="1">
                <a:solidFill>
                  <a:srgbClr val="333399"/>
                </a:solidFill>
              </a:rPr>
              <a:t>Adatbankok: </a:t>
            </a:r>
            <a:br>
              <a:rPr lang="hu-HU" b="1">
                <a:solidFill>
                  <a:srgbClr val="333399"/>
                </a:solidFill>
              </a:rPr>
            </a:br>
            <a:r>
              <a:rPr lang="hu-HU" b="1">
                <a:solidFill>
                  <a:srgbClr val="333399"/>
                </a:solidFill>
              </a:rPr>
              <a:t>- adatok gyors cseréje</a:t>
            </a:r>
          </a:p>
          <a:p>
            <a:pPr algn="l" eaLnBrk="0" hangingPunct="0"/>
            <a:r>
              <a:rPr lang="hu-HU" b="1">
                <a:solidFill>
                  <a:srgbClr val="333399"/>
                </a:solidFill>
              </a:rPr>
              <a:t>- interaktív kapcsolat az   adatbankok és a kutatók között</a:t>
            </a:r>
            <a:endParaRPr lang="en-GB" b="1">
              <a:solidFill>
                <a:srgbClr val="333399"/>
              </a:solidFill>
            </a:endParaRPr>
          </a:p>
        </p:txBody>
      </p:sp>
      <p:pic>
        <p:nvPicPr>
          <p:cNvPr id="39942" name="Picture 6" descr="Anim-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6288" y="3733800"/>
            <a:ext cx="2982912" cy="2816225"/>
          </a:xfrm>
          <a:prstGeom prst="rect">
            <a:avLst/>
          </a:prstGeom>
          <a:noFill/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62000" y="2971800"/>
            <a:ext cx="5788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hu-HU">
                <a:solidFill>
                  <a:schemeClr val="accent2"/>
                </a:solidFill>
              </a:rPr>
              <a:t>Adatfeldolgozás, adatmegjelenítés, kiértékelés</a:t>
            </a:r>
            <a:br>
              <a:rPr lang="hu-HU">
                <a:solidFill>
                  <a:schemeClr val="accent2"/>
                </a:solidFill>
              </a:rPr>
            </a:br>
            <a:r>
              <a:rPr lang="hu-HU">
                <a:solidFill>
                  <a:schemeClr val="accent2"/>
                </a:solidFill>
                <a:sym typeface="Symbol" pitchFamily="18" charset="2"/>
              </a:rPr>
              <a:t> újabb információk   újabb adatbankok</a:t>
            </a:r>
            <a:endParaRPr lang="en-GB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838200" y="52578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hu-HU">
                <a:solidFill>
                  <a:srgbClr val="FF0000"/>
                </a:solidFill>
              </a:rPr>
              <a:t>automatizálás, speciális szoftverek</a:t>
            </a:r>
          </a:p>
          <a:p>
            <a:pPr algn="l" eaLnBrk="0" hangingPunct="0"/>
            <a:r>
              <a:rPr lang="hu-HU">
                <a:solidFill>
                  <a:srgbClr val="FF0000"/>
                </a:solidFill>
              </a:rPr>
              <a:t>speciális szaktudás</a:t>
            </a:r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g2_10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800600" y="3733800"/>
            <a:ext cx="39624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Fig2_9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5800" y="3352800"/>
            <a:ext cx="3124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Fog2_7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5800" y="1219200"/>
            <a:ext cx="28956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163888" y="409575"/>
            <a:ext cx="3078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/>
              <a:t>Kromoszóma elemek</a:t>
            </a:r>
            <a:endParaRPr lang="en-US" sz="2400" b="1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191000" y="1676400"/>
            <a:ext cx="4702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600"/>
              <a:t>Minikromoszóma: rövid, géngazdag</a:t>
            </a:r>
          </a:p>
          <a:p>
            <a:r>
              <a:rPr lang="hu-HU" sz="1600"/>
              <a:t>Makrokromoszóma: hosszú, génszegény</a:t>
            </a:r>
          </a:p>
          <a:p>
            <a:r>
              <a:rPr lang="hu-HU" sz="1600"/>
              <a:t>B kromoszóma: nem univerzális kromoszóma</a:t>
            </a:r>
          </a:p>
          <a:p>
            <a:r>
              <a:rPr lang="hu-HU" sz="1600"/>
              <a:t>Holocentrikus kromoszóma:</a:t>
            </a:r>
            <a:br>
              <a:rPr lang="hu-HU" sz="1600"/>
            </a:br>
            <a:r>
              <a:rPr lang="hu-HU" sz="1600"/>
              <a:t> nem egyedi centromer, többszörös kinetochore</a:t>
            </a:r>
            <a:endParaRPr lang="en-US" sz="1600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41350" y="2714625"/>
            <a:ext cx="2873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600"/>
              <a:t>Centromer is tartalmaz gént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1_16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52400" y="3886200"/>
            <a:ext cx="38862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1600200" y="1235075"/>
            <a:ext cx="6248400" cy="1508125"/>
            <a:chOff x="1008" y="576"/>
            <a:chExt cx="3936" cy="950"/>
          </a:xfrm>
        </p:grpSpPr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1872" y="1008"/>
              <a:ext cx="235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2400" y="816"/>
              <a:ext cx="115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784" y="816"/>
              <a:ext cx="384" cy="174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2352" y="576"/>
              <a:ext cx="12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400"/>
                <a:t>exon     intron   exon  </a:t>
              </a:r>
              <a:endParaRPr lang="en-US" sz="1400"/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008" y="912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upstream</a:t>
              </a:r>
              <a:endParaRPr lang="en-US" sz="1200"/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4272" y="91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downstream</a:t>
              </a:r>
              <a:endParaRPr lang="en-US" sz="1200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344" y="1200"/>
              <a:ext cx="134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/>
                <a:t>biológiai információ (kódoló régió) kezdete</a:t>
              </a:r>
              <a:endParaRPr lang="en-US" sz="1400"/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3120" y="1152"/>
              <a:ext cx="134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/>
                <a:t>biológiai információ (kódoló régió) vége</a:t>
              </a:r>
              <a:endParaRPr lang="en-US" sz="1400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 flipV="1">
              <a:off x="2256" y="1008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 flipH="1" flipV="1">
              <a:off x="3552" y="100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1392" y="816"/>
              <a:ext cx="10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szabályozó elemek</a:t>
              </a:r>
              <a:endParaRPr lang="en-US" sz="1200"/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752600" y="3048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Eukarióta gének szerkezete</a:t>
            </a:r>
            <a:endParaRPr lang="en-US" sz="2400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81000" y="3048000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/>
              <a:t>altenatív splicing</a:t>
            </a:r>
            <a:endParaRPr lang="en-US" sz="1600" b="1"/>
          </a:p>
        </p:txBody>
      </p: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4648200" y="3783013"/>
            <a:ext cx="4267200" cy="2278062"/>
            <a:chOff x="768" y="1186"/>
            <a:chExt cx="3552" cy="1921"/>
          </a:xfrm>
        </p:grpSpPr>
        <p:sp>
          <p:nvSpPr>
            <p:cNvPr id="9237" name="AutoShape 21"/>
            <p:cNvSpPr>
              <a:spLocks noChangeArrowheads="1"/>
            </p:cNvSpPr>
            <p:nvPr/>
          </p:nvSpPr>
          <p:spPr bwMode="auto">
            <a:xfrm flipV="1">
              <a:off x="3024" y="2400"/>
              <a:ext cx="384" cy="384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 flipV="1">
              <a:off x="2112" y="2400"/>
              <a:ext cx="672" cy="384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AutoShape 23"/>
            <p:cNvSpPr>
              <a:spLocks noChangeArrowheads="1"/>
            </p:cNvSpPr>
            <p:nvPr/>
          </p:nvSpPr>
          <p:spPr bwMode="auto">
            <a:xfrm flipV="1">
              <a:off x="1632" y="2400"/>
              <a:ext cx="240" cy="384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AutoShape 24"/>
            <p:cNvSpPr>
              <a:spLocks noChangeArrowheads="1"/>
            </p:cNvSpPr>
            <p:nvPr/>
          </p:nvSpPr>
          <p:spPr bwMode="auto">
            <a:xfrm rot="5400000">
              <a:off x="864" y="2064"/>
              <a:ext cx="288" cy="384"/>
            </a:xfrm>
            <a:prstGeom prst="flowChartDocumen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1200" y="2112"/>
              <a:ext cx="2736" cy="2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AutoShape 26"/>
            <p:cNvSpPr>
              <a:spLocks noChangeArrowheads="1"/>
            </p:cNvSpPr>
            <p:nvPr/>
          </p:nvSpPr>
          <p:spPr bwMode="auto">
            <a:xfrm rot="16200000" flipH="1">
              <a:off x="3984" y="2064"/>
              <a:ext cx="288" cy="384"/>
            </a:xfrm>
            <a:prstGeom prst="flowChartDocumen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1632" y="2256"/>
              <a:ext cx="240" cy="144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1632" y="2256"/>
              <a:ext cx="96" cy="144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1824" y="2256"/>
              <a:ext cx="48" cy="144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2112" y="2256"/>
              <a:ext cx="672" cy="144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2112" y="2256"/>
              <a:ext cx="192" cy="144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32"/>
            <p:cNvSpPr>
              <a:spLocks noChangeArrowheads="1"/>
            </p:cNvSpPr>
            <p:nvPr/>
          </p:nvSpPr>
          <p:spPr bwMode="auto">
            <a:xfrm>
              <a:off x="2650" y="2256"/>
              <a:ext cx="134" cy="144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auto">
            <a:xfrm>
              <a:off x="3024" y="2256"/>
              <a:ext cx="384" cy="144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34"/>
            <p:cNvSpPr>
              <a:spLocks noChangeArrowheads="1"/>
            </p:cNvSpPr>
            <p:nvPr/>
          </p:nvSpPr>
          <p:spPr bwMode="auto">
            <a:xfrm>
              <a:off x="3360" y="2256"/>
              <a:ext cx="48" cy="144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Rectangle 35"/>
            <p:cNvSpPr>
              <a:spLocks noChangeArrowheads="1"/>
            </p:cNvSpPr>
            <p:nvPr/>
          </p:nvSpPr>
          <p:spPr bwMode="auto">
            <a:xfrm>
              <a:off x="3024" y="2256"/>
              <a:ext cx="96" cy="144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768" y="1392"/>
              <a:ext cx="35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Text Box 37"/>
            <p:cNvSpPr txBox="1">
              <a:spLocks noChangeArrowheads="1"/>
            </p:cNvSpPr>
            <p:nvPr/>
          </p:nvSpPr>
          <p:spPr bwMode="auto">
            <a:xfrm>
              <a:off x="1382" y="1186"/>
              <a:ext cx="195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neurofibromatosis type I gene</a:t>
              </a:r>
            </a:p>
          </p:txBody>
        </p:sp>
        <p:sp>
          <p:nvSpPr>
            <p:cNvPr id="9254" name="Text Box 38"/>
            <p:cNvSpPr txBox="1">
              <a:spLocks noChangeArrowheads="1"/>
            </p:cNvSpPr>
            <p:nvPr/>
          </p:nvSpPr>
          <p:spPr bwMode="auto">
            <a:xfrm>
              <a:off x="1094" y="1570"/>
              <a:ext cx="49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exons</a:t>
              </a:r>
            </a:p>
          </p:txBody>
        </p:sp>
        <p:sp>
          <p:nvSpPr>
            <p:cNvPr id="9255" name="Line 39"/>
            <p:cNvSpPr>
              <a:spLocks noChangeShapeType="1"/>
            </p:cNvSpPr>
            <p:nvPr/>
          </p:nvSpPr>
          <p:spPr bwMode="auto">
            <a:xfrm flipH="1">
              <a:off x="1104" y="1776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 flipH="1" flipV="1">
              <a:off x="1392" y="1776"/>
              <a:ext cx="26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 flipH="1" flipV="1">
              <a:off x="1392" y="1776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 flipH="1" flipV="1">
              <a:off x="1392" y="1776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 flipH="1" flipV="1">
              <a:off x="1392" y="1776"/>
              <a:ext cx="81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44"/>
            <p:cNvSpPr>
              <a:spLocks noChangeShapeType="1"/>
            </p:cNvSpPr>
            <p:nvPr/>
          </p:nvSpPr>
          <p:spPr bwMode="auto">
            <a:xfrm flipH="1" flipV="1">
              <a:off x="1392" y="1776"/>
              <a:ext cx="13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 flipH="1" flipV="1">
              <a:off x="1392" y="1776"/>
              <a:ext cx="16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 flipH="1" flipV="1">
              <a:off x="1392" y="1776"/>
              <a:ext cx="19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Text Box 47"/>
            <p:cNvSpPr txBox="1">
              <a:spLocks noChangeArrowheads="1"/>
            </p:cNvSpPr>
            <p:nvPr/>
          </p:nvSpPr>
          <p:spPr bwMode="auto">
            <a:xfrm>
              <a:off x="1104" y="2681"/>
              <a:ext cx="56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introns</a:t>
              </a:r>
            </a:p>
          </p:txBody>
        </p:sp>
        <p:sp>
          <p:nvSpPr>
            <p:cNvPr id="9264" name="Line 48"/>
            <p:cNvSpPr>
              <a:spLocks noChangeShapeType="1"/>
            </p:cNvSpPr>
            <p:nvPr/>
          </p:nvSpPr>
          <p:spPr bwMode="auto">
            <a:xfrm flipH="1">
              <a:off x="1440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49"/>
            <p:cNvSpPr>
              <a:spLocks noChangeShapeType="1"/>
            </p:cNvSpPr>
            <p:nvPr/>
          </p:nvSpPr>
          <p:spPr bwMode="auto">
            <a:xfrm flipH="1">
              <a:off x="1440" y="240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50"/>
            <p:cNvSpPr>
              <a:spLocks noChangeShapeType="1"/>
            </p:cNvSpPr>
            <p:nvPr/>
          </p:nvSpPr>
          <p:spPr bwMode="auto">
            <a:xfrm flipH="1">
              <a:off x="1440" y="2400"/>
              <a:ext cx="100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51"/>
            <p:cNvSpPr>
              <a:spLocks noChangeShapeType="1"/>
            </p:cNvSpPr>
            <p:nvPr/>
          </p:nvSpPr>
          <p:spPr bwMode="auto">
            <a:xfrm flipH="1">
              <a:off x="1440" y="2400"/>
              <a:ext cx="18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Text Box 52"/>
            <p:cNvSpPr txBox="1">
              <a:spLocks noChangeArrowheads="1"/>
            </p:cNvSpPr>
            <p:nvPr/>
          </p:nvSpPr>
          <p:spPr bwMode="auto">
            <a:xfrm>
              <a:off x="1536" y="2875"/>
              <a:ext cx="207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OGMP        EVI2B           EVI2A </a:t>
              </a:r>
            </a:p>
          </p:txBody>
        </p:sp>
      </p:grp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1143000" y="28956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4267200" y="3124200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5645150" y="3048000"/>
            <a:ext cx="238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1"/>
              <a:t>egymásba ágyazott gének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3997325"/>
            <a:ext cx="9144000" cy="2860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 algn="just"/>
            <a:r>
              <a:rPr lang="en-US" sz="1400">
                <a:cs typeface="Times New Roman" pitchFamily="18" charset="0"/>
              </a:rPr>
              <a:t>Staining techniques used to produce</a:t>
            </a:r>
            <a:r>
              <a:rPr lang="en-US" sz="1400" u="sng">
                <a:cs typeface="Times New Roman" pitchFamily="18" charset="0"/>
              </a:rPr>
              <a:t> </a:t>
            </a:r>
            <a:r>
              <a:rPr lang="en-US" sz="1400">
                <a:cs typeface="Times New Roman" pitchFamily="18" charset="0"/>
              </a:rPr>
              <a:t>chromosome banding patterns 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1200" b="1">
                <a:cs typeface="Times New Roman" pitchFamily="18" charset="0"/>
              </a:rPr>
              <a:t>Technique		Procedure				Banding pattern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1200" b="1">
                <a:cs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1200">
                <a:cs typeface="Times New Roman" pitchFamily="18" charset="0"/>
              </a:rPr>
              <a:t>G-banding 	Mild proteolysis followed by staining with Giemsa		Dark bands are AT-rich 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1200">
                <a:cs typeface="Times New Roman" pitchFamily="18" charset="0"/>
              </a:rPr>
              <a:t>							Pale bands are GC-rich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1200">
                <a:cs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1200">
                <a:cs typeface="Times New Roman" pitchFamily="18" charset="0"/>
              </a:rPr>
              <a:t>R-banding 	Heat denaturation followed by staining with Giemsa		Dark bands are GC-rich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1200">
                <a:cs typeface="Times New Roman" pitchFamily="18" charset="0"/>
              </a:rPr>
              <a:t>							Pale bands are AT-rich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1200">
                <a:cs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1200">
                <a:cs typeface="Times New Roman" pitchFamily="18" charset="0"/>
              </a:rPr>
              <a:t>Q-banding 	Stain with quinacrine 				Dark bands are AT-rich 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1200">
                <a:cs typeface="Times New Roman" pitchFamily="18" charset="0"/>
              </a:rPr>
              <a:t>							Pale bands are GC-rich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1200">
                <a:cs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l" eaLnBrk="0" hangingPunct="0"/>
            <a:r>
              <a:rPr lang="en-US" sz="1200">
                <a:cs typeface="Times New Roman" pitchFamily="18" charset="0"/>
              </a:rPr>
              <a:t>C-banding	Denature with barium hydroxide and 			Dark bands contain constitutive 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en-US" sz="1200">
                <a:cs typeface="Times New Roman" pitchFamily="18" charset="0"/>
              </a:rPr>
              <a:t>		then stain with Giemsa				heterochromatin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51203" name="Picture 3" descr="Fig2_8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905000" y="700088"/>
            <a:ext cx="5791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009775" y="104775"/>
            <a:ext cx="530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/>
              <a:t>A gének eloszlása nem egyenletes 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1_19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1066800" y="1905000"/>
            <a:ext cx="298132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fig1_20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953000" y="2286000"/>
            <a:ext cx="35814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14600" y="457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“</a:t>
            </a:r>
            <a:r>
              <a:rPr lang="hu-HU" sz="2400"/>
              <a:t>Abno</a:t>
            </a:r>
            <a:r>
              <a:rPr lang="en-US" sz="2400"/>
              <a:t>rm</a:t>
            </a:r>
            <a:r>
              <a:rPr lang="hu-HU" sz="2400"/>
              <a:t>ális</a:t>
            </a:r>
            <a:r>
              <a:rPr lang="en-US" sz="2400"/>
              <a:t>”</a:t>
            </a:r>
            <a:r>
              <a:rPr lang="hu-HU" sz="2400"/>
              <a:t> genetikai elemek</a:t>
            </a:r>
            <a:br>
              <a:rPr lang="hu-HU" sz="2400"/>
            </a:br>
            <a:r>
              <a:rPr lang="hu-HU" sz="2400"/>
              <a:t>Pszeudogének keletkezése</a:t>
            </a:r>
            <a:endParaRPr lang="en-US" sz="24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9600" y="1295400"/>
            <a:ext cx="3352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A. </a:t>
            </a:r>
            <a:r>
              <a:rPr lang="hu-HU" sz="1600"/>
              <a:t>Processzált pszeudogén</a:t>
            </a:r>
            <a:endParaRPr lang="en-US" sz="16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648200" y="1295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B.</a:t>
            </a:r>
            <a:endParaRPr lang="en-US" sz="240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0" y="1724025"/>
            <a:ext cx="1981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funkcionális gén</a:t>
            </a:r>
            <a:endParaRPr lang="en-US" sz="140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676400" y="2362200"/>
            <a:ext cx="1143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transzkripció</a:t>
            </a:r>
            <a:endParaRPr lang="en-US" sz="120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143000" y="3124200"/>
            <a:ext cx="609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RNS</a:t>
            </a:r>
            <a:endParaRPr lang="en-US" sz="12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438400" y="2925763"/>
            <a:ext cx="1752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reverz transzkripció</a:t>
            </a:r>
            <a:endParaRPr lang="en-US" sz="120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981200" y="3733800"/>
            <a:ext cx="609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solidFill>
                  <a:srgbClr val="FF0000"/>
                </a:solidFill>
              </a:rPr>
              <a:t>DNS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352800" y="3657600"/>
            <a:ext cx="1143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új integráció</a:t>
            </a:r>
            <a:endParaRPr lang="en-US" sz="120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62000" y="457200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400"/>
              <a:t>  funkcionális gén            pszeudogén      </a:t>
            </a:r>
            <a:endParaRPr lang="en-US" sz="140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514600" y="525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nincs szabályozó régió</a:t>
            </a:r>
            <a:endParaRPr lang="en-US" sz="1200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791200" y="2190750"/>
            <a:ext cx="1981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funkcionális gén</a:t>
            </a:r>
            <a:endParaRPr lang="en-US" sz="1400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724400" y="3886200"/>
            <a:ext cx="1676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csonka gén</a:t>
            </a:r>
            <a:endParaRPr lang="en-US" sz="1400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315200" y="3886200"/>
            <a:ext cx="1676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génfragment</a:t>
            </a:r>
            <a:endParaRPr lang="en-US" sz="1400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638800" y="4800600"/>
            <a:ext cx="251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a kódoló régió is sérült</a:t>
            </a:r>
            <a:endParaRPr lang="en-US" sz="1200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066800" y="6172200"/>
            <a:ext cx="541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konvencionális pszeudogén: funkcióvesztéses mutáció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58" name="Group 1054"/>
          <p:cNvGrpSpPr>
            <a:grpSpLocks/>
          </p:cNvGrpSpPr>
          <p:nvPr/>
        </p:nvGrpSpPr>
        <p:grpSpPr bwMode="auto">
          <a:xfrm>
            <a:off x="685800" y="1600200"/>
            <a:ext cx="4343400" cy="2370138"/>
            <a:chOff x="432" y="1008"/>
            <a:chExt cx="2736" cy="1493"/>
          </a:xfrm>
        </p:grpSpPr>
        <p:sp>
          <p:nvSpPr>
            <p:cNvPr id="22537" name="Line 1033"/>
            <p:cNvSpPr>
              <a:spLocks noChangeShapeType="1"/>
            </p:cNvSpPr>
            <p:nvPr/>
          </p:nvSpPr>
          <p:spPr bwMode="auto">
            <a:xfrm>
              <a:off x="587" y="2122"/>
              <a:ext cx="18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1034"/>
            <p:cNvSpPr>
              <a:spLocks noChangeShapeType="1"/>
            </p:cNvSpPr>
            <p:nvPr/>
          </p:nvSpPr>
          <p:spPr bwMode="auto">
            <a:xfrm>
              <a:off x="432" y="2122"/>
              <a:ext cx="19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035"/>
            <p:cNvSpPr>
              <a:spLocks noChangeShapeType="1"/>
            </p:cNvSpPr>
            <p:nvPr/>
          </p:nvSpPr>
          <p:spPr bwMode="auto">
            <a:xfrm>
              <a:off x="2453" y="2122"/>
              <a:ext cx="19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Rectangle 1036"/>
            <p:cNvSpPr>
              <a:spLocks noChangeArrowheads="1"/>
            </p:cNvSpPr>
            <p:nvPr/>
          </p:nvSpPr>
          <p:spPr bwMode="auto">
            <a:xfrm>
              <a:off x="782" y="2039"/>
              <a:ext cx="155" cy="8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Rectangle 1037" descr="Light vertical"/>
            <p:cNvSpPr>
              <a:spLocks noChangeArrowheads="1"/>
            </p:cNvSpPr>
            <p:nvPr/>
          </p:nvSpPr>
          <p:spPr bwMode="auto">
            <a:xfrm>
              <a:off x="1403" y="2039"/>
              <a:ext cx="156" cy="8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Rectangle 1038"/>
            <p:cNvSpPr>
              <a:spLocks noChangeArrowheads="1"/>
            </p:cNvSpPr>
            <p:nvPr/>
          </p:nvSpPr>
          <p:spPr bwMode="auto">
            <a:xfrm>
              <a:off x="1831" y="2039"/>
              <a:ext cx="155" cy="8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45" name="Group 1041"/>
            <p:cNvGrpSpPr>
              <a:grpSpLocks/>
            </p:cNvGrpSpPr>
            <p:nvPr/>
          </p:nvGrpSpPr>
          <p:grpSpPr bwMode="auto">
            <a:xfrm>
              <a:off x="432" y="1008"/>
              <a:ext cx="2640" cy="206"/>
              <a:chOff x="1104" y="2976"/>
              <a:chExt cx="3024" cy="240"/>
            </a:xfrm>
          </p:grpSpPr>
          <p:sp>
            <p:nvSpPr>
              <p:cNvPr id="22531" name="Line 1027"/>
              <p:cNvSpPr>
                <a:spLocks noChangeShapeType="1"/>
              </p:cNvSpPr>
              <p:nvPr/>
            </p:nvSpPr>
            <p:spPr bwMode="auto">
              <a:xfrm>
                <a:off x="1296" y="3216"/>
                <a:ext cx="230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2" name="Line 1028"/>
              <p:cNvSpPr>
                <a:spLocks noChangeShapeType="1"/>
              </p:cNvSpPr>
              <p:nvPr/>
            </p:nvSpPr>
            <p:spPr bwMode="auto">
              <a:xfrm>
                <a:off x="1104" y="3216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" name="Line 1029"/>
              <p:cNvSpPr>
                <a:spLocks noChangeShapeType="1"/>
              </p:cNvSpPr>
              <p:nvPr/>
            </p:nvSpPr>
            <p:spPr bwMode="auto">
              <a:xfrm>
                <a:off x="3600" y="3216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4" name="Rectangle 1030"/>
              <p:cNvSpPr>
                <a:spLocks noChangeArrowheads="1"/>
              </p:cNvSpPr>
              <p:nvPr/>
            </p:nvSpPr>
            <p:spPr bwMode="auto">
              <a:xfrm>
                <a:off x="1488" y="3120"/>
                <a:ext cx="192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5" name="Rectangle 1031"/>
              <p:cNvSpPr>
                <a:spLocks noChangeArrowheads="1"/>
              </p:cNvSpPr>
              <p:nvPr/>
            </p:nvSpPr>
            <p:spPr bwMode="auto">
              <a:xfrm>
                <a:off x="2400" y="3120"/>
                <a:ext cx="192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6" name="Rectangle 1032"/>
              <p:cNvSpPr>
                <a:spLocks noChangeArrowheads="1"/>
              </p:cNvSpPr>
              <p:nvPr/>
            </p:nvSpPr>
            <p:spPr bwMode="auto">
              <a:xfrm>
                <a:off x="2928" y="3120"/>
                <a:ext cx="192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Text Box 1039"/>
              <p:cNvSpPr txBox="1">
                <a:spLocks noChangeArrowheads="1"/>
              </p:cNvSpPr>
              <p:nvPr/>
            </p:nvSpPr>
            <p:spPr bwMode="auto">
              <a:xfrm>
                <a:off x="3265" y="2976"/>
                <a:ext cx="863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1200"/>
                  <a:t>1 kromoszóma</a:t>
                </a:r>
                <a:endParaRPr lang="en-US" sz="1200"/>
              </a:p>
            </p:txBody>
          </p:sp>
        </p:grpSp>
        <p:sp>
          <p:nvSpPr>
            <p:cNvPr id="22544" name="Text Box 1040"/>
            <p:cNvSpPr txBox="1">
              <a:spLocks noChangeArrowheads="1"/>
            </p:cNvSpPr>
            <p:nvPr/>
          </p:nvSpPr>
          <p:spPr bwMode="auto">
            <a:xfrm>
              <a:off x="2229" y="1920"/>
              <a:ext cx="9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2 kromoszóma</a:t>
              </a:r>
              <a:endParaRPr lang="en-US" sz="1200"/>
            </a:p>
          </p:txBody>
        </p:sp>
        <p:sp>
          <p:nvSpPr>
            <p:cNvPr id="22546" name="Text Box 1042"/>
            <p:cNvSpPr txBox="1">
              <a:spLocks noChangeArrowheads="1"/>
            </p:cNvSpPr>
            <p:nvPr/>
          </p:nvSpPr>
          <p:spPr bwMode="auto">
            <a:xfrm>
              <a:off x="1054" y="1544"/>
              <a:ext cx="9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interspersed repeats</a:t>
              </a:r>
              <a:endParaRPr lang="en-US" sz="1200"/>
            </a:p>
          </p:txBody>
        </p:sp>
        <p:sp>
          <p:nvSpPr>
            <p:cNvPr id="22547" name="Line 1043"/>
            <p:cNvSpPr>
              <a:spLocks noChangeShapeType="1"/>
            </p:cNvSpPr>
            <p:nvPr/>
          </p:nvSpPr>
          <p:spPr bwMode="auto">
            <a:xfrm>
              <a:off x="859" y="1256"/>
              <a:ext cx="389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044"/>
            <p:cNvSpPr>
              <a:spLocks noChangeShapeType="1"/>
            </p:cNvSpPr>
            <p:nvPr/>
          </p:nvSpPr>
          <p:spPr bwMode="auto">
            <a:xfrm flipH="1">
              <a:off x="937" y="1709"/>
              <a:ext cx="311" cy="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1045"/>
            <p:cNvSpPr>
              <a:spLocks noChangeShapeType="1"/>
            </p:cNvSpPr>
            <p:nvPr/>
          </p:nvSpPr>
          <p:spPr bwMode="auto">
            <a:xfrm>
              <a:off x="1559" y="1297"/>
              <a:ext cx="0" cy="2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1046"/>
            <p:cNvSpPr>
              <a:spLocks noChangeShapeType="1"/>
            </p:cNvSpPr>
            <p:nvPr/>
          </p:nvSpPr>
          <p:spPr bwMode="auto">
            <a:xfrm flipH="1">
              <a:off x="1831" y="1256"/>
              <a:ext cx="155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1047"/>
            <p:cNvSpPr>
              <a:spLocks noChangeShapeType="1"/>
            </p:cNvSpPr>
            <p:nvPr/>
          </p:nvSpPr>
          <p:spPr bwMode="auto">
            <a:xfrm>
              <a:off x="1753" y="1709"/>
              <a:ext cx="156" cy="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Text Box 1048"/>
            <p:cNvSpPr txBox="1">
              <a:spLocks noChangeArrowheads="1"/>
            </p:cNvSpPr>
            <p:nvPr/>
          </p:nvSpPr>
          <p:spPr bwMode="auto">
            <a:xfrm>
              <a:off x="976" y="2328"/>
              <a:ext cx="11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tandem repeated DNA</a:t>
              </a:r>
              <a:endParaRPr lang="en-US" sz="1200"/>
            </a:p>
          </p:txBody>
        </p:sp>
        <p:sp>
          <p:nvSpPr>
            <p:cNvPr id="22554" name="Line 1050"/>
            <p:cNvSpPr>
              <a:spLocks noChangeShapeType="1"/>
            </p:cNvSpPr>
            <p:nvPr/>
          </p:nvSpPr>
          <p:spPr bwMode="auto">
            <a:xfrm flipV="1">
              <a:off x="1481" y="2163"/>
              <a:ext cx="0" cy="1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56" name="Text Box 1052"/>
          <p:cNvSpPr txBox="1">
            <a:spLocks noChangeArrowheads="1"/>
          </p:cNvSpPr>
          <p:nvPr/>
        </p:nvSpPr>
        <p:spPr bwMode="auto">
          <a:xfrm>
            <a:off x="762000" y="4343400"/>
            <a:ext cx="350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200"/>
              <a:t>Long Interspersed Nuclear Elements: LINE</a:t>
            </a:r>
          </a:p>
          <a:p>
            <a:pPr algn="l">
              <a:spcBef>
                <a:spcPct val="50000"/>
              </a:spcBef>
            </a:pPr>
            <a:r>
              <a:rPr lang="hu-HU" sz="1200"/>
              <a:t>Short Interspersed Nuclear Elements: SINE</a:t>
            </a:r>
            <a:endParaRPr lang="en-US" sz="1200"/>
          </a:p>
        </p:txBody>
      </p:sp>
      <p:sp>
        <p:nvSpPr>
          <p:cNvPr id="22559" name="Text Box 1055"/>
          <p:cNvSpPr txBox="1">
            <a:spLocks noChangeArrowheads="1"/>
          </p:cNvSpPr>
          <p:nvPr/>
        </p:nvSpPr>
        <p:spPr bwMode="auto">
          <a:xfrm>
            <a:off x="5334000" y="1676400"/>
            <a:ext cx="35052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600"/>
              <a:t>mikroszatellitek </a:t>
            </a:r>
            <a:br>
              <a:rPr lang="hu-HU" sz="1600"/>
            </a:br>
            <a:r>
              <a:rPr lang="hu-HU" sz="1600"/>
              <a:t>(short tandem repeat, STR)</a:t>
            </a:r>
          </a:p>
          <a:p>
            <a:pPr algn="l">
              <a:spcBef>
                <a:spcPct val="50000"/>
              </a:spcBef>
            </a:pPr>
            <a:r>
              <a:rPr lang="hu-HU" sz="1600">
                <a:sym typeface="Symbol" pitchFamily="18" charset="2"/>
              </a:rPr>
              <a:t> 13 bp repeat</a:t>
            </a:r>
            <a:r>
              <a:rPr lang="en-US" sz="1600">
                <a:sym typeface="Symbol" pitchFamily="18" charset="2"/>
              </a:rPr>
              <a:t>,     </a:t>
            </a:r>
            <a:r>
              <a:rPr lang="hu-HU" sz="1600">
                <a:sym typeface="Symbol" pitchFamily="18" charset="2"/>
              </a:rPr>
              <a:t>  150 bp hossz</a:t>
            </a:r>
            <a:r>
              <a:rPr lang="hu-HU" sz="1600"/>
              <a:t>:</a:t>
            </a:r>
          </a:p>
          <a:p>
            <a:pPr algn="l">
              <a:spcBef>
                <a:spcPct val="50000"/>
              </a:spcBef>
            </a:pPr>
            <a:r>
              <a:rPr lang="hu-HU" sz="1600"/>
              <a:t>pl. CACACACACACA</a:t>
            </a:r>
          </a:p>
          <a:p>
            <a:pPr algn="l">
              <a:spcBef>
                <a:spcPct val="50000"/>
              </a:spcBef>
            </a:pPr>
            <a:r>
              <a:rPr lang="hu-HU" sz="1600"/>
              <a:t>átlagosan minden 2 kb tartalmaz</a:t>
            </a:r>
          </a:p>
          <a:p>
            <a:pPr algn="l">
              <a:spcBef>
                <a:spcPct val="50000"/>
              </a:spcBef>
            </a:pPr>
            <a:r>
              <a:rPr lang="hu-HU" sz="1600"/>
              <a:t>miniszatellitek</a:t>
            </a:r>
          </a:p>
          <a:p>
            <a:pPr algn="l">
              <a:spcBef>
                <a:spcPct val="50000"/>
              </a:spcBef>
              <a:buFont typeface="Symbol" pitchFamily="18" charset="2"/>
              <a:buChar char="&lt;"/>
            </a:pPr>
            <a:r>
              <a:rPr lang="hu-HU" sz="1600">
                <a:sym typeface="Symbol" pitchFamily="18" charset="2"/>
              </a:rPr>
              <a:t>25 bp repeat</a:t>
            </a:r>
            <a:r>
              <a:rPr lang="en-US" sz="1600">
                <a:sym typeface="Symbol" pitchFamily="18" charset="2"/>
              </a:rPr>
              <a:t>,     </a:t>
            </a:r>
            <a:r>
              <a:rPr lang="hu-HU" sz="1600">
                <a:sym typeface="Symbol" pitchFamily="18" charset="2"/>
              </a:rPr>
              <a:t>  20 kbp hossz</a:t>
            </a:r>
            <a:endParaRPr lang="hu-HU" sz="1600"/>
          </a:p>
          <a:p>
            <a:pPr algn="l">
              <a:spcBef>
                <a:spcPct val="50000"/>
              </a:spcBef>
              <a:buFont typeface="Symbol" pitchFamily="18" charset="2"/>
              <a:buChar char="&lt;"/>
            </a:pPr>
            <a:endParaRPr lang="hu-HU" sz="1600"/>
          </a:p>
          <a:p>
            <a:pPr algn="l">
              <a:spcBef>
                <a:spcPct val="50000"/>
              </a:spcBef>
              <a:buFont typeface="Symbol" pitchFamily="18" charset="2"/>
              <a:buNone/>
            </a:pPr>
            <a:r>
              <a:rPr lang="hu-HU" sz="1600"/>
              <a:t>Genetikai profil analízisére alkalmasak</a:t>
            </a:r>
          </a:p>
        </p:txBody>
      </p:sp>
      <p:sp>
        <p:nvSpPr>
          <p:cNvPr id="22561" name="Text Box 1057"/>
          <p:cNvSpPr txBox="1">
            <a:spLocks noChangeArrowheads="1"/>
          </p:cNvSpPr>
          <p:nvPr/>
        </p:nvSpPr>
        <p:spPr bwMode="auto">
          <a:xfrm>
            <a:off x="838200" y="533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ISMÉTLŐDŐ SZEKVENCIÁK A GENOMOKBAN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3" name="Group 1035"/>
          <p:cNvGrpSpPr>
            <a:grpSpLocks/>
          </p:cNvGrpSpPr>
          <p:nvPr/>
        </p:nvGrpSpPr>
        <p:grpSpPr bwMode="auto">
          <a:xfrm>
            <a:off x="76200" y="1676400"/>
            <a:ext cx="4038600" cy="3152775"/>
            <a:chOff x="2640" y="1086"/>
            <a:chExt cx="2544" cy="1986"/>
          </a:xfrm>
        </p:grpSpPr>
        <p:pic>
          <p:nvPicPr>
            <p:cNvPr id="23555" name="Picture 1027" descr="fig1_19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 contrast="60000"/>
            </a:blip>
            <a:srcRect/>
            <a:stretch>
              <a:fillRect/>
            </a:stretch>
          </p:blipFill>
          <p:spPr bwMode="auto">
            <a:xfrm>
              <a:off x="2832" y="1200"/>
              <a:ext cx="1878" cy="1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Text Box 1028"/>
            <p:cNvSpPr txBox="1">
              <a:spLocks noChangeArrowheads="1"/>
            </p:cNvSpPr>
            <p:nvPr/>
          </p:nvSpPr>
          <p:spPr bwMode="auto">
            <a:xfrm>
              <a:off x="2640" y="1086"/>
              <a:ext cx="124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/>
                <a:t>retrotransposon</a:t>
              </a:r>
              <a:endParaRPr lang="en-US" sz="1400"/>
            </a:p>
          </p:txBody>
        </p:sp>
        <p:sp>
          <p:nvSpPr>
            <p:cNvPr id="23557" name="Text Box 1029"/>
            <p:cNvSpPr txBox="1">
              <a:spLocks noChangeArrowheads="1"/>
            </p:cNvSpPr>
            <p:nvPr/>
          </p:nvSpPr>
          <p:spPr bwMode="auto">
            <a:xfrm>
              <a:off x="3216" y="1488"/>
              <a:ext cx="720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transzkripció</a:t>
              </a:r>
              <a:endParaRPr lang="en-US" sz="1200"/>
            </a:p>
          </p:txBody>
        </p:sp>
        <p:sp>
          <p:nvSpPr>
            <p:cNvPr id="23558" name="Text Box 1030"/>
            <p:cNvSpPr txBox="1">
              <a:spLocks noChangeArrowheads="1"/>
            </p:cNvSpPr>
            <p:nvPr/>
          </p:nvSpPr>
          <p:spPr bwMode="auto">
            <a:xfrm>
              <a:off x="2880" y="1968"/>
              <a:ext cx="38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RNS</a:t>
              </a:r>
              <a:endParaRPr lang="en-US" sz="1200"/>
            </a:p>
          </p:txBody>
        </p:sp>
        <p:sp>
          <p:nvSpPr>
            <p:cNvPr id="23559" name="Text Box 1031"/>
            <p:cNvSpPr txBox="1">
              <a:spLocks noChangeArrowheads="1"/>
            </p:cNvSpPr>
            <p:nvPr/>
          </p:nvSpPr>
          <p:spPr bwMode="auto">
            <a:xfrm>
              <a:off x="3696" y="1843"/>
              <a:ext cx="110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reverz transzkripció</a:t>
              </a:r>
              <a:endParaRPr lang="en-US" sz="1200"/>
            </a:p>
          </p:txBody>
        </p:sp>
        <p:sp>
          <p:nvSpPr>
            <p:cNvPr id="23560" name="Text Box 1032"/>
            <p:cNvSpPr txBox="1">
              <a:spLocks noChangeArrowheads="1"/>
            </p:cNvSpPr>
            <p:nvPr/>
          </p:nvSpPr>
          <p:spPr bwMode="auto">
            <a:xfrm>
              <a:off x="3408" y="2352"/>
              <a:ext cx="38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>
                  <a:solidFill>
                    <a:srgbClr val="FF0000"/>
                  </a:solidFill>
                </a:rPr>
                <a:t>DNS</a:t>
              </a:r>
              <a:endParaRPr lang="en-US" sz="1200">
                <a:solidFill>
                  <a:srgbClr val="FF0000"/>
                </a:solidFill>
              </a:endParaRPr>
            </a:p>
          </p:txBody>
        </p:sp>
        <p:sp>
          <p:nvSpPr>
            <p:cNvPr id="23561" name="Text Box 1033"/>
            <p:cNvSpPr txBox="1">
              <a:spLocks noChangeArrowheads="1"/>
            </p:cNvSpPr>
            <p:nvPr/>
          </p:nvSpPr>
          <p:spPr bwMode="auto">
            <a:xfrm>
              <a:off x="4272" y="2304"/>
              <a:ext cx="720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új integráció</a:t>
              </a:r>
              <a:endParaRPr lang="en-US" sz="1200"/>
            </a:p>
          </p:txBody>
        </p:sp>
        <p:sp>
          <p:nvSpPr>
            <p:cNvPr id="23562" name="Text Box 1034"/>
            <p:cNvSpPr txBox="1">
              <a:spLocks noChangeArrowheads="1"/>
            </p:cNvSpPr>
            <p:nvPr/>
          </p:nvSpPr>
          <p:spPr bwMode="auto">
            <a:xfrm>
              <a:off x="2640" y="2880"/>
              <a:ext cx="25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400"/>
                <a:t> retrotransposon        retrotransposon kópia </a:t>
              </a:r>
              <a:endParaRPr lang="en-US" sz="1400"/>
            </a:p>
          </p:txBody>
        </p:sp>
      </p:grpSp>
      <p:pic>
        <p:nvPicPr>
          <p:cNvPr id="23564" name="Picture 1036" descr="Fig2_27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267200" y="1524000"/>
            <a:ext cx="467042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 Box 1037"/>
          <p:cNvSpPr txBox="1">
            <a:spLocks noChangeArrowheads="1"/>
          </p:cNvSpPr>
          <p:nvPr/>
        </p:nvSpPr>
        <p:spPr bwMode="auto">
          <a:xfrm>
            <a:off x="1981200" y="3810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Retroelemek és retrotranszpozíció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762000" y="1781175"/>
            <a:ext cx="3657600" cy="2105025"/>
            <a:chOff x="528" y="1056"/>
            <a:chExt cx="2304" cy="1326"/>
          </a:xfrm>
        </p:grpSpPr>
        <p:pic>
          <p:nvPicPr>
            <p:cNvPr id="24578" name="Picture 2" descr="Fig2_28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 contrast="60000"/>
            </a:blip>
            <a:srcRect/>
            <a:stretch>
              <a:fillRect/>
            </a:stretch>
          </p:blipFill>
          <p:spPr bwMode="auto">
            <a:xfrm>
              <a:off x="528" y="1056"/>
              <a:ext cx="2208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612" y="1536"/>
              <a:ext cx="62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replikatív</a:t>
              </a:r>
              <a:endParaRPr lang="en-US" sz="1200"/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2016" y="1536"/>
              <a:ext cx="816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konzervatív</a:t>
              </a:r>
              <a:endParaRPr lang="en-US" sz="1200"/>
            </a:p>
          </p:txBody>
        </p:sp>
      </p:grpSp>
      <p:pic>
        <p:nvPicPr>
          <p:cNvPr id="24582" name="Picture 6" descr="Fig2_29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800600" y="12954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9812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DNS transpozonok</a:t>
            </a:r>
            <a:endParaRPr lang="en-US" sz="2400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5800" y="5867400"/>
            <a:ext cx="487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eukariótákban a retrotranszpozon a jellemzőbb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HUM</a:t>
            </a:r>
            <a:r>
              <a:rPr lang="hu-HU"/>
              <a:t>Á</a:t>
            </a:r>
            <a:r>
              <a:rPr lang="en-US"/>
              <a:t>N GENOM</a:t>
            </a:r>
            <a:r>
              <a:rPr lang="hu-HU"/>
              <a:t> EGY SZEGMENSE</a:t>
            </a:r>
            <a:endParaRPr lang="en-US"/>
          </a:p>
        </p:txBody>
      </p:sp>
      <p:pic>
        <p:nvPicPr>
          <p:cNvPr id="46083" name="Picture 3" descr="fig1_14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1295400" y="1066800"/>
            <a:ext cx="6143625" cy="555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685800" y="1676400"/>
            <a:ext cx="3352800" cy="4114800"/>
            <a:chOff x="624" y="768"/>
            <a:chExt cx="2112" cy="2592"/>
          </a:xfrm>
        </p:grpSpPr>
        <p:pic>
          <p:nvPicPr>
            <p:cNvPr id="19458" name="Picture 2" descr="Fig2_17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 contrast="60000"/>
            </a:blip>
            <a:srcRect/>
            <a:stretch>
              <a:fillRect/>
            </a:stretch>
          </p:blipFill>
          <p:spPr bwMode="auto">
            <a:xfrm>
              <a:off x="816" y="864"/>
              <a:ext cx="1890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624" y="768"/>
              <a:ext cx="1296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cirkuláris kétszálú DNS</a:t>
              </a:r>
              <a:endParaRPr lang="en-US" sz="1200"/>
            </a:p>
          </p:txBody>
        </p:sp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1824" y="1392"/>
              <a:ext cx="912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néhány fordulat kettős hélix megbomlása</a:t>
              </a:r>
              <a:endParaRPr lang="en-US" sz="1200"/>
            </a:p>
          </p:txBody>
        </p:sp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768" y="2496"/>
              <a:ext cx="960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negatív szupertekeredett struktúra</a:t>
              </a:r>
              <a:endParaRPr lang="en-US" sz="1200"/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2209800" y="457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A prokarióta genom szerkezete</a:t>
            </a:r>
            <a:endParaRPr lang="en-US" sz="2400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876800" y="1676400"/>
            <a:ext cx="327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Az </a:t>
            </a:r>
            <a:r>
              <a:rPr lang="hu-HU" sz="1200" i="1"/>
              <a:t>E. coli</a:t>
            </a:r>
            <a:r>
              <a:rPr lang="hu-HU" sz="1200"/>
              <a:t> nucleoidjának modell szerkezete</a:t>
            </a:r>
            <a:endParaRPr lang="en-US" sz="1200"/>
          </a:p>
        </p:txBody>
      </p:sp>
      <p:pic>
        <p:nvPicPr>
          <p:cNvPr id="19479" name="Picture 23" descr="e_coli_chromosome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886200" y="2428875"/>
            <a:ext cx="5257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ig2_20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447800" y="685800"/>
            <a:ext cx="60039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19200" y="228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/>
              <a:t>Prokarióta gének felépítése, policisztronos struktúra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Pre-bioinformatika, az informácó hordozó megfejtése</a:t>
            </a:r>
            <a:endParaRPr lang="en-US" sz="240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</a:rPr>
              <a:t>1866 Mendel: </a:t>
            </a:r>
            <a:r>
              <a:rPr lang="hu-HU" sz="1600" b="1">
                <a:solidFill>
                  <a:srgbClr val="333399"/>
                </a:solidFill>
              </a:rPr>
              <a:t>borsó </a:t>
            </a:r>
            <a:r>
              <a:rPr lang="en-US" sz="1600" b="1">
                <a:solidFill>
                  <a:srgbClr val="333399"/>
                </a:solidFill>
              </a:rPr>
              <a:t>keresztez</a:t>
            </a:r>
            <a:r>
              <a:rPr lang="hu-HU" sz="1600" b="1">
                <a:solidFill>
                  <a:srgbClr val="333399"/>
                </a:solidFill>
              </a:rPr>
              <a:t>ési kísérlek</a:t>
            </a:r>
            <a:endParaRPr lang="en-US" sz="1600" b="1">
              <a:solidFill>
                <a:srgbClr val="333399"/>
              </a:solidFill>
            </a:endParaRP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2514600" y="22098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143000" y="259080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>
                <a:solidFill>
                  <a:srgbClr val="333399"/>
                </a:solidFill>
              </a:rPr>
              <a:t>öröklődés egységekben</a:t>
            </a:r>
            <a:endParaRPr lang="en-US" sz="1600" b="1">
              <a:solidFill>
                <a:srgbClr val="333399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48200" y="1828800"/>
            <a:ext cx="441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186</a:t>
            </a:r>
            <a:r>
              <a:rPr lang="hu-HU" sz="1600" b="1">
                <a:solidFill>
                  <a:srgbClr val="FF0000"/>
                </a:solidFill>
              </a:rPr>
              <a:t>9</a:t>
            </a:r>
            <a:r>
              <a:rPr lang="en-US" sz="1600" b="1">
                <a:solidFill>
                  <a:srgbClr val="FF0000"/>
                </a:solidFill>
              </a:rPr>
              <a:t> M</a:t>
            </a:r>
            <a:r>
              <a:rPr lang="hu-HU" sz="1600" b="1">
                <a:solidFill>
                  <a:srgbClr val="FF0000"/>
                </a:solidFill>
              </a:rPr>
              <a:t>iesc</a:t>
            </a:r>
            <a:r>
              <a:rPr lang="en-US" sz="1600" b="1">
                <a:solidFill>
                  <a:srgbClr val="FF0000"/>
                </a:solidFill>
              </a:rPr>
              <a:t>h</a:t>
            </a:r>
            <a:r>
              <a:rPr lang="hu-HU" sz="1600" b="1">
                <a:solidFill>
                  <a:srgbClr val="FF0000"/>
                </a:solidFill>
              </a:rPr>
              <a:t>er</a:t>
            </a:r>
            <a:r>
              <a:rPr lang="en-US" sz="1600" b="1">
                <a:solidFill>
                  <a:srgbClr val="FF0000"/>
                </a:solidFill>
              </a:rPr>
              <a:t>: </a:t>
            </a:r>
            <a:r>
              <a:rPr lang="hu-HU" sz="1600" b="1">
                <a:solidFill>
                  <a:srgbClr val="FF0000"/>
                </a:solidFill>
              </a:rPr>
              <a:t>lazac sperma DNS tisztítás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40968" name="AutoShape 8"/>
          <p:cNvSpPr>
            <a:spLocks/>
          </p:cNvSpPr>
          <p:nvPr/>
        </p:nvSpPr>
        <p:spPr bwMode="auto">
          <a:xfrm rot="-5400000">
            <a:off x="4248150" y="971550"/>
            <a:ext cx="381000" cy="4838700"/>
          </a:xfrm>
          <a:prstGeom prst="leftBrace">
            <a:avLst>
              <a:gd name="adj1" fmla="val 10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 rot="5400000">
            <a:off x="4114800" y="3886200"/>
            <a:ext cx="685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4191000" y="3810000"/>
            <a:ext cx="533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4191000" y="3810000"/>
            <a:ext cx="533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048000" y="44958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DNS az örökítő anyag</a:t>
            </a:r>
            <a:endParaRPr lang="en-US" sz="160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85800" y="5486400"/>
            <a:ext cx="7010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600"/>
              <a:t>1903 WS Sutton az öröklődési mintázat a kromoszóma sajátságaihoz kapcsolt az osztódás során</a:t>
            </a:r>
          </a:p>
          <a:p>
            <a:pPr algn="l">
              <a:spcBef>
                <a:spcPct val="50000"/>
              </a:spcBef>
            </a:pPr>
            <a:r>
              <a:rPr lang="hu-HU" sz="1600"/>
              <a:t>citokémia: a kromoszóma DNS-ből és fehérjéből épül fel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2_2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0" y="2297113"/>
            <a:ext cx="7162800" cy="3146425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43000" y="381000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 later</a:t>
            </a:r>
            <a:r>
              <a:rPr lang="hu-HU" sz="2400"/>
              <a:t>ális géntranszfer szerepe különböző porkariótákban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838200"/>
            <a:ext cx="5000625" cy="5524500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41960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hu-HU" sz="1600" b="1">
                <a:latin typeface="Times New Roman" pitchFamily="18" charset="0"/>
              </a:rPr>
              <a:t>Archaeák:</a:t>
            </a:r>
            <a:endParaRPr lang="hu-HU" sz="1200" b="1">
              <a:latin typeface="Times New Roman" pitchFamily="18" charset="0"/>
            </a:endParaRPr>
          </a:p>
          <a:p>
            <a:pPr algn="l" eaLnBrk="0" hangingPunct="0"/>
            <a:endParaRPr lang="hu-HU" sz="1200">
              <a:latin typeface="Times New Roman" pitchFamily="18" charset="0"/>
            </a:endParaRP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Carl Woese:	- 1977.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	- 16S rRNS szekvenciák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		</a:t>
            </a:r>
            <a:r>
              <a:rPr lang="hu-HU" sz="1200">
                <a:latin typeface="Times New Roman" pitchFamily="18" charset="0"/>
                <a:sym typeface="Symbol" pitchFamily="18" charset="2"/>
              </a:rPr>
              <a:t></a:t>
            </a:r>
            <a:r>
              <a:rPr lang="hu-HU" sz="1200">
                <a:latin typeface="Times New Roman" pitchFamily="18" charset="0"/>
              </a:rPr>
              <a:t> </a:t>
            </a:r>
            <a:r>
              <a:rPr lang="hu-HU" sz="1200" b="1">
                <a:latin typeface="Times New Roman" pitchFamily="18" charset="0"/>
              </a:rPr>
              <a:t>univerzális filogenetikai törzsfa</a:t>
            </a:r>
            <a:endParaRPr lang="hu-HU" sz="1200">
              <a:latin typeface="Times New Roman" pitchFamily="18" charset="0"/>
            </a:endParaRPr>
          </a:p>
          <a:p>
            <a:pPr algn="l" eaLnBrk="0" hangingPunct="0"/>
            <a:endParaRPr lang="hu-HU" sz="1200">
              <a:latin typeface="Times New Roman" pitchFamily="18" charset="0"/>
            </a:endParaRP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	</a:t>
            </a:r>
          </a:p>
          <a:p>
            <a:pPr algn="l" eaLnBrk="0" hangingPunct="0"/>
            <a:r>
              <a:rPr lang="en-US" sz="1200">
                <a:latin typeface="Times New Roman" pitchFamily="18" charset="0"/>
              </a:rPr>
              <a:t>Archaebakt</a:t>
            </a:r>
            <a:r>
              <a:rPr lang="hu-HU" sz="1200">
                <a:latin typeface="Times New Roman" pitchFamily="18" charset="0"/>
              </a:rPr>
              <a:t>ériumok:</a:t>
            </a:r>
          </a:p>
          <a:p>
            <a:pPr algn="l" eaLnBrk="0" hangingPunct="0">
              <a:buFontTx/>
              <a:buChar char="-"/>
            </a:pPr>
            <a:r>
              <a:rPr lang="hu-HU" sz="1200">
                <a:latin typeface="Times New Roman" pitchFamily="18" charset="0"/>
              </a:rPr>
              <a:t> Eubaktérium-szerű tulajdonságok: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sejtszerveződés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sejtciklus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fő metabolikus utak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cirkuláris kromoszóma</a:t>
            </a:r>
            <a:r>
              <a:rPr lang="en-US" sz="1200">
                <a:latin typeface="Times New Roman" pitchFamily="18" charset="0"/>
              </a:rPr>
              <a:t>, replik</a:t>
            </a:r>
            <a:r>
              <a:rPr lang="hu-HU" sz="1200">
                <a:latin typeface="Times New Roman" pitchFamily="18" charset="0"/>
              </a:rPr>
              <a:t>áció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policisztronos operonok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Shine- Dalgarno szekvenciák (SD)</a:t>
            </a:r>
          </a:p>
          <a:p>
            <a:pPr algn="l" eaLnBrk="0" hangingPunct="0">
              <a:buFontTx/>
              <a:buChar char="-"/>
            </a:pPr>
            <a:r>
              <a:rPr lang="hu-HU" sz="1200">
                <a:latin typeface="Times New Roman" pitchFamily="18" charset="0"/>
              </a:rPr>
              <a:t> transzkripció és transzláció öszekapcsolt</a:t>
            </a:r>
          </a:p>
          <a:p>
            <a:pPr algn="l" eaLnBrk="0" hangingPunct="0">
              <a:buFontTx/>
              <a:buChar char="-"/>
            </a:pPr>
            <a:r>
              <a:rPr lang="hu-HU" sz="1200">
                <a:latin typeface="Times New Roman" pitchFamily="18" charset="0"/>
              </a:rPr>
              <a:t> génexpresszió szabályozás (regulátor fehérjék)</a:t>
            </a:r>
          </a:p>
          <a:p>
            <a:pPr algn="l" eaLnBrk="0" hangingPunct="0"/>
            <a:endParaRPr lang="hu-HU" sz="1200">
              <a:latin typeface="Times New Roman" pitchFamily="18" charset="0"/>
            </a:endParaRP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Eukarióta-szerű tulajdonságok: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    transzkripció, transzláció: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promóter elemek: TATA-box (-30)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transzkripciós faktorok: TBP és TFB</a:t>
            </a:r>
          </a:p>
          <a:p>
            <a:pPr algn="l" eaLnBrk="0" hangingPunct="0">
              <a:buFontTx/>
              <a:buChar char="-"/>
            </a:pPr>
            <a:r>
              <a:rPr lang="hu-HU" sz="1200">
                <a:latin typeface="Times New Roman" pitchFamily="18" charset="0"/>
              </a:rPr>
              <a:t> RNS polimeráz sok alegységes (~12)</a:t>
            </a:r>
          </a:p>
          <a:p>
            <a:pPr algn="l" eaLnBrk="0" hangingPunct="0">
              <a:buFontTx/>
              <a:buChar char="-"/>
            </a:pPr>
            <a:r>
              <a:rPr lang="hu-HU" sz="1200">
                <a:latin typeface="Times New Roman" pitchFamily="18" charset="0"/>
              </a:rPr>
              <a:t> riboszómák:	70S </a:t>
            </a:r>
            <a:r>
              <a:rPr lang="hu-HU" sz="1200">
                <a:latin typeface="Times New Roman" pitchFamily="18" charset="0"/>
                <a:sym typeface="Symbol" pitchFamily="18" charset="2"/>
              </a:rPr>
              <a:t></a:t>
            </a:r>
            <a:r>
              <a:rPr lang="hu-HU" sz="1200">
                <a:latin typeface="Times New Roman" pitchFamily="18" charset="0"/>
              </a:rPr>
              <a:t> 16S, 23S, 5S</a:t>
            </a:r>
            <a:br>
              <a:rPr lang="hu-HU" sz="1200">
                <a:latin typeface="Times New Roman" pitchFamily="18" charset="0"/>
              </a:rPr>
            </a:br>
            <a:r>
              <a:rPr lang="hu-HU" sz="1200">
                <a:latin typeface="Times New Roman" pitchFamily="18" charset="0"/>
              </a:rPr>
              <a:t>de: eukariótákéhoz hasonló riboszómális fehérjék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transzlációs faktorok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intronok, 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kis nukleoláris RNS szerű molekulák (snoRNS)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hiszton fehérjék (erősen bázikusak)</a:t>
            </a:r>
            <a:br>
              <a:rPr lang="hu-HU" sz="1200">
                <a:latin typeface="Times New Roman" pitchFamily="18" charset="0"/>
              </a:rPr>
            </a:br>
            <a:r>
              <a:rPr lang="hu-HU" sz="1200">
                <a:latin typeface="Times New Roman" pitchFamily="18" charset="0"/>
              </a:rPr>
              <a:t> </a:t>
            </a:r>
            <a:r>
              <a:rPr lang="hu-HU" sz="1200">
                <a:latin typeface="Times New Roman" pitchFamily="18" charset="0"/>
                <a:sym typeface="Symbol" pitchFamily="18" charset="2"/>
              </a:rPr>
              <a:t></a:t>
            </a:r>
            <a:r>
              <a:rPr lang="hu-HU" sz="1200">
                <a:latin typeface="Times New Roman" pitchFamily="18" charset="0"/>
              </a:rPr>
              <a:t> nukleoszómák (kis árok)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hősokk fehérjék (Hsp60)</a:t>
            </a:r>
          </a:p>
          <a:p>
            <a:pPr algn="l" eaLnBrk="0" hangingPunct="0"/>
            <a:r>
              <a:rPr lang="hu-HU" sz="1200">
                <a:latin typeface="Times New Roman" pitchFamily="18" charset="0"/>
              </a:rPr>
              <a:t>- citoplazmában chaperonok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0" y="152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Evolúciós törzsfa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09800" y="14478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/>
              <a:t>DNS MANIPULÁCIÓ</a:t>
            </a:r>
            <a:endParaRPr lang="en-US" sz="280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19400" y="25146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dirty="0"/>
              <a:t>számítógéppel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3810000"/>
            <a:ext cx="28103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Clone Manager</a:t>
            </a:r>
          </a:p>
          <a:p>
            <a:endParaRPr lang="en-US" dirty="0" smtClean="0"/>
          </a:p>
          <a:p>
            <a:r>
              <a:rPr lang="en-US" dirty="0" smtClean="0"/>
              <a:t>Vector NTI</a:t>
            </a:r>
          </a:p>
          <a:p>
            <a:endParaRPr lang="en-US" dirty="0" smtClean="0"/>
          </a:p>
          <a:p>
            <a:r>
              <a:rPr lang="en-US" dirty="0" err="1" smtClean="0"/>
              <a:t>Lasergene</a:t>
            </a:r>
            <a:r>
              <a:rPr lang="en-US" dirty="0" smtClean="0"/>
              <a:t>/DNASTAR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8585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581400" y="304800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Clone Manager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6_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286000" y="609600"/>
            <a:ext cx="40354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057400" y="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DNS szekvenálás SANGER szerint</a:t>
            </a:r>
            <a:endParaRPr lang="en-US" sz="240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6_4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990600" y="1828800"/>
            <a:ext cx="257333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Fig6_5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343400" y="2057400"/>
            <a:ext cx="3733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KLASSZIKUS DNS SZEKVENÁLÁS PCR TERMÉKEN VAGY KLÓNOZÓ VEKTORBAN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g6_7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36600" y="1524000"/>
            <a:ext cx="261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Fig6_8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562600" y="1371600"/>
            <a:ext cx="24225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Fig6_9"/>
          <p:cNvPicPr>
            <a:picLocks noChangeAspect="1" noChangeArrowheads="1"/>
          </p:cNvPicPr>
          <p:nvPr/>
        </p:nvPicPr>
        <p:blipFill>
          <a:blip r:embed="rId4" cstate="print">
            <a:lum bright="-40000" contrast="64000"/>
          </a:blip>
          <a:srcRect/>
          <a:stretch>
            <a:fillRect/>
          </a:stretch>
        </p:blipFill>
        <p:spPr bwMode="auto">
          <a:xfrm>
            <a:off x="5181600" y="4287838"/>
            <a:ext cx="32004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819400" y="0"/>
            <a:ext cx="355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Szekven</a:t>
            </a:r>
            <a:r>
              <a:rPr lang="hu-HU" sz="2400"/>
              <a:t>álási stratégiák</a:t>
            </a:r>
            <a:endParaRPr lang="en-US" sz="2400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62000" y="68580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1800"/>
              <a:t>Automata, Sanger</a:t>
            </a:r>
            <a:r>
              <a:rPr lang="en-US" sz="1800"/>
              <a:t>-alap</a:t>
            </a:r>
            <a:r>
              <a:rPr lang="hu-HU" sz="1800"/>
              <a:t>ú</a:t>
            </a:r>
            <a:endParaRPr lang="en-US" sz="1800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851525" y="650875"/>
            <a:ext cx="184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1800"/>
              <a:t>piroszekvenálás</a:t>
            </a:r>
            <a:endParaRPr lang="en-US" sz="180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81000" y="533400"/>
            <a:ext cx="3657600" cy="563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4953000" y="533400"/>
            <a:ext cx="3657600" cy="3200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308725" y="3851275"/>
            <a:ext cx="127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1800"/>
              <a:t>Chip</a:t>
            </a:r>
            <a:r>
              <a:rPr lang="en-US" sz="1800"/>
              <a:t>-alap</a:t>
            </a:r>
            <a:r>
              <a:rPr lang="hu-HU" sz="1800"/>
              <a:t>ú</a:t>
            </a:r>
            <a:endParaRPr lang="en-US" sz="1800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4953000" y="3810000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6_6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514600" y="1524000"/>
            <a:ext cx="39068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0" y="457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A PCR ALAPÚ SZEKVENÁLÁS SÉMÁJA</a:t>
            </a:r>
            <a:endParaRPr lang="en-US" sz="24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62400" y="1535113"/>
            <a:ext cx="22098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TEMPLÁT DNS</a:t>
            </a:r>
            <a:endParaRPr lang="en-US" sz="120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362200" y="2635250"/>
            <a:ext cx="24384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PCR egy primerrel</a:t>
            </a:r>
            <a:endParaRPr lang="en-US" sz="160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752600" y="4876800"/>
            <a:ext cx="5257800" cy="94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a terminálódott láncok száma a ciklus számmal növekszik</a:t>
            </a:r>
          </a:p>
          <a:p>
            <a:pPr>
              <a:spcBef>
                <a:spcPct val="50000"/>
              </a:spcBef>
            </a:pPr>
            <a:r>
              <a:rPr lang="hu-HU" sz="1600"/>
              <a:t>a hiba nem amplifikálódik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6_7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3124200" y="1371600"/>
            <a:ext cx="2998788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057400" y="533400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AZ AUTOMATA DNS SZEKVENÁLÁS ELVE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95400" y="381000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Pre-bioinformatika, az informácó hordozó megfejtése</a:t>
            </a:r>
            <a:endParaRPr lang="en-US" sz="2400"/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304800" y="1447800"/>
            <a:ext cx="4876800" cy="5137150"/>
            <a:chOff x="432" y="912"/>
            <a:chExt cx="3072" cy="3236"/>
          </a:xfrm>
        </p:grpSpPr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624" y="1296"/>
              <a:ext cx="2880" cy="2592"/>
              <a:chOff x="1392" y="960"/>
              <a:chExt cx="2880" cy="2592"/>
            </a:xfrm>
          </p:grpSpPr>
          <p:pic>
            <p:nvPicPr>
              <p:cNvPr id="3074" name="Picture 2" descr="fig1_2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776" y="1008"/>
                <a:ext cx="2016" cy="2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6" name="Text Box 4"/>
              <p:cNvSpPr txBox="1">
                <a:spLocks noChangeArrowheads="1"/>
              </p:cNvSpPr>
              <p:nvPr/>
            </p:nvSpPr>
            <p:spPr bwMode="auto">
              <a:xfrm>
                <a:off x="1488" y="1344"/>
                <a:ext cx="1248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u-HU" sz="1400"/>
                  <a:t>virulens baktérium</a:t>
                </a:r>
                <a:endParaRPr lang="en-US" sz="1400"/>
              </a:p>
            </p:txBody>
          </p:sp>
          <p:sp>
            <p:nvSpPr>
              <p:cNvPr id="3077" name="Text Box 5"/>
              <p:cNvSpPr txBox="1">
                <a:spLocks noChangeArrowheads="1"/>
              </p:cNvSpPr>
              <p:nvPr/>
            </p:nvSpPr>
            <p:spPr bwMode="auto">
              <a:xfrm>
                <a:off x="1392" y="1872"/>
                <a:ext cx="13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u-HU" sz="1400"/>
                  <a:t>nem-virulens baktérium</a:t>
                </a:r>
                <a:endParaRPr lang="en-US" sz="1400"/>
              </a:p>
            </p:txBody>
          </p:sp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1536" y="2400"/>
                <a:ext cx="1248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u-HU" sz="1400"/>
                  <a:t>hőkezelt baktérium</a:t>
                </a:r>
                <a:endParaRPr lang="en-US" sz="1400"/>
              </a:p>
            </p:txBody>
          </p:sp>
          <p:sp>
            <p:nvSpPr>
              <p:cNvPr id="3079" name="Text Box 7"/>
              <p:cNvSpPr txBox="1">
                <a:spLocks noChangeArrowheads="1"/>
              </p:cNvSpPr>
              <p:nvPr/>
            </p:nvSpPr>
            <p:spPr bwMode="auto">
              <a:xfrm>
                <a:off x="1440" y="2880"/>
                <a:ext cx="1392" cy="3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u-HU" sz="1400"/>
                  <a:t>nem-virulens baktérium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hu-HU" sz="1400"/>
                  <a:t>+ hőkezelt baktérium</a:t>
                </a:r>
                <a:endParaRPr lang="en-US" sz="1400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1632" y="960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Text Box 9"/>
              <p:cNvSpPr txBox="1">
                <a:spLocks noChangeArrowheads="1"/>
              </p:cNvSpPr>
              <p:nvPr/>
            </p:nvSpPr>
            <p:spPr bwMode="auto">
              <a:xfrm>
                <a:off x="3408" y="1200"/>
                <a:ext cx="864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u-HU" sz="1400"/>
                  <a:t>egér meghal</a:t>
                </a:r>
                <a:endParaRPr lang="en-US" sz="1400"/>
              </a:p>
            </p:txBody>
          </p:sp>
          <p:sp>
            <p:nvSpPr>
              <p:cNvPr id="3082" name="Text Box 10"/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864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u-HU" sz="1400"/>
                  <a:t>egér meghal</a:t>
                </a:r>
                <a:endParaRPr lang="en-US" sz="1400"/>
              </a:p>
            </p:txBody>
          </p:sp>
          <p:sp>
            <p:nvSpPr>
              <p:cNvPr id="3083" name="Text Box 11"/>
              <p:cNvSpPr txBox="1">
                <a:spLocks noChangeArrowheads="1"/>
              </p:cNvSpPr>
              <p:nvPr/>
            </p:nvSpPr>
            <p:spPr bwMode="auto">
              <a:xfrm>
                <a:off x="3408" y="1680"/>
                <a:ext cx="864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u-HU" sz="1400"/>
                  <a:t>egér túlél</a:t>
                </a:r>
                <a:endParaRPr lang="en-US" sz="1400"/>
              </a:p>
            </p:txBody>
          </p:sp>
          <p:sp>
            <p:nvSpPr>
              <p:cNvPr id="3084" name="Text Box 12"/>
              <p:cNvSpPr txBox="1">
                <a:spLocks noChangeArrowheads="1"/>
              </p:cNvSpPr>
              <p:nvPr/>
            </p:nvSpPr>
            <p:spPr bwMode="auto">
              <a:xfrm>
                <a:off x="3360" y="2208"/>
                <a:ext cx="720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1400"/>
                  <a:t>egér túlél</a:t>
                </a:r>
                <a:endParaRPr lang="en-US" sz="1400"/>
              </a:p>
            </p:txBody>
          </p:sp>
          <p:sp>
            <p:nvSpPr>
              <p:cNvPr id="3085" name="Text Box 13"/>
              <p:cNvSpPr txBox="1">
                <a:spLocks noChangeArrowheads="1"/>
              </p:cNvSpPr>
              <p:nvPr/>
            </p:nvSpPr>
            <p:spPr bwMode="auto">
              <a:xfrm>
                <a:off x="2880" y="3360"/>
                <a:ext cx="1248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hu-HU" sz="1400"/>
                  <a:t>virulens baktérium</a:t>
                </a:r>
                <a:endParaRPr lang="en-US" sz="1400"/>
              </a:p>
            </p:txBody>
          </p:sp>
        </p:grp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768" y="912"/>
              <a:ext cx="2256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/>
                <a:t>F. Griffith 1925-1928</a:t>
              </a:r>
            </a:p>
            <a:p>
              <a:pPr>
                <a:spcBef>
                  <a:spcPct val="50000"/>
                </a:spcBef>
              </a:pPr>
              <a:r>
                <a:rPr lang="hu-HU" sz="1600" i="1"/>
                <a:t>Streptococcus pneumoniae</a:t>
              </a:r>
              <a:endParaRPr lang="en-US" sz="1600" i="1"/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432" y="3936"/>
              <a:ext cx="24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ym typeface="Symbol" pitchFamily="18" charset="2"/>
                </a:rPr>
                <a:t></a:t>
              </a:r>
              <a:r>
                <a:rPr lang="hu-HU" sz="1600">
                  <a:sym typeface="Symbol" pitchFamily="18" charset="2"/>
                </a:rPr>
                <a:t> transzformálási elv</a:t>
              </a:r>
              <a:endParaRPr lang="en-US" sz="1600"/>
            </a:p>
          </p:txBody>
        </p:sp>
      </p:grp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019800" y="1600200"/>
            <a:ext cx="2438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Avery 1944</a:t>
            </a:r>
          </a:p>
          <a:p>
            <a:pPr>
              <a:spcBef>
                <a:spcPct val="50000"/>
              </a:spcBef>
            </a:pPr>
            <a:r>
              <a:rPr lang="hu-HU" sz="1600"/>
              <a:t>a transzformáló anyag DNS</a:t>
            </a:r>
            <a:endParaRPr lang="en-US" sz="1600"/>
          </a:p>
        </p:txBody>
      </p:sp>
      <p:grpSp>
        <p:nvGrpSpPr>
          <p:cNvPr id="3099" name="Group 27"/>
          <p:cNvGrpSpPr>
            <a:grpSpLocks/>
          </p:cNvGrpSpPr>
          <p:nvPr/>
        </p:nvGrpSpPr>
        <p:grpSpPr bwMode="auto">
          <a:xfrm>
            <a:off x="5334000" y="3048000"/>
            <a:ext cx="3657600" cy="1466850"/>
            <a:chOff x="3456" y="2064"/>
            <a:chExt cx="2304" cy="924"/>
          </a:xfrm>
        </p:grpSpPr>
        <p:pic>
          <p:nvPicPr>
            <p:cNvPr id="3089" name="Picture 17" descr="fig1_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2064"/>
              <a:ext cx="2102" cy="887"/>
            </a:xfrm>
            <a:prstGeom prst="rect">
              <a:avLst/>
            </a:prstGeom>
            <a:noFill/>
          </p:spPr>
        </p:pic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4032" y="2274"/>
              <a:ext cx="480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200"/>
                <a:t>proteáz</a:t>
              </a:r>
              <a:endParaRPr lang="en-US" sz="1200"/>
            </a:p>
          </p:txBody>
        </p:sp>
        <p:sp>
          <p:nvSpPr>
            <p:cNvPr id="3093" name="Text Box 21"/>
            <p:cNvSpPr txBox="1">
              <a:spLocks noChangeArrowheads="1"/>
            </p:cNvSpPr>
            <p:nvPr/>
          </p:nvSpPr>
          <p:spPr bwMode="auto">
            <a:xfrm>
              <a:off x="4080" y="2544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400"/>
                <a:t>RNáz</a:t>
              </a:r>
              <a:endParaRPr lang="en-US" sz="1400"/>
            </a:p>
          </p:txBody>
        </p:sp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>
              <a:off x="4080" y="279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400"/>
                <a:t>DNáz</a:t>
              </a:r>
              <a:endParaRPr lang="en-US" sz="1400"/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4848" y="2256"/>
              <a:ext cx="81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400"/>
                <a:t>nincs hatás</a:t>
              </a:r>
              <a:endParaRPr lang="en-US" sz="1400"/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4944" y="2544"/>
              <a:ext cx="81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400"/>
                <a:t>nincs hatás</a:t>
              </a:r>
              <a:endParaRPr lang="en-US" sz="1400"/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51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sz="1400"/>
                <a:t>inaktivált</a:t>
              </a:r>
              <a:endParaRPr lang="en-US" sz="1400"/>
            </a:p>
          </p:txBody>
        </p:sp>
      </p:grp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5943600" y="51816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proteáz szennyeződés</a:t>
            </a:r>
            <a:r>
              <a:rPr lang="en-US" sz="16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600200" y="2362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>
                <a:solidFill>
                  <a:srgbClr val="FF0000"/>
                </a:solidFill>
                <a:hlinkClick r:id="rId2" action="ppaction://hlinkfile"/>
              </a:rPr>
              <a:t>AZ AUTOMATA SZEKVÁNÁLÓ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1747" name="Text 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286000" y="3581400"/>
            <a:ext cx="4724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A SZEKVENCI</a:t>
            </a:r>
            <a:r>
              <a:rPr lang="hu-HU" dirty="0">
                <a:solidFill>
                  <a:srgbClr val="FF0000"/>
                </a:solidFill>
              </a:rPr>
              <a:t>ÁK MANUÁLIS </a:t>
            </a:r>
            <a:r>
              <a:rPr lang="hu-HU" dirty="0" smtClean="0">
                <a:solidFill>
                  <a:srgbClr val="FF0000"/>
                </a:solidFill>
              </a:rPr>
              <a:t>ELLENŐRZÉSE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Pl. </a:t>
            </a:r>
          </a:p>
          <a:p>
            <a:pPr>
              <a:spcBef>
                <a:spcPct val="50000"/>
              </a:spcBef>
            </a:pPr>
            <a:r>
              <a:rPr lang="en-US" dirty="0" err="1" smtClean="0"/>
              <a:t>Bioedit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err="1" smtClean="0"/>
              <a:t>Chromas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6_8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590800" y="1828800"/>
            <a:ext cx="364172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05000" y="609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A PIROSZEKVENÁLÁS ELVE</a:t>
            </a:r>
            <a:endParaRPr lang="en-US" sz="24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029200" y="30480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pirofoszfát </a:t>
            </a:r>
            <a:endParaRPr lang="en-US" sz="120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143000" y="5715000"/>
            <a:ext cx="289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nincs gélelektroforézis</a:t>
            </a:r>
            <a:endParaRPr lang="en-US" sz="12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2895600"/>
            <a:ext cx="131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nucleisidase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629400" y="3352800"/>
            <a:ext cx="1096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sulfurylase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g6_9"/>
          <p:cNvPicPr>
            <a:picLocks noChangeAspect="1" noChangeArrowheads="1"/>
          </p:cNvPicPr>
          <p:nvPr/>
        </p:nvPicPr>
        <p:blipFill>
          <a:blip r:embed="rId2" cstate="print">
            <a:lum bright="-40000" contrast="64000"/>
          </a:blip>
          <a:srcRect/>
          <a:stretch>
            <a:fillRect/>
          </a:stretch>
        </p:blipFill>
        <p:spPr bwMode="auto">
          <a:xfrm>
            <a:off x="2057400" y="1752600"/>
            <a:ext cx="495300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057400" y="609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CHIP ALAP</a:t>
            </a:r>
            <a:r>
              <a:rPr lang="hu-HU" sz="2400"/>
              <a:t>Ú DNS SZEKVENÁLÁS</a:t>
            </a:r>
            <a:endParaRPr lang="en-US" sz="24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2000" y="5334000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OLIGOOKTEMEREK MINDEN KOMBINÁCIÓJA LEKÖTVE HORDOZÓRA</a:t>
            </a:r>
            <a:endParaRPr lang="en-US" sz="160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14400" y="6172200"/>
            <a:ext cx="670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PROBLÉMA: EGY 8-AS ISMÉTLŐDŐ SZEKVENCIA ÖSSZEZAVARJA A KÉPET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457200" y="3514725"/>
            <a:ext cx="4114800" cy="2733675"/>
            <a:chOff x="1392" y="2400"/>
            <a:chExt cx="2592" cy="1722"/>
          </a:xfrm>
        </p:grpSpPr>
        <p:pic>
          <p:nvPicPr>
            <p:cNvPr id="33796" name="Picture 4" descr="Fig6_5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 contrast="60000"/>
            </a:blip>
            <a:srcRect/>
            <a:stretch>
              <a:fillRect/>
            </a:stretch>
          </p:blipFill>
          <p:spPr bwMode="auto">
            <a:xfrm>
              <a:off x="1536" y="2448"/>
              <a:ext cx="2352" cy="1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1392" y="2400"/>
              <a:ext cx="2592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794" name="Picture 2" descr="Fig5_1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57200" y="1752600"/>
            <a:ext cx="338137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Fig5_2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267200" y="1314450"/>
            <a:ext cx="47244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057400" y="1524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Genom szekvenálási stratégiák</a:t>
            </a:r>
            <a:endParaRPr lang="en-US" sz="2400" b="1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33400" y="914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Shot gun</a:t>
            </a:r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33400" y="44196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Primer séta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g5_3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143125" y="1393825"/>
            <a:ext cx="4857750" cy="4068763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905000" y="457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Alternatív shot gun stratégiák</a:t>
            </a:r>
            <a:endParaRPr lang="en-US" sz="24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601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600"/>
              <a:t>térképezés: </a:t>
            </a:r>
            <a:br>
              <a:rPr lang="hu-HU" sz="1600"/>
            </a:br>
            <a:r>
              <a:rPr lang="hu-HU" sz="1600"/>
              <a:t>- genetikai: gének, tulajdonságok pozícionálása</a:t>
            </a:r>
            <a:br>
              <a:rPr lang="hu-HU" sz="1600"/>
            </a:br>
            <a:r>
              <a:rPr lang="hu-HU" sz="1600"/>
              <a:t>- fizikai: szekvenciák, gének rendeződése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6_10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1143000" y="290513"/>
            <a:ext cx="4286250" cy="62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200400" y="228600"/>
            <a:ext cx="480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Bakteriális shot gun könyvtár készítése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382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hu-HU" sz="3600">
                <a:latin typeface="Georgia" pitchFamily="18" charset="0"/>
              </a:rPr>
              <a:t>Preparation of shotgun library</a:t>
            </a:r>
            <a:endParaRPr lang="en-GB" sz="3600">
              <a:latin typeface="Georgia" pitchFamily="18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46325"/>
            <a:ext cx="26527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4" name="Freeform 4"/>
          <p:cNvSpPr>
            <a:spLocks/>
          </p:cNvSpPr>
          <p:nvPr/>
        </p:nvSpPr>
        <p:spPr bwMode="auto">
          <a:xfrm>
            <a:off x="1066800" y="1050925"/>
            <a:ext cx="2149475" cy="746125"/>
          </a:xfrm>
          <a:custGeom>
            <a:avLst/>
            <a:gdLst/>
            <a:ahLst/>
            <a:cxnLst>
              <a:cxn ang="0">
                <a:pos x="784" y="351"/>
              </a:cxn>
              <a:cxn ang="0">
                <a:pos x="862" y="297"/>
              </a:cxn>
              <a:cxn ang="0">
                <a:pos x="532" y="375"/>
              </a:cxn>
              <a:cxn ang="0">
                <a:pos x="622" y="249"/>
              </a:cxn>
              <a:cxn ang="0">
                <a:pos x="604" y="171"/>
              </a:cxn>
              <a:cxn ang="0">
                <a:pos x="238" y="207"/>
              </a:cxn>
              <a:cxn ang="0">
                <a:pos x="130" y="339"/>
              </a:cxn>
              <a:cxn ang="0">
                <a:pos x="772" y="315"/>
              </a:cxn>
              <a:cxn ang="0">
                <a:pos x="142" y="279"/>
              </a:cxn>
              <a:cxn ang="0">
                <a:pos x="532" y="231"/>
              </a:cxn>
              <a:cxn ang="0">
                <a:pos x="376" y="291"/>
              </a:cxn>
              <a:cxn ang="0">
                <a:pos x="976" y="375"/>
              </a:cxn>
              <a:cxn ang="0">
                <a:pos x="1006" y="423"/>
              </a:cxn>
              <a:cxn ang="0">
                <a:pos x="772" y="195"/>
              </a:cxn>
              <a:cxn ang="0">
                <a:pos x="640" y="213"/>
              </a:cxn>
              <a:cxn ang="0">
                <a:pos x="610" y="99"/>
              </a:cxn>
              <a:cxn ang="0">
                <a:pos x="232" y="39"/>
              </a:cxn>
              <a:cxn ang="0">
                <a:pos x="358" y="225"/>
              </a:cxn>
              <a:cxn ang="0">
                <a:pos x="526" y="159"/>
              </a:cxn>
              <a:cxn ang="0">
                <a:pos x="748" y="219"/>
              </a:cxn>
              <a:cxn ang="0">
                <a:pos x="586" y="177"/>
              </a:cxn>
              <a:cxn ang="0">
                <a:pos x="760" y="159"/>
              </a:cxn>
              <a:cxn ang="0">
                <a:pos x="1036" y="243"/>
              </a:cxn>
              <a:cxn ang="0">
                <a:pos x="868" y="99"/>
              </a:cxn>
              <a:cxn ang="0">
                <a:pos x="580" y="255"/>
              </a:cxn>
              <a:cxn ang="0">
                <a:pos x="718" y="255"/>
              </a:cxn>
              <a:cxn ang="0">
                <a:pos x="766" y="231"/>
              </a:cxn>
              <a:cxn ang="0">
                <a:pos x="286" y="213"/>
              </a:cxn>
              <a:cxn ang="0">
                <a:pos x="178" y="117"/>
              </a:cxn>
              <a:cxn ang="0">
                <a:pos x="256" y="87"/>
              </a:cxn>
              <a:cxn ang="0">
                <a:pos x="274" y="129"/>
              </a:cxn>
              <a:cxn ang="0">
                <a:pos x="550" y="111"/>
              </a:cxn>
              <a:cxn ang="0">
                <a:pos x="1066" y="237"/>
              </a:cxn>
              <a:cxn ang="0">
                <a:pos x="928" y="255"/>
              </a:cxn>
              <a:cxn ang="0">
                <a:pos x="856" y="279"/>
              </a:cxn>
              <a:cxn ang="0">
                <a:pos x="520" y="213"/>
              </a:cxn>
              <a:cxn ang="0">
                <a:pos x="274" y="123"/>
              </a:cxn>
              <a:cxn ang="0">
                <a:pos x="664" y="81"/>
              </a:cxn>
              <a:cxn ang="0">
                <a:pos x="748" y="51"/>
              </a:cxn>
              <a:cxn ang="0">
                <a:pos x="796" y="99"/>
              </a:cxn>
              <a:cxn ang="0">
                <a:pos x="916" y="159"/>
              </a:cxn>
              <a:cxn ang="0">
                <a:pos x="784" y="255"/>
              </a:cxn>
              <a:cxn ang="0">
                <a:pos x="670" y="321"/>
              </a:cxn>
              <a:cxn ang="0">
                <a:pos x="934" y="375"/>
              </a:cxn>
              <a:cxn ang="0">
                <a:pos x="1180" y="393"/>
              </a:cxn>
              <a:cxn ang="0">
                <a:pos x="832" y="369"/>
              </a:cxn>
              <a:cxn ang="0">
                <a:pos x="112" y="285"/>
              </a:cxn>
              <a:cxn ang="0">
                <a:pos x="610" y="357"/>
              </a:cxn>
              <a:cxn ang="0">
                <a:pos x="1354" y="279"/>
              </a:cxn>
            </a:cxnLst>
            <a:rect l="0" t="0" r="r" b="b"/>
            <a:pathLst>
              <a:path w="1354" h="470">
                <a:moveTo>
                  <a:pt x="406" y="321"/>
                </a:moveTo>
                <a:cubicBezTo>
                  <a:pt x="516" y="323"/>
                  <a:pt x="626" y="318"/>
                  <a:pt x="736" y="327"/>
                </a:cubicBezTo>
                <a:cubicBezTo>
                  <a:pt x="754" y="328"/>
                  <a:pt x="784" y="351"/>
                  <a:pt x="784" y="351"/>
                </a:cubicBezTo>
                <a:cubicBezTo>
                  <a:pt x="832" y="346"/>
                  <a:pt x="862" y="342"/>
                  <a:pt x="904" y="321"/>
                </a:cubicBezTo>
                <a:cubicBezTo>
                  <a:pt x="906" y="315"/>
                  <a:pt x="915" y="306"/>
                  <a:pt x="910" y="303"/>
                </a:cubicBezTo>
                <a:cubicBezTo>
                  <a:pt x="896" y="295"/>
                  <a:pt x="878" y="300"/>
                  <a:pt x="862" y="297"/>
                </a:cubicBezTo>
                <a:cubicBezTo>
                  <a:pt x="846" y="294"/>
                  <a:pt x="830" y="289"/>
                  <a:pt x="814" y="285"/>
                </a:cubicBezTo>
                <a:cubicBezTo>
                  <a:pt x="739" y="287"/>
                  <a:pt x="586" y="269"/>
                  <a:pt x="508" y="321"/>
                </a:cubicBezTo>
                <a:cubicBezTo>
                  <a:pt x="498" y="352"/>
                  <a:pt x="503" y="361"/>
                  <a:pt x="532" y="375"/>
                </a:cubicBezTo>
                <a:cubicBezTo>
                  <a:pt x="544" y="373"/>
                  <a:pt x="559" y="378"/>
                  <a:pt x="568" y="369"/>
                </a:cubicBezTo>
                <a:cubicBezTo>
                  <a:pt x="577" y="360"/>
                  <a:pt x="571" y="345"/>
                  <a:pt x="574" y="333"/>
                </a:cubicBezTo>
                <a:cubicBezTo>
                  <a:pt x="585" y="287"/>
                  <a:pt x="589" y="293"/>
                  <a:pt x="622" y="249"/>
                </a:cubicBezTo>
                <a:cubicBezTo>
                  <a:pt x="626" y="233"/>
                  <a:pt x="628" y="216"/>
                  <a:pt x="634" y="201"/>
                </a:cubicBezTo>
                <a:cubicBezTo>
                  <a:pt x="636" y="194"/>
                  <a:pt x="651" y="188"/>
                  <a:pt x="646" y="183"/>
                </a:cubicBezTo>
                <a:cubicBezTo>
                  <a:pt x="636" y="173"/>
                  <a:pt x="618" y="173"/>
                  <a:pt x="604" y="171"/>
                </a:cubicBezTo>
                <a:cubicBezTo>
                  <a:pt x="564" y="167"/>
                  <a:pt x="524" y="167"/>
                  <a:pt x="484" y="165"/>
                </a:cubicBezTo>
                <a:cubicBezTo>
                  <a:pt x="537" y="161"/>
                  <a:pt x="617" y="170"/>
                  <a:pt x="658" y="129"/>
                </a:cubicBezTo>
                <a:cubicBezTo>
                  <a:pt x="504" y="103"/>
                  <a:pt x="381" y="183"/>
                  <a:pt x="238" y="207"/>
                </a:cubicBezTo>
                <a:cubicBezTo>
                  <a:pt x="210" y="219"/>
                  <a:pt x="183" y="234"/>
                  <a:pt x="154" y="243"/>
                </a:cubicBezTo>
                <a:cubicBezTo>
                  <a:pt x="115" y="255"/>
                  <a:pt x="34" y="267"/>
                  <a:pt x="34" y="267"/>
                </a:cubicBezTo>
                <a:cubicBezTo>
                  <a:pt x="0" y="336"/>
                  <a:pt x="89" y="332"/>
                  <a:pt x="130" y="339"/>
                </a:cubicBezTo>
                <a:cubicBezTo>
                  <a:pt x="211" y="380"/>
                  <a:pt x="247" y="378"/>
                  <a:pt x="334" y="387"/>
                </a:cubicBezTo>
                <a:cubicBezTo>
                  <a:pt x="446" y="379"/>
                  <a:pt x="558" y="366"/>
                  <a:pt x="670" y="357"/>
                </a:cubicBezTo>
                <a:cubicBezTo>
                  <a:pt x="772" y="331"/>
                  <a:pt x="756" y="364"/>
                  <a:pt x="772" y="315"/>
                </a:cubicBezTo>
                <a:cubicBezTo>
                  <a:pt x="840" y="332"/>
                  <a:pt x="870" y="321"/>
                  <a:pt x="802" y="231"/>
                </a:cubicBezTo>
                <a:cubicBezTo>
                  <a:pt x="793" y="219"/>
                  <a:pt x="724" y="214"/>
                  <a:pt x="718" y="213"/>
                </a:cubicBezTo>
                <a:cubicBezTo>
                  <a:pt x="531" y="217"/>
                  <a:pt x="324" y="218"/>
                  <a:pt x="142" y="279"/>
                </a:cubicBezTo>
                <a:cubicBezTo>
                  <a:pt x="82" y="459"/>
                  <a:pt x="120" y="326"/>
                  <a:pt x="652" y="285"/>
                </a:cubicBezTo>
                <a:cubicBezTo>
                  <a:pt x="684" y="283"/>
                  <a:pt x="843" y="237"/>
                  <a:pt x="892" y="225"/>
                </a:cubicBezTo>
                <a:cubicBezTo>
                  <a:pt x="773" y="205"/>
                  <a:pt x="652" y="224"/>
                  <a:pt x="532" y="231"/>
                </a:cubicBezTo>
                <a:cubicBezTo>
                  <a:pt x="504" y="235"/>
                  <a:pt x="476" y="239"/>
                  <a:pt x="448" y="243"/>
                </a:cubicBezTo>
                <a:cubicBezTo>
                  <a:pt x="412" y="249"/>
                  <a:pt x="340" y="261"/>
                  <a:pt x="340" y="261"/>
                </a:cubicBezTo>
                <a:cubicBezTo>
                  <a:pt x="331" y="287"/>
                  <a:pt x="323" y="291"/>
                  <a:pt x="376" y="291"/>
                </a:cubicBezTo>
                <a:cubicBezTo>
                  <a:pt x="424" y="291"/>
                  <a:pt x="472" y="284"/>
                  <a:pt x="520" y="279"/>
                </a:cubicBezTo>
                <a:cubicBezTo>
                  <a:pt x="680" y="262"/>
                  <a:pt x="840" y="241"/>
                  <a:pt x="1000" y="225"/>
                </a:cubicBezTo>
                <a:cubicBezTo>
                  <a:pt x="993" y="276"/>
                  <a:pt x="981" y="324"/>
                  <a:pt x="976" y="375"/>
                </a:cubicBezTo>
                <a:cubicBezTo>
                  <a:pt x="978" y="403"/>
                  <a:pt x="975" y="432"/>
                  <a:pt x="982" y="459"/>
                </a:cubicBezTo>
                <a:cubicBezTo>
                  <a:pt x="984" y="465"/>
                  <a:pt x="996" y="470"/>
                  <a:pt x="1000" y="465"/>
                </a:cubicBezTo>
                <a:cubicBezTo>
                  <a:pt x="1008" y="453"/>
                  <a:pt x="1004" y="437"/>
                  <a:pt x="1006" y="423"/>
                </a:cubicBezTo>
                <a:cubicBezTo>
                  <a:pt x="1013" y="375"/>
                  <a:pt x="1019" y="327"/>
                  <a:pt x="1024" y="279"/>
                </a:cubicBezTo>
                <a:cubicBezTo>
                  <a:pt x="1005" y="241"/>
                  <a:pt x="991" y="247"/>
                  <a:pt x="952" y="237"/>
                </a:cubicBezTo>
                <a:cubicBezTo>
                  <a:pt x="892" y="222"/>
                  <a:pt x="834" y="203"/>
                  <a:pt x="772" y="195"/>
                </a:cubicBezTo>
                <a:cubicBezTo>
                  <a:pt x="743" y="196"/>
                  <a:pt x="580" y="166"/>
                  <a:pt x="562" y="237"/>
                </a:cubicBezTo>
                <a:cubicBezTo>
                  <a:pt x="584" y="253"/>
                  <a:pt x="601" y="275"/>
                  <a:pt x="634" y="249"/>
                </a:cubicBezTo>
                <a:cubicBezTo>
                  <a:pt x="644" y="242"/>
                  <a:pt x="638" y="225"/>
                  <a:pt x="640" y="213"/>
                </a:cubicBezTo>
                <a:cubicBezTo>
                  <a:pt x="635" y="129"/>
                  <a:pt x="646" y="105"/>
                  <a:pt x="574" y="69"/>
                </a:cubicBezTo>
                <a:cubicBezTo>
                  <a:pt x="396" y="84"/>
                  <a:pt x="453" y="46"/>
                  <a:pt x="406" y="141"/>
                </a:cubicBezTo>
                <a:cubicBezTo>
                  <a:pt x="493" y="185"/>
                  <a:pt x="537" y="123"/>
                  <a:pt x="610" y="99"/>
                </a:cubicBezTo>
                <a:cubicBezTo>
                  <a:pt x="643" y="0"/>
                  <a:pt x="623" y="21"/>
                  <a:pt x="520" y="15"/>
                </a:cubicBezTo>
                <a:cubicBezTo>
                  <a:pt x="418" y="20"/>
                  <a:pt x="409" y="18"/>
                  <a:pt x="328" y="27"/>
                </a:cubicBezTo>
                <a:cubicBezTo>
                  <a:pt x="296" y="31"/>
                  <a:pt x="232" y="39"/>
                  <a:pt x="232" y="39"/>
                </a:cubicBezTo>
                <a:cubicBezTo>
                  <a:pt x="152" y="66"/>
                  <a:pt x="171" y="40"/>
                  <a:pt x="148" y="87"/>
                </a:cubicBezTo>
                <a:cubicBezTo>
                  <a:pt x="154" y="182"/>
                  <a:pt x="130" y="206"/>
                  <a:pt x="214" y="237"/>
                </a:cubicBezTo>
                <a:cubicBezTo>
                  <a:pt x="262" y="233"/>
                  <a:pt x="310" y="232"/>
                  <a:pt x="358" y="225"/>
                </a:cubicBezTo>
                <a:cubicBezTo>
                  <a:pt x="391" y="220"/>
                  <a:pt x="422" y="209"/>
                  <a:pt x="454" y="201"/>
                </a:cubicBezTo>
                <a:cubicBezTo>
                  <a:pt x="470" y="197"/>
                  <a:pt x="502" y="189"/>
                  <a:pt x="502" y="189"/>
                </a:cubicBezTo>
                <a:cubicBezTo>
                  <a:pt x="540" y="214"/>
                  <a:pt x="533" y="186"/>
                  <a:pt x="526" y="159"/>
                </a:cubicBezTo>
                <a:cubicBezTo>
                  <a:pt x="472" y="170"/>
                  <a:pt x="481" y="194"/>
                  <a:pt x="502" y="237"/>
                </a:cubicBezTo>
                <a:cubicBezTo>
                  <a:pt x="564" y="235"/>
                  <a:pt x="626" y="236"/>
                  <a:pt x="688" y="231"/>
                </a:cubicBezTo>
                <a:cubicBezTo>
                  <a:pt x="708" y="230"/>
                  <a:pt x="733" y="232"/>
                  <a:pt x="748" y="219"/>
                </a:cubicBezTo>
                <a:cubicBezTo>
                  <a:pt x="764" y="205"/>
                  <a:pt x="764" y="179"/>
                  <a:pt x="772" y="159"/>
                </a:cubicBezTo>
                <a:cubicBezTo>
                  <a:pt x="758" y="101"/>
                  <a:pt x="676" y="134"/>
                  <a:pt x="634" y="141"/>
                </a:cubicBezTo>
                <a:cubicBezTo>
                  <a:pt x="618" y="153"/>
                  <a:pt x="598" y="161"/>
                  <a:pt x="586" y="177"/>
                </a:cubicBezTo>
                <a:cubicBezTo>
                  <a:pt x="545" y="234"/>
                  <a:pt x="604" y="259"/>
                  <a:pt x="646" y="273"/>
                </a:cubicBezTo>
                <a:cubicBezTo>
                  <a:pt x="794" y="267"/>
                  <a:pt x="790" y="301"/>
                  <a:pt x="808" y="195"/>
                </a:cubicBezTo>
                <a:cubicBezTo>
                  <a:pt x="802" y="122"/>
                  <a:pt x="806" y="66"/>
                  <a:pt x="760" y="159"/>
                </a:cubicBezTo>
                <a:cubicBezTo>
                  <a:pt x="758" y="175"/>
                  <a:pt x="749" y="192"/>
                  <a:pt x="754" y="207"/>
                </a:cubicBezTo>
                <a:cubicBezTo>
                  <a:pt x="773" y="269"/>
                  <a:pt x="834" y="270"/>
                  <a:pt x="886" y="279"/>
                </a:cubicBezTo>
                <a:cubicBezTo>
                  <a:pt x="942" y="275"/>
                  <a:pt x="1001" y="289"/>
                  <a:pt x="1036" y="243"/>
                </a:cubicBezTo>
                <a:cubicBezTo>
                  <a:pt x="1053" y="294"/>
                  <a:pt x="1117" y="291"/>
                  <a:pt x="1162" y="297"/>
                </a:cubicBezTo>
                <a:cubicBezTo>
                  <a:pt x="1101" y="337"/>
                  <a:pt x="1150" y="201"/>
                  <a:pt x="1132" y="165"/>
                </a:cubicBezTo>
                <a:cubicBezTo>
                  <a:pt x="1099" y="100"/>
                  <a:pt x="927" y="103"/>
                  <a:pt x="868" y="99"/>
                </a:cubicBezTo>
                <a:cubicBezTo>
                  <a:pt x="759" y="103"/>
                  <a:pt x="698" y="80"/>
                  <a:pt x="616" y="141"/>
                </a:cubicBezTo>
                <a:cubicBezTo>
                  <a:pt x="589" y="161"/>
                  <a:pt x="544" y="213"/>
                  <a:pt x="544" y="213"/>
                </a:cubicBezTo>
                <a:cubicBezTo>
                  <a:pt x="534" y="252"/>
                  <a:pt x="545" y="246"/>
                  <a:pt x="580" y="255"/>
                </a:cubicBezTo>
                <a:cubicBezTo>
                  <a:pt x="635" y="251"/>
                  <a:pt x="687" y="244"/>
                  <a:pt x="742" y="237"/>
                </a:cubicBezTo>
                <a:cubicBezTo>
                  <a:pt x="730" y="233"/>
                  <a:pt x="716" y="217"/>
                  <a:pt x="706" y="225"/>
                </a:cubicBezTo>
                <a:cubicBezTo>
                  <a:pt x="697" y="231"/>
                  <a:pt x="707" y="254"/>
                  <a:pt x="718" y="255"/>
                </a:cubicBezTo>
                <a:cubicBezTo>
                  <a:pt x="794" y="261"/>
                  <a:pt x="870" y="247"/>
                  <a:pt x="946" y="243"/>
                </a:cubicBezTo>
                <a:cubicBezTo>
                  <a:pt x="982" y="195"/>
                  <a:pt x="954" y="201"/>
                  <a:pt x="898" y="195"/>
                </a:cubicBezTo>
                <a:cubicBezTo>
                  <a:pt x="790" y="222"/>
                  <a:pt x="833" y="209"/>
                  <a:pt x="766" y="231"/>
                </a:cubicBezTo>
                <a:cubicBezTo>
                  <a:pt x="768" y="237"/>
                  <a:pt x="772" y="255"/>
                  <a:pt x="772" y="249"/>
                </a:cubicBezTo>
                <a:cubicBezTo>
                  <a:pt x="772" y="187"/>
                  <a:pt x="762" y="184"/>
                  <a:pt x="706" y="177"/>
                </a:cubicBezTo>
                <a:cubicBezTo>
                  <a:pt x="558" y="183"/>
                  <a:pt x="426" y="178"/>
                  <a:pt x="286" y="213"/>
                </a:cubicBezTo>
                <a:cubicBezTo>
                  <a:pt x="266" y="206"/>
                  <a:pt x="252" y="196"/>
                  <a:pt x="232" y="189"/>
                </a:cubicBezTo>
                <a:cubicBezTo>
                  <a:pt x="217" y="167"/>
                  <a:pt x="230" y="132"/>
                  <a:pt x="214" y="111"/>
                </a:cubicBezTo>
                <a:cubicBezTo>
                  <a:pt x="207" y="101"/>
                  <a:pt x="190" y="115"/>
                  <a:pt x="178" y="117"/>
                </a:cubicBezTo>
                <a:cubicBezTo>
                  <a:pt x="201" y="164"/>
                  <a:pt x="229" y="152"/>
                  <a:pt x="250" y="111"/>
                </a:cubicBezTo>
                <a:cubicBezTo>
                  <a:pt x="238" y="75"/>
                  <a:pt x="228" y="93"/>
                  <a:pt x="220" y="117"/>
                </a:cubicBezTo>
                <a:cubicBezTo>
                  <a:pt x="265" y="139"/>
                  <a:pt x="264" y="135"/>
                  <a:pt x="256" y="87"/>
                </a:cubicBezTo>
                <a:cubicBezTo>
                  <a:pt x="249" y="88"/>
                  <a:pt x="213" y="92"/>
                  <a:pt x="208" y="105"/>
                </a:cubicBezTo>
                <a:cubicBezTo>
                  <a:pt x="206" y="111"/>
                  <a:pt x="208" y="121"/>
                  <a:pt x="214" y="123"/>
                </a:cubicBezTo>
                <a:cubicBezTo>
                  <a:pt x="233" y="130"/>
                  <a:pt x="254" y="127"/>
                  <a:pt x="274" y="129"/>
                </a:cubicBezTo>
                <a:cubicBezTo>
                  <a:pt x="369" y="125"/>
                  <a:pt x="437" y="120"/>
                  <a:pt x="526" y="105"/>
                </a:cubicBezTo>
                <a:cubicBezTo>
                  <a:pt x="532" y="101"/>
                  <a:pt x="537" y="91"/>
                  <a:pt x="544" y="93"/>
                </a:cubicBezTo>
                <a:cubicBezTo>
                  <a:pt x="550" y="95"/>
                  <a:pt x="546" y="107"/>
                  <a:pt x="550" y="111"/>
                </a:cubicBezTo>
                <a:cubicBezTo>
                  <a:pt x="569" y="130"/>
                  <a:pt x="602" y="124"/>
                  <a:pt x="628" y="129"/>
                </a:cubicBezTo>
                <a:cubicBezTo>
                  <a:pt x="754" y="118"/>
                  <a:pt x="866" y="81"/>
                  <a:pt x="988" y="51"/>
                </a:cubicBezTo>
                <a:cubicBezTo>
                  <a:pt x="1056" y="74"/>
                  <a:pt x="1011" y="200"/>
                  <a:pt x="1066" y="237"/>
                </a:cubicBezTo>
                <a:cubicBezTo>
                  <a:pt x="1102" y="228"/>
                  <a:pt x="1123" y="218"/>
                  <a:pt x="1162" y="213"/>
                </a:cubicBezTo>
                <a:cubicBezTo>
                  <a:pt x="1109" y="205"/>
                  <a:pt x="1000" y="219"/>
                  <a:pt x="1000" y="219"/>
                </a:cubicBezTo>
                <a:cubicBezTo>
                  <a:pt x="976" y="231"/>
                  <a:pt x="953" y="245"/>
                  <a:pt x="928" y="255"/>
                </a:cubicBezTo>
                <a:cubicBezTo>
                  <a:pt x="913" y="261"/>
                  <a:pt x="895" y="260"/>
                  <a:pt x="880" y="267"/>
                </a:cubicBezTo>
                <a:cubicBezTo>
                  <a:pt x="747" y="333"/>
                  <a:pt x="876" y="288"/>
                  <a:pt x="814" y="309"/>
                </a:cubicBezTo>
                <a:cubicBezTo>
                  <a:pt x="833" y="252"/>
                  <a:pt x="796" y="348"/>
                  <a:pt x="856" y="279"/>
                </a:cubicBezTo>
                <a:cubicBezTo>
                  <a:pt x="864" y="270"/>
                  <a:pt x="860" y="255"/>
                  <a:pt x="862" y="243"/>
                </a:cubicBezTo>
                <a:cubicBezTo>
                  <a:pt x="835" y="82"/>
                  <a:pt x="607" y="225"/>
                  <a:pt x="484" y="225"/>
                </a:cubicBezTo>
                <a:cubicBezTo>
                  <a:pt x="471" y="225"/>
                  <a:pt x="508" y="217"/>
                  <a:pt x="520" y="213"/>
                </a:cubicBezTo>
                <a:cubicBezTo>
                  <a:pt x="548" y="185"/>
                  <a:pt x="590" y="104"/>
                  <a:pt x="514" y="123"/>
                </a:cubicBezTo>
                <a:cubicBezTo>
                  <a:pt x="570" y="160"/>
                  <a:pt x="650" y="154"/>
                  <a:pt x="706" y="117"/>
                </a:cubicBezTo>
                <a:cubicBezTo>
                  <a:pt x="568" y="82"/>
                  <a:pt x="415" y="110"/>
                  <a:pt x="274" y="123"/>
                </a:cubicBezTo>
                <a:cubicBezTo>
                  <a:pt x="248" y="125"/>
                  <a:pt x="326" y="121"/>
                  <a:pt x="352" y="117"/>
                </a:cubicBezTo>
                <a:cubicBezTo>
                  <a:pt x="380" y="113"/>
                  <a:pt x="408" y="109"/>
                  <a:pt x="436" y="105"/>
                </a:cubicBezTo>
                <a:cubicBezTo>
                  <a:pt x="512" y="95"/>
                  <a:pt x="588" y="89"/>
                  <a:pt x="664" y="81"/>
                </a:cubicBezTo>
                <a:cubicBezTo>
                  <a:pt x="703" y="68"/>
                  <a:pt x="672" y="52"/>
                  <a:pt x="706" y="33"/>
                </a:cubicBezTo>
                <a:cubicBezTo>
                  <a:pt x="717" y="27"/>
                  <a:pt x="730" y="29"/>
                  <a:pt x="742" y="27"/>
                </a:cubicBezTo>
                <a:cubicBezTo>
                  <a:pt x="744" y="35"/>
                  <a:pt x="743" y="44"/>
                  <a:pt x="748" y="51"/>
                </a:cubicBezTo>
                <a:cubicBezTo>
                  <a:pt x="752" y="57"/>
                  <a:pt x="773" y="61"/>
                  <a:pt x="766" y="63"/>
                </a:cubicBezTo>
                <a:cubicBezTo>
                  <a:pt x="721" y="74"/>
                  <a:pt x="674" y="69"/>
                  <a:pt x="628" y="75"/>
                </a:cubicBezTo>
                <a:cubicBezTo>
                  <a:pt x="475" y="126"/>
                  <a:pt x="795" y="99"/>
                  <a:pt x="796" y="99"/>
                </a:cubicBezTo>
                <a:cubicBezTo>
                  <a:pt x="802" y="97"/>
                  <a:pt x="808" y="91"/>
                  <a:pt x="814" y="93"/>
                </a:cubicBezTo>
                <a:cubicBezTo>
                  <a:pt x="829" y="99"/>
                  <a:pt x="832" y="119"/>
                  <a:pt x="844" y="129"/>
                </a:cubicBezTo>
                <a:cubicBezTo>
                  <a:pt x="865" y="146"/>
                  <a:pt x="890" y="153"/>
                  <a:pt x="916" y="159"/>
                </a:cubicBezTo>
                <a:cubicBezTo>
                  <a:pt x="1014" y="182"/>
                  <a:pt x="1128" y="177"/>
                  <a:pt x="1228" y="183"/>
                </a:cubicBezTo>
                <a:cubicBezTo>
                  <a:pt x="1219" y="219"/>
                  <a:pt x="1210" y="250"/>
                  <a:pt x="1198" y="285"/>
                </a:cubicBezTo>
                <a:cubicBezTo>
                  <a:pt x="1102" y="189"/>
                  <a:pt x="833" y="256"/>
                  <a:pt x="784" y="255"/>
                </a:cubicBezTo>
                <a:cubicBezTo>
                  <a:pt x="753" y="234"/>
                  <a:pt x="727" y="250"/>
                  <a:pt x="694" y="261"/>
                </a:cubicBezTo>
                <a:cubicBezTo>
                  <a:pt x="690" y="273"/>
                  <a:pt x="687" y="285"/>
                  <a:pt x="682" y="297"/>
                </a:cubicBezTo>
                <a:cubicBezTo>
                  <a:pt x="679" y="305"/>
                  <a:pt x="666" y="313"/>
                  <a:pt x="670" y="321"/>
                </a:cubicBezTo>
                <a:cubicBezTo>
                  <a:pt x="675" y="331"/>
                  <a:pt x="690" y="330"/>
                  <a:pt x="700" y="333"/>
                </a:cubicBezTo>
                <a:cubicBezTo>
                  <a:pt x="740" y="344"/>
                  <a:pt x="768" y="346"/>
                  <a:pt x="808" y="351"/>
                </a:cubicBezTo>
                <a:cubicBezTo>
                  <a:pt x="862" y="340"/>
                  <a:pt x="884" y="357"/>
                  <a:pt x="934" y="375"/>
                </a:cubicBezTo>
                <a:cubicBezTo>
                  <a:pt x="953" y="382"/>
                  <a:pt x="974" y="382"/>
                  <a:pt x="994" y="387"/>
                </a:cubicBezTo>
                <a:cubicBezTo>
                  <a:pt x="1066" y="378"/>
                  <a:pt x="1057" y="396"/>
                  <a:pt x="1126" y="405"/>
                </a:cubicBezTo>
                <a:cubicBezTo>
                  <a:pt x="1144" y="401"/>
                  <a:pt x="1176" y="411"/>
                  <a:pt x="1180" y="393"/>
                </a:cubicBezTo>
                <a:cubicBezTo>
                  <a:pt x="1184" y="377"/>
                  <a:pt x="1148" y="383"/>
                  <a:pt x="1132" y="381"/>
                </a:cubicBezTo>
                <a:cubicBezTo>
                  <a:pt x="1096" y="377"/>
                  <a:pt x="1060" y="376"/>
                  <a:pt x="1024" y="375"/>
                </a:cubicBezTo>
                <a:cubicBezTo>
                  <a:pt x="960" y="372"/>
                  <a:pt x="896" y="371"/>
                  <a:pt x="832" y="369"/>
                </a:cubicBezTo>
                <a:cubicBezTo>
                  <a:pt x="749" y="258"/>
                  <a:pt x="355" y="292"/>
                  <a:pt x="304" y="291"/>
                </a:cubicBezTo>
                <a:cubicBezTo>
                  <a:pt x="215" y="284"/>
                  <a:pt x="173" y="279"/>
                  <a:pt x="70" y="279"/>
                </a:cubicBezTo>
                <a:cubicBezTo>
                  <a:pt x="56" y="279"/>
                  <a:pt x="98" y="284"/>
                  <a:pt x="112" y="285"/>
                </a:cubicBezTo>
                <a:cubicBezTo>
                  <a:pt x="162" y="288"/>
                  <a:pt x="212" y="289"/>
                  <a:pt x="262" y="291"/>
                </a:cubicBezTo>
                <a:cubicBezTo>
                  <a:pt x="266" y="326"/>
                  <a:pt x="259" y="352"/>
                  <a:pt x="292" y="363"/>
                </a:cubicBezTo>
                <a:cubicBezTo>
                  <a:pt x="393" y="329"/>
                  <a:pt x="505" y="344"/>
                  <a:pt x="610" y="357"/>
                </a:cubicBezTo>
                <a:cubicBezTo>
                  <a:pt x="653" y="371"/>
                  <a:pt x="716" y="354"/>
                  <a:pt x="760" y="351"/>
                </a:cubicBezTo>
                <a:cubicBezTo>
                  <a:pt x="908" y="341"/>
                  <a:pt x="1056" y="329"/>
                  <a:pt x="1204" y="309"/>
                </a:cubicBezTo>
                <a:cubicBezTo>
                  <a:pt x="1222" y="307"/>
                  <a:pt x="1334" y="299"/>
                  <a:pt x="1354" y="279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62000" y="1660525"/>
            <a:ext cx="302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chromosomal DNA</a:t>
            </a:r>
            <a:endParaRPr lang="en-GB"/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2057400" y="2041525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838200" y="5546725"/>
            <a:ext cx="2667000" cy="533400"/>
            <a:chOff x="480" y="3744"/>
            <a:chExt cx="1680" cy="336"/>
          </a:xfrm>
        </p:grpSpPr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>
              <a:off x="672" y="3744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>
              <a:off x="1008" y="3888"/>
              <a:ext cx="19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>
              <a:off x="528" y="3840"/>
              <a:ext cx="57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>
              <a:off x="1584" y="3936"/>
              <a:ext cx="57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32" name="Line 12"/>
            <p:cNvSpPr>
              <a:spLocks noChangeShapeType="1"/>
            </p:cNvSpPr>
            <p:nvPr/>
          </p:nvSpPr>
          <p:spPr bwMode="auto">
            <a:xfrm>
              <a:off x="1344" y="3984"/>
              <a:ext cx="19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33" name="Line 13"/>
            <p:cNvSpPr>
              <a:spLocks noChangeShapeType="1"/>
            </p:cNvSpPr>
            <p:nvPr/>
          </p:nvSpPr>
          <p:spPr bwMode="auto">
            <a:xfrm>
              <a:off x="1632" y="3744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34" name="Line 14"/>
            <p:cNvSpPr>
              <a:spLocks noChangeShapeType="1"/>
            </p:cNvSpPr>
            <p:nvPr/>
          </p:nvSpPr>
          <p:spPr bwMode="auto">
            <a:xfrm>
              <a:off x="1296" y="3840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>
              <a:off x="1200" y="3744"/>
              <a:ext cx="19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36" name="Line 16"/>
            <p:cNvSpPr>
              <a:spLocks noChangeShapeType="1"/>
            </p:cNvSpPr>
            <p:nvPr/>
          </p:nvSpPr>
          <p:spPr bwMode="auto">
            <a:xfrm>
              <a:off x="480" y="4080"/>
              <a:ext cx="115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1981200" y="5165725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609600" y="6156325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broken DNA fragments</a:t>
            </a:r>
            <a:endParaRPr lang="en-GB"/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3962400" y="5851525"/>
            <a:ext cx="1524000" cy="228600"/>
          </a:xfrm>
          <a:prstGeom prst="rightArrow">
            <a:avLst>
              <a:gd name="adj1" fmla="val 50000"/>
              <a:gd name="adj2" fmla="val 166667"/>
            </a:avLst>
          </a:prstGeom>
          <a:solidFill>
            <a:srgbClr val="99FFCC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3886200" y="5241925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blunting the ends</a:t>
            </a:r>
            <a:endParaRPr lang="en-GB" sz="1600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5715000" y="6384925"/>
            <a:ext cx="2967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GB" sz="1600"/>
              <a:t>Preparat</a:t>
            </a:r>
            <a:r>
              <a:rPr lang="hu-HU" sz="1600"/>
              <a:t>ive</a:t>
            </a:r>
            <a:r>
              <a:rPr lang="en-GB" sz="1600"/>
              <a:t> g</a:t>
            </a:r>
            <a:r>
              <a:rPr lang="hu-HU" sz="1600"/>
              <a:t>e</a:t>
            </a:r>
            <a:r>
              <a:rPr lang="en-GB" sz="1600"/>
              <a:t>l ele</a:t>
            </a:r>
            <a:r>
              <a:rPr lang="hu-HU" sz="1600"/>
              <a:t>ct</a:t>
            </a:r>
            <a:r>
              <a:rPr lang="en-GB" sz="1600"/>
              <a:t>ro</a:t>
            </a:r>
            <a:r>
              <a:rPr lang="hu-HU" sz="1600"/>
              <a:t>ph</a:t>
            </a:r>
            <a:r>
              <a:rPr lang="en-GB" sz="1600"/>
              <a:t>or</a:t>
            </a:r>
            <a:r>
              <a:rPr lang="hu-HU" sz="1600"/>
              <a:t>es</a:t>
            </a:r>
            <a:r>
              <a:rPr lang="en-GB" sz="1600"/>
              <a:t>is</a:t>
            </a:r>
          </a:p>
        </p:txBody>
      </p:sp>
      <p:grpSp>
        <p:nvGrpSpPr>
          <p:cNvPr id="56342" name="Group 22"/>
          <p:cNvGrpSpPr>
            <a:grpSpLocks/>
          </p:cNvGrpSpPr>
          <p:nvPr/>
        </p:nvGrpSpPr>
        <p:grpSpPr bwMode="auto">
          <a:xfrm>
            <a:off x="5943600" y="4556125"/>
            <a:ext cx="1987550" cy="1752600"/>
            <a:chOff x="3740" y="3185"/>
            <a:chExt cx="772" cy="847"/>
          </a:xfrm>
        </p:grpSpPr>
        <p:sp>
          <p:nvSpPr>
            <p:cNvPr id="56343" name="Rectangle 23"/>
            <p:cNvSpPr>
              <a:spLocks noChangeArrowheads="1"/>
            </p:cNvSpPr>
            <p:nvPr/>
          </p:nvSpPr>
          <p:spPr bwMode="auto">
            <a:xfrm>
              <a:off x="3740" y="3312"/>
              <a:ext cx="772" cy="720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Rectangle 24"/>
            <p:cNvSpPr>
              <a:spLocks noChangeArrowheads="1"/>
            </p:cNvSpPr>
            <p:nvPr/>
          </p:nvSpPr>
          <p:spPr bwMode="auto">
            <a:xfrm>
              <a:off x="3777" y="3438"/>
              <a:ext cx="7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Rectangle 25"/>
            <p:cNvSpPr>
              <a:spLocks noChangeArrowheads="1"/>
            </p:cNvSpPr>
            <p:nvPr/>
          </p:nvSpPr>
          <p:spPr bwMode="auto">
            <a:xfrm>
              <a:off x="3777" y="3499"/>
              <a:ext cx="7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Rectangle 26"/>
            <p:cNvSpPr>
              <a:spLocks noChangeArrowheads="1"/>
            </p:cNvSpPr>
            <p:nvPr/>
          </p:nvSpPr>
          <p:spPr bwMode="auto">
            <a:xfrm>
              <a:off x="3777" y="3475"/>
              <a:ext cx="7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Rectangle 27"/>
            <p:cNvSpPr>
              <a:spLocks noChangeArrowheads="1"/>
            </p:cNvSpPr>
            <p:nvPr/>
          </p:nvSpPr>
          <p:spPr bwMode="auto">
            <a:xfrm>
              <a:off x="3777" y="3548"/>
              <a:ext cx="7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Rectangle 28"/>
            <p:cNvSpPr>
              <a:spLocks noChangeArrowheads="1"/>
            </p:cNvSpPr>
            <p:nvPr/>
          </p:nvSpPr>
          <p:spPr bwMode="auto">
            <a:xfrm>
              <a:off x="3777" y="3622"/>
              <a:ext cx="7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Rectangle 29"/>
            <p:cNvSpPr>
              <a:spLocks noChangeArrowheads="1"/>
            </p:cNvSpPr>
            <p:nvPr/>
          </p:nvSpPr>
          <p:spPr bwMode="auto">
            <a:xfrm>
              <a:off x="3777" y="3695"/>
              <a:ext cx="7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Rectangle 30"/>
            <p:cNvSpPr>
              <a:spLocks noChangeArrowheads="1"/>
            </p:cNvSpPr>
            <p:nvPr/>
          </p:nvSpPr>
          <p:spPr bwMode="auto">
            <a:xfrm>
              <a:off x="3777" y="3879"/>
              <a:ext cx="7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1" name="Rectangle 31"/>
            <p:cNvSpPr>
              <a:spLocks noChangeArrowheads="1"/>
            </p:cNvSpPr>
            <p:nvPr/>
          </p:nvSpPr>
          <p:spPr bwMode="auto">
            <a:xfrm>
              <a:off x="3777" y="3806"/>
              <a:ext cx="7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52" name="Group 32"/>
            <p:cNvGrpSpPr>
              <a:grpSpLocks/>
            </p:cNvGrpSpPr>
            <p:nvPr/>
          </p:nvGrpSpPr>
          <p:grpSpPr bwMode="auto">
            <a:xfrm>
              <a:off x="3887" y="3480"/>
              <a:ext cx="368" cy="404"/>
              <a:chOff x="1952" y="2315"/>
              <a:chExt cx="368" cy="404"/>
            </a:xfrm>
          </p:grpSpPr>
          <p:sp>
            <p:nvSpPr>
              <p:cNvPr id="56353" name="Rectangle 33"/>
              <p:cNvSpPr>
                <a:spLocks noChangeArrowheads="1"/>
              </p:cNvSpPr>
              <p:nvPr/>
            </p:nvSpPr>
            <p:spPr bwMode="auto">
              <a:xfrm>
                <a:off x="1952" y="2315"/>
                <a:ext cx="368" cy="3"/>
              </a:xfrm>
              <a:prstGeom prst="rect">
                <a:avLst/>
              </a:prstGeom>
              <a:solidFill>
                <a:srgbClr val="7676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4" name="Rectangle 34"/>
              <p:cNvSpPr>
                <a:spLocks noChangeArrowheads="1"/>
              </p:cNvSpPr>
              <p:nvPr/>
            </p:nvSpPr>
            <p:spPr bwMode="auto">
              <a:xfrm>
                <a:off x="1952" y="2318"/>
                <a:ext cx="368" cy="5"/>
              </a:xfrm>
              <a:prstGeom prst="rect">
                <a:avLst/>
              </a:prstGeom>
              <a:solidFill>
                <a:srgbClr val="7676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5" name="Rectangle 35"/>
              <p:cNvSpPr>
                <a:spLocks noChangeArrowheads="1"/>
              </p:cNvSpPr>
              <p:nvPr/>
            </p:nvSpPr>
            <p:spPr bwMode="auto">
              <a:xfrm>
                <a:off x="1952" y="2323"/>
                <a:ext cx="368" cy="4"/>
              </a:xfrm>
              <a:prstGeom prst="rect">
                <a:avLst/>
              </a:prstGeom>
              <a:solidFill>
                <a:srgbClr val="777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6" name="Rectangle 36"/>
              <p:cNvSpPr>
                <a:spLocks noChangeArrowheads="1"/>
              </p:cNvSpPr>
              <p:nvPr/>
            </p:nvSpPr>
            <p:spPr bwMode="auto">
              <a:xfrm>
                <a:off x="1952" y="2327"/>
                <a:ext cx="368" cy="5"/>
              </a:xfrm>
              <a:prstGeom prst="rect">
                <a:avLst/>
              </a:prstGeom>
              <a:solidFill>
                <a:srgbClr val="7777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7" name="Rectangle 37"/>
              <p:cNvSpPr>
                <a:spLocks noChangeArrowheads="1"/>
              </p:cNvSpPr>
              <p:nvPr/>
            </p:nvSpPr>
            <p:spPr bwMode="auto">
              <a:xfrm>
                <a:off x="1952" y="2332"/>
                <a:ext cx="368" cy="3"/>
              </a:xfrm>
              <a:prstGeom prst="rect">
                <a:avLst/>
              </a:prstGeom>
              <a:solidFill>
                <a:srgbClr val="787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8" name="Rectangle 38"/>
              <p:cNvSpPr>
                <a:spLocks noChangeArrowheads="1"/>
              </p:cNvSpPr>
              <p:nvPr/>
            </p:nvSpPr>
            <p:spPr bwMode="auto">
              <a:xfrm>
                <a:off x="1952" y="2335"/>
                <a:ext cx="368" cy="5"/>
              </a:xfrm>
              <a:prstGeom prst="rect">
                <a:avLst/>
              </a:prstGeom>
              <a:solidFill>
                <a:srgbClr val="7979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9" name="Rectangle 39"/>
              <p:cNvSpPr>
                <a:spLocks noChangeArrowheads="1"/>
              </p:cNvSpPr>
              <p:nvPr/>
            </p:nvSpPr>
            <p:spPr bwMode="auto">
              <a:xfrm>
                <a:off x="1952" y="2340"/>
                <a:ext cx="368" cy="4"/>
              </a:xfrm>
              <a:prstGeom prst="rect">
                <a:avLst/>
              </a:prstGeom>
              <a:solidFill>
                <a:srgbClr val="7A7A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0" name="Rectangle 40"/>
              <p:cNvSpPr>
                <a:spLocks noChangeArrowheads="1"/>
              </p:cNvSpPr>
              <p:nvPr/>
            </p:nvSpPr>
            <p:spPr bwMode="auto">
              <a:xfrm>
                <a:off x="1952" y="2344"/>
                <a:ext cx="368" cy="4"/>
              </a:xfrm>
              <a:prstGeom prst="rect">
                <a:avLst/>
              </a:prstGeom>
              <a:solidFill>
                <a:srgbClr val="7A7A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1" name="Rectangle 41"/>
              <p:cNvSpPr>
                <a:spLocks noChangeArrowheads="1"/>
              </p:cNvSpPr>
              <p:nvPr/>
            </p:nvSpPr>
            <p:spPr bwMode="auto">
              <a:xfrm>
                <a:off x="1952" y="2348"/>
                <a:ext cx="368" cy="5"/>
              </a:xfrm>
              <a:prstGeom prst="rect">
                <a:avLst/>
              </a:prstGeom>
              <a:solidFill>
                <a:srgbClr val="7B7B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2" name="Rectangle 42"/>
              <p:cNvSpPr>
                <a:spLocks noChangeArrowheads="1"/>
              </p:cNvSpPr>
              <p:nvPr/>
            </p:nvSpPr>
            <p:spPr bwMode="auto">
              <a:xfrm>
                <a:off x="1952" y="2353"/>
                <a:ext cx="368" cy="3"/>
              </a:xfrm>
              <a:prstGeom prst="rect">
                <a:avLst/>
              </a:prstGeom>
              <a:solidFill>
                <a:srgbClr val="7C7C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3" name="Rectangle 43"/>
              <p:cNvSpPr>
                <a:spLocks noChangeArrowheads="1"/>
              </p:cNvSpPr>
              <p:nvPr/>
            </p:nvSpPr>
            <p:spPr bwMode="auto">
              <a:xfrm>
                <a:off x="1952" y="2356"/>
                <a:ext cx="368" cy="5"/>
              </a:xfrm>
              <a:prstGeom prst="rect">
                <a:avLst/>
              </a:prstGeom>
              <a:solidFill>
                <a:srgbClr val="7D7D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4" name="Rectangle 44"/>
              <p:cNvSpPr>
                <a:spLocks noChangeArrowheads="1"/>
              </p:cNvSpPr>
              <p:nvPr/>
            </p:nvSpPr>
            <p:spPr bwMode="auto">
              <a:xfrm>
                <a:off x="1952" y="2361"/>
                <a:ext cx="368" cy="4"/>
              </a:xfrm>
              <a:prstGeom prst="rect">
                <a:avLst/>
              </a:prstGeom>
              <a:solidFill>
                <a:srgbClr val="7E7E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5" name="Rectangle 45"/>
              <p:cNvSpPr>
                <a:spLocks noChangeArrowheads="1"/>
              </p:cNvSpPr>
              <p:nvPr/>
            </p:nvSpPr>
            <p:spPr bwMode="auto">
              <a:xfrm>
                <a:off x="1952" y="2365"/>
                <a:ext cx="368" cy="5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6" name="Rectangle 46"/>
              <p:cNvSpPr>
                <a:spLocks noChangeArrowheads="1"/>
              </p:cNvSpPr>
              <p:nvPr/>
            </p:nvSpPr>
            <p:spPr bwMode="auto">
              <a:xfrm>
                <a:off x="1952" y="2370"/>
                <a:ext cx="368" cy="3"/>
              </a:xfrm>
              <a:prstGeom prst="rect">
                <a:avLst/>
              </a:prstGeom>
              <a:solidFill>
                <a:srgbClr val="8181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7" name="Rectangle 47"/>
              <p:cNvSpPr>
                <a:spLocks noChangeArrowheads="1"/>
              </p:cNvSpPr>
              <p:nvPr/>
            </p:nvSpPr>
            <p:spPr bwMode="auto">
              <a:xfrm>
                <a:off x="1952" y="2373"/>
                <a:ext cx="368" cy="5"/>
              </a:xfrm>
              <a:prstGeom prst="rect">
                <a:avLst/>
              </a:prstGeom>
              <a:solidFill>
                <a:srgbClr val="8282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8" name="Rectangle 48"/>
              <p:cNvSpPr>
                <a:spLocks noChangeArrowheads="1"/>
              </p:cNvSpPr>
              <p:nvPr/>
            </p:nvSpPr>
            <p:spPr bwMode="auto">
              <a:xfrm>
                <a:off x="1952" y="2378"/>
                <a:ext cx="368" cy="4"/>
              </a:xfrm>
              <a:prstGeom prst="rect">
                <a:avLst/>
              </a:prstGeom>
              <a:solidFill>
                <a:srgbClr val="8383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9" name="Rectangle 49"/>
              <p:cNvSpPr>
                <a:spLocks noChangeArrowheads="1"/>
              </p:cNvSpPr>
              <p:nvPr/>
            </p:nvSpPr>
            <p:spPr bwMode="auto">
              <a:xfrm>
                <a:off x="1952" y="2382"/>
                <a:ext cx="368" cy="4"/>
              </a:xfrm>
              <a:prstGeom prst="rect">
                <a:avLst/>
              </a:prstGeom>
              <a:solidFill>
                <a:srgbClr val="8484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0" name="Rectangle 50"/>
              <p:cNvSpPr>
                <a:spLocks noChangeArrowheads="1"/>
              </p:cNvSpPr>
              <p:nvPr/>
            </p:nvSpPr>
            <p:spPr bwMode="auto">
              <a:xfrm>
                <a:off x="1952" y="2386"/>
                <a:ext cx="368" cy="5"/>
              </a:xfrm>
              <a:prstGeom prst="rect">
                <a:avLst/>
              </a:prstGeom>
              <a:solidFill>
                <a:srgbClr val="8686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1" name="Rectangle 51"/>
              <p:cNvSpPr>
                <a:spLocks noChangeArrowheads="1"/>
              </p:cNvSpPr>
              <p:nvPr/>
            </p:nvSpPr>
            <p:spPr bwMode="auto">
              <a:xfrm>
                <a:off x="1952" y="2391"/>
                <a:ext cx="368" cy="3"/>
              </a:xfrm>
              <a:prstGeom prst="rect">
                <a:avLst/>
              </a:prstGeom>
              <a:solidFill>
                <a:srgbClr val="8888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2" name="Rectangle 52"/>
              <p:cNvSpPr>
                <a:spLocks noChangeArrowheads="1"/>
              </p:cNvSpPr>
              <p:nvPr/>
            </p:nvSpPr>
            <p:spPr bwMode="auto">
              <a:xfrm>
                <a:off x="1952" y="2394"/>
                <a:ext cx="368" cy="5"/>
              </a:xfrm>
              <a:prstGeom prst="rect">
                <a:avLst/>
              </a:prstGeom>
              <a:solidFill>
                <a:srgbClr val="8989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3" name="Rectangle 53"/>
              <p:cNvSpPr>
                <a:spLocks noChangeArrowheads="1"/>
              </p:cNvSpPr>
              <p:nvPr/>
            </p:nvSpPr>
            <p:spPr bwMode="auto">
              <a:xfrm>
                <a:off x="1952" y="2399"/>
                <a:ext cx="368" cy="4"/>
              </a:xfrm>
              <a:prstGeom prst="rect">
                <a:avLst/>
              </a:prstGeom>
              <a:solidFill>
                <a:srgbClr val="8B8B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4" name="Rectangle 54"/>
              <p:cNvSpPr>
                <a:spLocks noChangeArrowheads="1"/>
              </p:cNvSpPr>
              <p:nvPr/>
            </p:nvSpPr>
            <p:spPr bwMode="auto">
              <a:xfrm>
                <a:off x="1952" y="2403"/>
                <a:ext cx="368" cy="5"/>
              </a:xfrm>
              <a:prstGeom prst="rect">
                <a:avLst/>
              </a:prstGeom>
              <a:solidFill>
                <a:srgbClr val="8D8D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5" name="Rectangle 55"/>
              <p:cNvSpPr>
                <a:spLocks noChangeArrowheads="1"/>
              </p:cNvSpPr>
              <p:nvPr/>
            </p:nvSpPr>
            <p:spPr bwMode="auto">
              <a:xfrm>
                <a:off x="1952" y="2408"/>
                <a:ext cx="368" cy="3"/>
              </a:xfrm>
              <a:prstGeom prst="rect">
                <a:avLst/>
              </a:prstGeom>
              <a:solidFill>
                <a:srgbClr val="8F8F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6" name="Rectangle 56"/>
              <p:cNvSpPr>
                <a:spLocks noChangeArrowheads="1"/>
              </p:cNvSpPr>
              <p:nvPr/>
            </p:nvSpPr>
            <p:spPr bwMode="auto">
              <a:xfrm>
                <a:off x="1952" y="2411"/>
                <a:ext cx="368" cy="4"/>
              </a:xfrm>
              <a:prstGeom prst="rect">
                <a:avLst/>
              </a:prstGeom>
              <a:solidFill>
                <a:srgbClr val="9090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7" name="Rectangle 57"/>
              <p:cNvSpPr>
                <a:spLocks noChangeArrowheads="1"/>
              </p:cNvSpPr>
              <p:nvPr/>
            </p:nvSpPr>
            <p:spPr bwMode="auto">
              <a:xfrm>
                <a:off x="1952" y="2415"/>
                <a:ext cx="368" cy="5"/>
              </a:xfrm>
              <a:prstGeom prst="rect">
                <a:avLst/>
              </a:prstGeom>
              <a:solidFill>
                <a:srgbClr val="9292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8" name="Rectangle 58"/>
              <p:cNvSpPr>
                <a:spLocks noChangeArrowheads="1"/>
              </p:cNvSpPr>
              <p:nvPr/>
            </p:nvSpPr>
            <p:spPr bwMode="auto">
              <a:xfrm>
                <a:off x="1952" y="2420"/>
                <a:ext cx="368" cy="4"/>
              </a:xfrm>
              <a:prstGeom prst="rect">
                <a:avLst/>
              </a:prstGeom>
              <a:solidFill>
                <a:srgbClr val="9393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9" name="Rectangle 59"/>
              <p:cNvSpPr>
                <a:spLocks noChangeArrowheads="1"/>
              </p:cNvSpPr>
              <p:nvPr/>
            </p:nvSpPr>
            <p:spPr bwMode="auto">
              <a:xfrm>
                <a:off x="1952" y="2424"/>
                <a:ext cx="368" cy="5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0" name="Rectangle 60"/>
              <p:cNvSpPr>
                <a:spLocks noChangeArrowheads="1"/>
              </p:cNvSpPr>
              <p:nvPr/>
            </p:nvSpPr>
            <p:spPr bwMode="auto">
              <a:xfrm>
                <a:off x="1952" y="2429"/>
                <a:ext cx="368" cy="3"/>
              </a:xfrm>
              <a:prstGeom prst="rect">
                <a:avLst/>
              </a:prstGeom>
              <a:solidFill>
                <a:srgbClr val="9898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1" name="Rectangle 61"/>
              <p:cNvSpPr>
                <a:spLocks noChangeArrowheads="1"/>
              </p:cNvSpPr>
              <p:nvPr/>
            </p:nvSpPr>
            <p:spPr bwMode="auto">
              <a:xfrm>
                <a:off x="1952" y="2432"/>
                <a:ext cx="368" cy="5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2" name="Rectangle 62"/>
              <p:cNvSpPr>
                <a:spLocks noChangeArrowheads="1"/>
              </p:cNvSpPr>
              <p:nvPr/>
            </p:nvSpPr>
            <p:spPr bwMode="auto">
              <a:xfrm>
                <a:off x="1952" y="2437"/>
                <a:ext cx="368" cy="4"/>
              </a:xfrm>
              <a:prstGeom prst="rect">
                <a:avLst/>
              </a:prstGeom>
              <a:solidFill>
                <a:srgbClr val="9C9C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3" name="Rectangle 63"/>
              <p:cNvSpPr>
                <a:spLocks noChangeArrowheads="1"/>
              </p:cNvSpPr>
              <p:nvPr/>
            </p:nvSpPr>
            <p:spPr bwMode="auto">
              <a:xfrm>
                <a:off x="1952" y="2441"/>
                <a:ext cx="368" cy="5"/>
              </a:xfrm>
              <a:prstGeom prst="rect">
                <a:avLst/>
              </a:prstGeom>
              <a:solidFill>
                <a:srgbClr val="9E9E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4" name="Rectangle 64"/>
              <p:cNvSpPr>
                <a:spLocks noChangeArrowheads="1"/>
              </p:cNvSpPr>
              <p:nvPr/>
            </p:nvSpPr>
            <p:spPr bwMode="auto">
              <a:xfrm>
                <a:off x="1952" y="2446"/>
                <a:ext cx="368" cy="3"/>
              </a:xfrm>
              <a:prstGeom prst="rect">
                <a:avLst/>
              </a:prstGeom>
              <a:solidFill>
                <a:srgbClr val="A1A1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5" name="Rectangle 65"/>
              <p:cNvSpPr>
                <a:spLocks noChangeArrowheads="1"/>
              </p:cNvSpPr>
              <p:nvPr/>
            </p:nvSpPr>
            <p:spPr bwMode="auto">
              <a:xfrm>
                <a:off x="1952" y="2449"/>
                <a:ext cx="368" cy="4"/>
              </a:xfrm>
              <a:prstGeom prst="rect">
                <a:avLst/>
              </a:prstGeom>
              <a:solidFill>
                <a:srgbClr val="A2A2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6" name="Rectangle 66"/>
              <p:cNvSpPr>
                <a:spLocks noChangeArrowheads="1"/>
              </p:cNvSpPr>
              <p:nvPr/>
            </p:nvSpPr>
            <p:spPr bwMode="auto">
              <a:xfrm>
                <a:off x="1952" y="2453"/>
                <a:ext cx="368" cy="5"/>
              </a:xfrm>
              <a:prstGeom prst="rect">
                <a:avLst/>
              </a:prstGeom>
              <a:solidFill>
                <a:srgbClr val="A5A5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7" name="Rectangle 67"/>
              <p:cNvSpPr>
                <a:spLocks noChangeArrowheads="1"/>
              </p:cNvSpPr>
              <p:nvPr/>
            </p:nvSpPr>
            <p:spPr bwMode="auto">
              <a:xfrm>
                <a:off x="1952" y="2458"/>
                <a:ext cx="368" cy="4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8" name="Rectangle 68"/>
              <p:cNvSpPr>
                <a:spLocks noChangeArrowheads="1"/>
              </p:cNvSpPr>
              <p:nvPr/>
            </p:nvSpPr>
            <p:spPr bwMode="auto">
              <a:xfrm>
                <a:off x="1952" y="2462"/>
                <a:ext cx="368" cy="5"/>
              </a:xfrm>
              <a:prstGeom prst="rect">
                <a:avLst/>
              </a:prstGeom>
              <a:solidFill>
                <a:srgbClr val="A9A9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9" name="Rectangle 69"/>
              <p:cNvSpPr>
                <a:spLocks noChangeArrowheads="1"/>
              </p:cNvSpPr>
              <p:nvPr/>
            </p:nvSpPr>
            <p:spPr bwMode="auto">
              <a:xfrm>
                <a:off x="1952" y="2467"/>
                <a:ext cx="368" cy="3"/>
              </a:xfrm>
              <a:prstGeom prst="rect">
                <a:avLst/>
              </a:prstGeom>
              <a:solidFill>
                <a:srgbClr val="ACAC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0" name="Rectangle 70"/>
              <p:cNvSpPr>
                <a:spLocks noChangeArrowheads="1"/>
              </p:cNvSpPr>
              <p:nvPr/>
            </p:nvSpPr>
            <p:spPr bwMode="auto">
              <a:xfrm>
                <a:off x="1952" y="2470"/>
                <a:ext cx="368" cy="5"/>
              </a:xfrm>
              <a:prstGeom prst="rect">
                <a:avLst/>
              </a:prstGeom>
              <a:solidFill>
                <a:srgbClr val="AEAE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1" name="Rectangle 71"/>
              <p:cNvSpPr>
                <a:spLocks noChangeArrowheads="1"/>
              </p:cNvSpPr>
              <p:nvPr/>
            </p:nvSpPr>
            <p:spPr bwMode="auto">
              <a:xfrm>
                <a:off x="1952" y="2475"/>
                <a:ext cx="368" cy="4"/>
              </a:xfrm>
              <a:prstGeom prst="rect">
                <a:avLst/>
              </a:prstGeom>
              <a:solidFill>
                <a:srgbClr val="B0B0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2" name="Rectangle 72"/>
              <p:cNvSpPr>
                <a:spLocks noChangeArrowheads="1"/>
              </p:cNvSpPr>
              <p:nvPr/>
            </p:nvSpPr>
            <p:spPr bwMode="auto">
              <a:xfrm>
                <a:off x="1952" y="2479"/>
                <a:ext cx="368" cy="4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3" name="Rectangle 73"/>
              <p:cNvSpPr>
                <a:spLocks noChangeArrowheads="1"/>
              </p:cNvSpPr>
              <p:nvPr/>
            </p:nvSpPr>
            <p:spPr bwMode="auto">
              <a:xfrm>
                <a:off x="1952" y="2483"/>
                <a:ext cx="368" cy="4"/>
              </a:xfrm>
              <a:prstGeom prst="rect">
                <a:avLst/>
              </a:prstGeom>
              <a:solidFill>
                <a:srgbClr val="B4B4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4" name="Rectangle 74"/>
              <p:cNvSpPr>
                <a:spLocks noChangeArrowheads="1"/>
              </p:cNvSpPr>
              <p:nvPr/>
            </p:nvSpPr>
            <p:spPr bwMode="auto">
              <a:xfrm>
                <a:off x="1952" y="2487"/>
                <a:ext cx="368" cy="4"/>
              </a:xfrm>
              <a:prstGeom prst="rect">
                <a:avLst/>
              </a:prstGeom>
              <a:solidFill>
                <a:srgbClr val="B7B7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5" name="Rectangle 75"/>
              <p:cNvSpPr>
                <a:spLocks noChangeArrowheads="1"/>
              </p:cNvSpPr>
              <p:nvPr/>
            </p:nvSpPr>
            <p:spPr bwMode="auto">
              <a:xfrm>
                <a:off x="1952" y="2491"/>
                <a:ext cx="368" cy="5"/>
              </a:xfrm>
              <a:prstGeom prst="rect">
                <a:avLst/>
              </a:prstGeom>
              <a:solidFill>
                <a:srgbClr val="BABA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6" name="Rectangle 76"/>
              <p:cNvSpPr>
                <a:spLocks noChangeArrowheads="1"/>
              </p:cNvSpPr>
              <p:nvPr/>
            </p:nvSpPr>
            <p:spPr bwMode="auto">
              <a:xfrm>
                <a:off x="1952" y="2496"/>
                <a:ext cx="368" cy="4"/>
              </a:xfrm>
              <a:prstGeom prst="rect">
                <a:avLst/>
              </a:prstGeom>
              <a:solidFill>
                <a:srgbClr val="BBBB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7" name="Rectangle 77"/>
              <p:cNvSpPr>
                <a:spLocks noChangeArrowheads="1"/>
              </p:cNvSpPr>
              <p:nvPr/>
            </p:nvSpPr>
            <p:spPr bwMode="auto">
              <a:xfrm>
                <a:off x="1952" y="2500"/>
                <a:ext cx="368" cy="5"/>
              </a:xfrm>
              <a:prstGeom prst="rect">
                <a:avLst/>
              </a:prstGeom>
              <a:solidFill>
                <a:srgbClr val="BEB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8" name="Rectangle 78"/>
              <p:cNvSpPr>
                <a:spLocks noChangeArrowheads="1"/>
              </p:cNvSpPr>
              <p:nvPr/>
            </p:nvSpPr>
            <p:spPr bwMode="auto">
              <a:xfrm>
                <a:off x="1952" y="2505"/>
                <a:ext cx="368" cy="3"/>
              </a:xfrm>
              <a:prstGeom prst="rect">
                <a:avLst/>
              </a:prstGeom>
              <a:solidFill>
                <a:srgbClr val="C1C1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9" name="Rectangle 79"/>
              <p:cNvSpPr>
                <a:spLocks noChangeArrowheads="1"/>
              </p:cNvSpPr>
              <p:nvPr/>
            </p:nvSpPr>
            <p:spPr bwMode="auto">
              <a:xfrm>
                <a:off x="1952" y="2508"/>
                <a:ext cx="368" cy="5"/>
              </a:xfrm>
              <a:prstGeom prst="rect">
                <a:avLst/>
              </a:prstGeom>
              <a:solidFill>
                <a:srgbClr val="C3C3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0" name="Rectangle 80"/>
              <p:cNvSpPr>
                <a:spLocks noChangeArrowheads="1"/>
              </p:cNvSpPr>
              <p:nvPr/>
            </p:nvSpPr>
            <p:spPr bwMode="auto">
              <a:xfrm>
                <a:off x="1952" y="2513"/>
                <a:ext cx="368" cy="4"/>
              </a:xfrm>
              <a:prstGeom prst="rect">
                <a:avLst/>
              </a:prstGeom>
              <a:solidFill>
                <a:srgbClr val="C5C5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1" name="Rectangle 81"/>
              <p:cNvSpPr>
                <a:spLocks noChangeArrowheads="1"/>
              </p:cNvSpPr>
              <p:nvPr/>
            </p:nvSpPr>
            <p:spPr bwMode="auto">
              <a:xfrm>
                <a:off x="1952" y="2517"/>
                <a:ext cx="368" cy="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2" name="Rectangle 82"/>
              <p:cNvSpPr>
                <a:spLocks noChangeArrowheads="1"/>
              </p:cNvSpPr>
              <p:nvPr/>
            </p:nvSpPr>
            <p:spPr bwMode="auto">
              <a:xfrm>
                <a:off x="1952" y="2521"/>
                <a:ext cx="368" cy="4"/>
              </a:xfrm>
              <a:prstGeom prst="rect">
                <a:avLst/>
              </a:prstGeom>
              <a:solidFill>
                <a:srgbClr val="C9C9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3" name="Rectangle 83"/>
              <p:cNvSpPr>
                <a:spLocks noChangeArrowheads="1"/>
              </p:cNvSpPr>
              <p:nvPr/>
            </p:nvSpPr>
            <p:spPr bwMode="auto">
              <a:xfrm>
                <a:off x="1952" y="2525"/>
                <a:ext cx="368" cy="4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4" name="Rectangle 84"/>
              <p:cNvSpPr>
                <a:spLocks noChangeArrowheads="1"/>
              </p:cNvSpPr>
              <p:nvPr/>
            </p:nvSpPr>
            <p:spPr bwMode="auto">
              <a:xfrm>
                <a:off x="1952" y="2529"/>
                <a:ext cx="368" cy="5"/>
              </a:xfrm>
              <a:prstGeom prst="rect">
                <a:avLst/>
              </a:prstGeom>
              <a:solidFill>
                <a:srgbClr val="CECE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5" name="Rectangle 85"/>
              <p:cNvSpPr>
                <a:spLocks noChangeArrowheads="1"/>
              </p:cNvSpPr>
              <p:nvPr/>
            </p:nvSpPr>
            <p:spPr bwMode="auto">
              <a:xfrm>
                <a:off x="1952" y="2534"/>
                <a:ext cx="368" cy="4"/>
              </a:xfrm>
              <a:prstGeom prst="rect">
                <a:avLst/>
              </a:prstGeom>
              <a:solidFill>
                <a:srgbClr val="D0D0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6" name="Rectangle 86"/>
              <p:cNvSpPr>
                <a:spLocks noChangeArrowheads="1"/>
              </p:cNvSpPr>
              <p:nvPr/>
            </p:nvSpPr>
            <p:spPr bwMode="auto">
              <a:xfrm>
                <a:off x="1952" y="2538"/>
                <a:ext cx="368" cy="5"/>
              </a:xfrm>
              <a:prstGeom prst="rect">
                <a:avLst/>
              </a:prstGeom>
              <a:solidFill>
                <a:srgbClr val="D2D2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7" name="Rectangle 87"/>
              <p:cNvSpPr>
                <a:spLocks noChangeArrowheads="1"/>
              </p:cNvSpPr>
              <p:nvPr/>
            </p:nvSpPr>
            <p:spPr bwMode="auto">
              <a:xfrm>
                <a:off x="1952" y="2543"/>
                <a:ext cx="368" cy="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8" name="Rectangle 88"/>
              <p:cNvSpPr>
                <a:spLocks noChangeArrowheads="1"/>
              </p:cNvSpPr>
              <p:nvPr/>
            </p:nvSpPr>
            <p:spPr bwMode="auto">
              <a:xfrm>
                <a:off x="1952" y="2546"/>
                <a:ext cx="368" cy="4"/>
              </a:xfrm>
              <a:prstGeom prst="rect">
                <a:avLst/>
              </a:prstGeom>
              <a:solidFill>
                <a:srgbClr val="D6D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9" name="Rectangle 89"/>
              <p:cNvSpPr>
                <a:spLocks noChangeArrowheads="1"/>
              </p:cNvSpPr>
              <p:nvPr/>
            </p:nvSpPr>
            <p:spPr bwMode="auto">
              <a:xfrm>
                <a:off x="1952" y="2550"/>
                <a:ext cx="368" cy="5"/>
              </a:xfrm>
              <a:prstGeom prst="rect">
                <a:avLst/>
              </a:prstGeom>
              <a:solidFill>
                <a:srgbClr val="D8D8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0" name="Rectangle 90"/>
              <p:cNvSpPr>
                <a:spLocks noChangeArrowheads="1"/>
              </p:cNvSpPr>
              <p:nvPr/>
            </p:nvSpPr>
            <p:spPr bwMode="auto">
              <a:xfrm>
                <a:off x="1952" y="2555"/>
                <a:ext cx="368" cy="4"/>
              </a:xfrm>
              <a:prstGeom prst="rect">
                <a:avLst/>
              </a:prstGeom>
              <a:solidFill>
                <a:srgbClr val="DAD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1" name="Rectangle 91"/>
              <p:cNvSpPr>
                <a:spLocks noChangeArrowheads="1"/>
              </p:cNvSpPr>
              <p:nvPr/>
            </p:nvSpPr>
            <p:spPr bwMode="auto">
              <a:xfrm>
                <a:off x="1952" y="2559"/>
                <a:ext cx="368" cy="4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2" name="Rectangle 92"/>
              <p:cNvSpPr>
                <a:spLocks noChangeArrowheads="1"/>
              </p:cNvSpPr>
              <p:nvPr/>
            </p:nvSpPr>
            <p:spPr bwMode="auto">
              <a:xfrm>
                <a:off x="1952" y="2563"/>
                <a:ext cx="368" cy="4"/>
              </a:xfrm>
              <a:prstGeom prst="rect">
                <a:avLst/>
              </a:prstGeom>
              <a:solidFill>
                <a:srgbClr val="DE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3" name="Rectangle 93"/>
              <p:cNvSpPr>
                <a:spLocks noChangeArrowheads="1"/>
              </p:cNvSpPr>
              <p:nvPr/>
            </p:nvSpPr>
            <p:spPr bwMode="auto">
              <a:xfrm>
                <a:off x="1952" y="2567"/>
                <a:ext cx="368" cy="5"/>
              </a:xfrm>
              <a:prstGeom prst="rect">
                <a:avLst/>
              </a:prstGeom>
              <a:solidFill>
                <a:srgbClr val="E0E0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4" name="Rectangle 94"/>
              <p:cNvSpPr>
                <a:spLocks noChangeArrowheads="1"/>
              </p:cNvSpPr>
              <p:nvPr/>
            </p:nvSpPr>
            <p:spPr bwMode="auto">
              <a:xfrm>
                <a:off x="1952" y="2572"/>
                <a:ext cx="368" cy="4"/>
              </a:xfrm>
              <a:prstGeom prst="rect">
                <a:avLst/>
              </a:prstGeom>
              <a:solidFill>
                <a:srgbClr val="E1E1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5" name="Rectangle 95"/>
              <p:cNvSpPr>
                <a:spLocks noChangeArrowheads="1"/>
              </p:cNvSpPr>
              <p:nvPr/>
            </p:nvSpPr>
            <p:spPr bwMode="auto">
              <a:xfrm>
                <a:off x="1952" y="2576"/>
                <a:ext cx="368" cy="5"/>
              </a:xfrm>
              <a:prstGeom prst="rect">
                <a:avLst/>
              </a:prstGeom>
              <a:solidFill>
                <a:srgbClr val="E3E3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6" name="Rectangle 96"/>
              <p:cNvSpPr>
                <a:spLocks noChangeArrowheads="1"/>
              </p:cNvSpPr>
              <p:nvPr/>
            </p:nvSpPr>
            <p:spPr bwMode="auto">
              <a:xfrm>
                <a:off x="1952" y="2581"/>
                <a:ext cx="368" cy="3"/>
              </a:xfrm>
              <a:prstGeom prst="rect">
                <a:avLst/>
              </a:prstGeom>
              <a:solidFill>
                <a:srgbClr val="E5E5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7" name="Rectangle 97"/>
              <p:cNvSpPr>
                <a:spLocks noChangeArrowheads="1"/>
              </p:cNvSpPr>
              <p:nvPr/>
            </p:nvSpPr>
            <p:spPr bwMode="auto">
              <a:xfrm>
                <a:off x="1952" y="2584"/>
                <a:ext cx="368" cy="4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8" name="Rectangle 98"/>
              <p:cNvSpPr>
                <a:spLocks noChangeArrowheads="1"/>
              </p:cNvSpPr>
              <p:nvPr/>
            </p:nvSpPr>
            <p:spPr bwMode="auto">
              <a:xfrm>
                <a:off x="1952" y="2588"/>
                <a:ext cx="368" cy="5"/>
              </a:xfrm>
              <a:prstGeom prst="rect">
                <a:avLst/>
              </a:prstGeom>
              <a:solidFill>
                <a:srgbClr val="E7E7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9" name="Rectangle 99"/>
              <p:cNvSpPr>
                <a:spLocks noChangeArrowheads="1"/>
              </p:cNvSpPr>
              <p:nvPr/>
            </p:nvSpPr>
            <p:spPr bwMode="auto">
              <a:xfrm>
                <a:off x="1952" y="2593"/>
                <a:ext cx="368" cy="4"/>
              </a:xfrm>
              <a:prstGeom prst="rect">
                <a:avLst/>
              </a:prstGeom>
              <a:solidFill>
                <a:srgbClr val="E9E9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0" name="Rectangle 100"/>
              <p:cNvSpPr>
                <a:spLocks noChangeArrowheads="1"/>
              </p:cNvSpPr>
              <p:nvPr/>
            </p:nvSpPr>
            <p:spPr bwMode="auto">
              <a:xfrm>
                <a:off x="1952" y="2597"/>
                <a:ext cx="368" cy="4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1" name="Rectangle 101"/>
              <p:cNvSpPr>
                <a:spLocks noChangeArrowheads="1"/>
              </p:cNvSpPr>
              <p:nvPr/>
            </p:nvSpPr>
            <p:spPr bwMode="auto">
              <a:xfrm>
                <a:off x="1952" y="2601"/>
                <a:ext cx="368" cy="4"/>
              </a:xfrm>
              <a:prstGeom prst="rect">
                <a:avLst/>
              </a:prstGeom>
              <a:solidFill>
                <a:srgbClr val="EC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2" name="Rectangle 102"/>
              <p:cNvSpPr>
                <a:spLocks noChangeArrowheads="1"/>
              </p:cNvSpPr>
              <p:nvPr/>
            </p:nvSpPr>
            <p:spPr bwMode="auto">
              <a:xfrm>
                <a:off x="1952" y="2605"/>
                <a:ext cx="368" cy="5"/>
              </a:xfrm>
              <a:prstGeom prst="rect">
                <a:avLst/>
              </a:prstGeom>
              <a:solidFill>
                <a:srgbClr val="EDED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3" name="Rectangle 103"/>
              <p:cNvSpPr>
                <a:spLocks noChangeArrowheads="1"/>
              </p:cNvSpPr>
              <p:nvPr/>
            </p:nvSpPr>
            <p:spPr bwMode="auto">
              <a:xfrm>
                <a:off x="1952" y="2610"/>
                <a:ext cx="368" cy="4"/>
              </a:xfrm>
              <a:prstGeom prst="rect">
                <a:avLst/>
              </a:prstGeom>
              <a:solidFill>
                <a:srgbClr val="EE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4" name="Rectangle 104"/>
              <p:cNvSpPr>
                <a:spLocks noChangeArrowheads="1"/>
              </p:cNvSpPr>
              <p:nvPr/>
            </p:nvSpPr>
            <p:spPr bwMode="auto">
              <a:xfrm>
                <a:off x="1952" y="2614"/>
                <a:ext cx="368" cy="3"/>
              </a:xfrm>
              <a:prstGeom prst="rect">
                <a:avLst/>
              </a:prstGeom>
              <a:solidFill>
                <a:srgbClr val="E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5" name="Rectangle 105"/>
              <p:cNvSpPr>
                <a:spLocks noChangeArrowheads="1"/>
              </p:cNvSpPr>
              <p:nvPr/>
            </p:nvSpPr>
            <p:spPr bwMode="auto">
              <a:xfrm>
                <a:off x="1952" y="2617"/>
                <a:ext cx="368" cy="5"/>
              </a:xfrm>
              <a:prstGeom prst="rect">
                <a:avLst/>
              </a:prstGeom>
              <a:solidFill>
                <a:srgbClr val="F1F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6" name="Rectangle 106"/>
              <p:cNvSpPr>
                <a:spLocks noChangeArrowheads="1"/>
              </p:cNvSpPr>
              <p:nvPr/>
            </p:nvSpPr>
            <p:spPr bwMode="auto">
              <a:xfrm>
                <a:off x="1952" y="2622"/>
                <a:ext cx="368" cy="4"/>
              </a:xfrm>
              <a:prstGeom prst="rect">
                <a:avLst/>
              </a:prstGeom>
              <a:solidFill>
                <a:srgbClr val="F1F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7" name="Rectangle 107"/>
              <p:cNvSpPr>
                <a:spLocks noChangeArrowheads="1"/>
              </p:cNvSpPr>
              <p:nvPr/>
            </p:nvSpPr>
            <p:spPr bwMode="auto">
              <a:xfrm>
                <a:off x="1952" y="2626"/>
                <a:ext cx="368" cy="5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8" name="Rectangle 108"/>
              <p:cNvSpPr>
                <a:spLocks noChangeArrowheads="1"/>
              </p:cNvSpPr>
              <p:nvPr/>
            </p:nvSpPr>
            <p:spPr bwMode="auto">
              <a:xfrm>
                <a:off x="1952" y="2631"/>
                <a:ext cx="368" cy="4"/>
              </a:xfrm>
              <a:prstGeom prst="rect">
                <a:avLst/>
              </a:prstGeom>
              <a:solidFill>
                <a:srgbClr val="F4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9" name="Rectangle 109"/>
              <p:cNvSpPr>
                <a:spLocks noChangeArrowheads="1"/>
              </p:cNvSpPr>
              <p:nvPr/>
            </p:nvSpPr>
            <p:spPr bwMode="auto">
              <a:xfrm>
                <a:off x="1952" y="2635"/>
                <a:ext cx="368" cy="4"/>
              </a:xfrm>
              <a:prstGeom prst="rect">
                <a:avLst/>
              </a:prstGeom>
              <a:solidFill>
                <a:srgbClr val="F5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0" name="Rectangle 110"/>
              <p:cNvSpPr>
                <a:spLocks noChangeArrowheads="1"/>
              </p:cNvSpPr>
              <p:nvPr/>
            </p:nvSpPr>
            <p:spPr bwMode="auto">
              <a:xfrm>
                <a:off x="1952" y="2639"/>
                <a:ext cx="368" cy="4"/>
              </a:xfrm>
              <a:prstGeom prst="rect">
                <a:avLst/>
              </a:prstGeom>
              <a:solidFill>
                <a:srgbClr val="F5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1" name="Rectangle 111"/>
              <p:cNvSpPr>
                <a:spLocks noChangeArrowheads="1"/>
              </p:cNvSpPr>
              <p:nvPr/>
            </p:nvSpPr>
            <p:spPr bwMode="auto">
              <a:xfrm>
                <a:off x="1952" y="2643"/>
                <a:ext cx="368" cy="5"/>
              </a:xfrm>
              <a:prstGeom prst="rect">
                <a:avLst/>
              </a:prstGeom>
              <a:solidFill>
                <a:srgbClr val="F6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2" name="Rectangle 112"/>
              <p:cNvSpPr>
                <a:spLocks noChangeArrowheads="1"/>
              </p:cNvSpPr>
              <p:nvPr/>
            </p:nvSpPr>
            <p:spPr bwMode="auto">
              <a:xfrm>
                <a:off x="1952" y="2648"/>
                <a:ext cx="368" cy="4"/>
              </a:xfrm>
              <a:prstGeom prst="rect">
                <a:avLst/>
              </a:prstGeom>
              <a:solidFill>
                <a:srgbClr val="F7F7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3" name="Rectangle 113"/>
              <p:cNvSpPr>
                <a:spLocks noChangeArrowheads="1"/>
              </p:cNvSpPr>
              <p:nvPr/>
            </p:nvSpPr>
            <p:spPr bwMode="auto">
              <a:xfrm>
                <a:off x="1952" y="2652"/>
                <a:ext cx="368" cy="3"/>
              </a:xfrm>
              <a:prstGeom prst="rect">
                <a:avLst/>
              </a:prstGeom>
              <a:solidFill>
                <a:srgbClr val="F8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4" name="Rectangle 114"/>
              <p:cNvSpPr>
                <a:spLocks noChangeArrowheads="1"/>
              </p:cNvSpPr>
              <p:nvPr/>
            </p:nvSpPr>
            <p:spPr bwMode="auto">
              <a:xfrm>
                <a:off x="1952" y="2655"/>
                <a:ext cx="368" cy="5"/>
              </a:xfrm>
              <a:prstGeom prst="rect">
                <a:avLst/>
              </a:prstGeom>
              <a:solidFill>
                <a:srgbClr val="F8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5" name="Rectangle 115"/>
              <p:cNvSpPr>
                <a:spLocks noChangeArrowheads="1"/>
              </p:cNvSpPr>
              <p:nvPr/>
            </p:nvSpPr>
            <p:spPr bwMode="auto">
              <a:xfrm>
                <a:off x="1952" y="2660"/>
                <a:ext cx="368" cy="4"/>
              </a:xfrm>
              <a:prstGeom prst="rect">
                <a:avLst/>
              </a:prstGeom>
              <a:solidFill>
                <a:srgbClr val="F9F9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6" name="Rectangle 116"/>
              <p:cNvSpPr>
                <a:spLocks noChangeArrowheads="1"/>
              </p:cNvSpPr>
              <p:nvPr/>
            </p:nvSpPr>
            <p:spPr bwMode="auto">
              <a:xfrm>
                <a:off x="1952" y="2664"/>
                <a:ext cx="368" cy="5"/>
              </a:xfrm>
              <a:prstGeom prst="rect">
                <a:avLst/>
              </a:prstGeom>
              <a:solidFill>
                <a:srgbClr val="FA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7" name="Rectangle 117"/>
              <p:cNvSpPr>
                <a:spLocks noChangeArrowheads="1"/>
              </p:cNvSpPr>
              <p:nvPr/>
            </p:nvSpPr>
            <p:spPr bwMode="auto">
              <a:xfrm>
                <a:off x="1952" y="2669"/>
                <a:ext cx="368" cy="4"/>
              </a:xfrm>
              <a:prstGeom prst="rect">
                <a:avLst/>
              </a:prstGeom>
              <a:solidFill>
                <a:srgbClr val="FA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8" name="Rectangle 118"/>
              <p:cNvSpPr>
                <a:spLocks noChangeArrowheads="1"/>
              </p:cNvSpPr>
              <p:nvPr/>
            </p:nvSpPr>
            <p:spPr bwMode="auto">
              <a:xfrm>
                <a:off x="1952" y="2673"/>
                <a:ext cx="368" cy="4"/>
              </a:xfrm>
              <a:prstGeom prst="rect">
                <a:avLst/>
              </a:prstGeom>
              <a:solidFill>
                <a:srgbClr val="FB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9" name="Rectangle 119"/>
              <p:cNvSpPr>
                <a:spLocks noChangeArrowheads="1"/>
              </p:cNvSpPr>
              <p:nvPr/>
            </p:nvSpPr>
            <p:spPr bwMode="auto">
              <a:xfrm>
                <a:off x="1952" y="2677"/>
                <a:ext cx="368" cy="4"/>
              </a:xfrm>
              <a:prstGeom prst="rect">
                <a:avLst/>
              </a:prstGeom>
              <a:solidFill>
                <a:srgbClr val="FB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0" name="Rectangle 120"/>
              <p:cNvSpPr>
                <a:spLocks noChangeArrowheads="1"/>
              </p:cNvSpPr>
              <p:nvPr/>
            </p:nvSpPr>
            <p:spPr bwMode="auto">
              <a:xfrm>
                <a:off x="1952" y="2681"/>
                <a:ext cx="368" cy="4"/>
              </a:xfrm>
              <a:prstGeom prst="rect">
                <a:avLst/>
              </a:prstGeom>
              <a:solidFill>
                <a:srgbClr val="FC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1" name="Rectangle 121"/>
              <p:cNvSpPr>
                <a:spLocks noChangeArrowheads="1"/>
              </p:cNvSpPr>
              <p:nvPr/>
            </p:nvSpPr>
            <p:spPr bwMode="auto">
              <a:xfrm>
                <a:off x="1952" y="2685"/>
                <a:ext cx="368" cy="5"/>
              </a:xfrm>
              <a:prstGeom prst="rect">
                <a:avLst/>
              </a:prstGeom>
              <a:solidFill>
                <a:srgbClr val="FC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2" name="Rectangle 122"/>
              <p:cNvSpPr>
                <a:spLocks noChangeArrowheads="1"/>
              </p:cNvSpPr>
              <p:nvPr/>
            </p:nvSpPr>
            <p:spPr bwMode="auto">
              <a:xfrm>
                <a:off x="1952" y="2690"/>
                <a:ext cx="368" cy="3"/>
              </a:xfrm>
              <a:prstGeom prst="rect">
                <a:avLst/>
              </a:prstGeom>
              <a:solidFill>
                <a:srgbClr val="FD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3" name="Rectangle 123"/>
              <p:cNvSpPr>
                <a:spLocks noChangeArrowheads="1"/>
              </p:cNvSpPr>
              <p:nvPr/>
            </p:nvSpPr>
            <p:spPr bwMode="auto">
              <a:xfrm>
                <a:off x="1952" y="2693"/>
                <a:ext cx="368" cy="5"/>
              </a:xfrm>
              <a:prstGeom prst="rect">
                <a:avLst/>
              </a:prstGeom>
              <a:solidFill>
                <a:srgbClr val="FD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4" name="Rectangle 124"/>
              <p:cNvSpPr>
                <a:spLocks noChangeArrowheads="1"/>
              </p:cNvSpPr>
              <p:nvPr/>
            </p:nvSpPr>
            <p:spPr bwMode="auto">
              <a:xfrm>
                <a:off x="1952" y="2698"/>
                <a:ext cx="368" cy="4"/>
              </a:xfrm>
              <a:prstGeom prst="rect">
                <a:avLst/>
              </a:prstGeom>
              <a:solidFill>
                <a:srgbClr val="FD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5" name="Rectangle 125"/>
              <p:cNvSpPr>
                <a:spLocks noChangeArrowheads="1"/>
              </p:cNvSpPr>
              <p:nvPr/>
            </p:nvSpPr>
            <p:spPr bwMode="auto">
              <a:xfrm>
                <a:off x="1952" y="2702"/>
                <a:ext cx="368" cy="5"/>
              </a:xfrm>
              <a:prstGeom prst="rect">
                <a:avLst/>
              </a:prstGeom>
              <a:solidFill>
                <a:srgbClr val="FE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6" name="Rectangle 126"/>
              <p:cNvSpPr>
                <a:spLocks noChangeArrowheads="1"/>
              </p:cNvSpPr>
              <p:nvPr/>
            </p:nvSpPr>
            <p:spPr bwMode="auto">
              <a:xfrm>
                <a:off x="1952" y="2707"/>
                <a:ext cx="368" cy="4"/>
              </a:xfrm>
              <a:prstGeom prst="rect">
                <a:avLst/>
              </a:prstGeom>
              <a:solidFill>
                <a:srgbClr val="FE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7" name="Rectangle 127"/>
              <p:cNvSpPr>
                <a:spLocks noChangeArrowheads="1"/>
              </p:cNvSpPr>
              <p:nvPr/>
            </p:nvSpPr>
            <p:spPr bwMode="auto">
              <a:xfrm>
                <a:off x="1952" y="2711"/>
                <a:ext cx="368" cy="4"/>
              </a:xfrm>
              <a:prstGeom prst="rect">
                <a:avLst/>
              </a:prstGeom>
              <a:solidFill>
                <a:srgbClr val="FE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8" name="Rectangle 128"/>
              <p:cNvSpPr>
                <a:spLocks noChangeArrowheads="1"/>
              </p:cNvSpPr>
              <p:nvPr/>
            </p:nvSpPr>
            <p:spPr bwMode="auto">
              <a:xfrm>
                <a:off x="1952" y="2715"/>
                <a:ext cx="368" cy="4"/>
              </a:xfrm>
              <a:prstGeom prst="rect">
                <a:avLst/>
              </a:prstGeom>
              <a:solidFill>
                <a:srgbClr val="FE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49" name="Rectangle 129"/>
            <p:cNvSpPr>
              <a:spLocks noChangeArrowheads="1"/>
            </p:cNvSpPr>
            <p:nvPr/>
          </p:nvSpPr>
          <p:spPr bwMode="auto">
            <a:xfrm>
              <a:off x="4034" y="3185"/>
              <a:ext cx="29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50" name="Group 130"/>
            <p:cNvGrpSpPr>
              <a:grpSpLocks/>
            </p:cNvGrpSpPr>
            <p:nvPr/>
          </p:nvGrpSpPr>
          <p:grpSpPr bwMode="auto">
            <a:xfrm>
              <a:off x="4365" y="3590"/>
              <a:ext cx="111" cy="40"/>
              <a:chOff x="2430" y="2425"/>
              <a:chExt cx="111" cy="40"/>
            </a:xfrm>
          </p:grpSpPr>
          <p:sp>
            <p:nvSpPr>
              <p:cNvPr id="56451" name="Line 131"/>
              <p:cNvSpPr>
                <a:spLocks noChangeShapeType="1"/>
              </p:cNvSpPr>
              <p:nvPr/>
            </p:nvSpPr>
            <p:spPr bwMode="auto">
              <a:xfrm flipH="1">
                <a:off x="2467" y="2446"/>
                <a:ext cx="7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2" name="Freeform 132"/>
              <p:cNvSpPr>
                <a:spLocks/>
              </p:cNvSpPr>
              <p:nvPr/>
            </p:nvSpPr>
            <p:spPr bwMode="auto">
              <a:xfrm>
                <a:off x="2430" y="2425"/>
                <a:ext cx="39" cy="4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21"/>
                  </a:cxn>
                  <a:cxn ang="0">
                    <a:pos x="39" y="40"/>
                  </a:cxn>
                  <a:cxn ang="0">
                    <a:pos x="39" y="0"/>
                  </a:cxn>
                </a:cxnLst>
                <a:rect l="0" t="0" r="r" b="b"/>
                <a:pathLst>
                  <a:path w="39" h="40">
                    <a:moveTo>
                      <a:pt x="39" y="0"/>
                    </a:moveTo>
                    <a:lnTo>
                      <a:pt x="0" y="21"/>
                    </a:lnTo>
                    <a:lnTo>
                      <a:pt x="39" y="4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53" name="Group 133"/>
            <p:cNvGrpSpPr>
              <a:grpSpLocks/>
            </p:cNvGrpSpPr>
            <p:nvPr/>
          </p:nvGrpSpPr>
          <p:grpSpPr bwMode="auto">
            <a:xfrm>
              <a:off x="4365" y="3679"/>
              <a:ext cx="111" cy="41"/>
              <a:chOff x="2430" y="2514"/>
              <a:chExt cx="111" cy="41"/>
            </a:xfrm>
          </p:grpSpPr>
          <p:sp>
            <p:nvSpPr>
              <p:cNvPr id="56454" name="Line 134"/>
              <p:cNvSpPr>
                <a:spLocks noChangeShapeType="1"/>
              </p:cNvSpPr>
              <p:nvPr/>
            </p:nvSpPr>
            <p:spPr bwMode="auto">
              <a:xfrm flipH="1">
                <a:off x="2467" y="2535"/>
                <a:ext cx="7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5" name="Freeform 135"/>
              <p:cNvSpPr>
                <a:spLocks/>
              </p:cNvSpPr>
              <p:nvPr/>
            </p:nvSpPr>
            <p:spPr bwMode="auto">
              <a:xfrm>
                <a:off x="2430" y="2514"/>
                <a:ext cx="39" cy="4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21"/>
                  </a:cxn>
                  <a:cxn ang="0">
                    <a:pos x="39" y="41"/>
                  </a:cxn>
                  <a:cxn ang="0">
                    <a:pos x="39" y="0"/>
                  </a:cxn>
                </a:cxnLst>
                <a:rect l="0" t="0" r="r" b="b"/>
                <a:pathLst>
                  <a:path w="39" h="41">
                    <a:moveTo>
                      <a:pt x="39" y="0"/>
                    </a:moveTo>
                    <a:lnTo>
                      <a:pt x="0" y="21"/>
                    </a:lnTo>
                    <a:lnTo>
                      <a:pt x="39" y="4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6456" name="AutoShape 136"/>
          <p:cNvSpPr>
            <a:spLocks noChangeArrowheads="1"/>
          </p:cNvSpPr>
          <p:nvPr/>
        </p:nvSpPr>
        <p:spPr bwMode="auto">
          <a:xfrm>
            <a:off x="6934200" y="4098925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99FFCC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57" name="Text Box 137"/>
          <p:cNvSpPr txBox="1">
            <a:spLocks noChangeArrowheads="1"/>
          </p:cNvSpPr>
          <p:nvPr/>
        </p:nvSpPr>
        <p:spPr bwMode="auto">
          <a:xfrm>
            <a:off x="7086600" y="4175125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/>
              <a:t>2-3,5 kb fragments</a:t>
            </a:r>
            <a:endParaRPr lang="en-GB" sz="1800"/>
          </a:p>
        </p:txBody>
      </p:sp>
      <p:sp>
        <p:nvSpPr>
          <p:cNvPr id="56458" name="Text Box 138"/>
          <p:cNvSpPr txBox="1">
            <a:spLocks noChangeArrowheads="1"/>
          </p:cNvSpPr>
          <p:nvPr/>
        </p:nvSpPr>
        <p:spPr bwMode="auto">
          <a:xfrm>
            <a:off x="3733800" y="6080125"/>
            <a:ext cx="1695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1400"/>
              <a:t>dephosphorylation</a:t>
            </a:r>
          </a:p>
          <a:p>
            <a:pPr algn="l"/>
            <a:endParaRPr lang="en-GB" sz="1400"/>
          </a:p>
        </p:txBody>
      </p:sp>
      <p:pic>
        <p:nvPicPr>
          <p:cNvPr id="56459" name="Picture 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65325"/>
            <a:ext cx="27432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460" name="Text Box 140"/>
          <p:cNvSpPr txBox="1">
            <a:spLocks noChangeArrowheads="1"/>
          </p:cNvSpPr>
          <p:nvPr/>
        </p:nvSpPr>
        <p:spPr bwMode="auto">
          <a:xfrm>
            <a:off x="5105400" y="1584325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1600"/>
              <a:t>transformation</a:t>
            </a:r>
            <a:endParaRPr lang="en-GB" sz="1600"/>
          </a:p>
        </p:txBody>
      </p:sp>
      <p:sp>
        <p:nvSpPr>
          <p:cNvPr id="56461" name="Text Box 141"/>
          <p:cNvSpPr txBox="1">
            <a:spLocks noChangeArrowheads="1"/>
          </p:cNvSpPr>
          <p:nvPr/>
        </p:nvSpPr>
        <p:spPr bwMode="auto">
          <a:xfrm>
            <a:off x="7239000" y="1584325"/>
            <a:ext cx="1649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1600"/>
              <a:t>electroporation</a:t>
            </a:r>
            <a:endParaRPr lang="en-GB" sz="1600"/>
          </a:p>
        </p:txBody>
      </p:sp>
      <p:sp>
        <p:nvSpPr>
          <p:cNvPr id="56462" name="Text Box 142"/>
          <p:cNvSpPr txBox="1">
            <a:spLocks noChangeArrowheads="1"/>
          </p:cNvSpPr>
          <p:nvPr/>
        </p:nvSpPr>
        <p:spPr bwMode="auto">
          <a:xfrm>
            <a:off x="6537325" y="898525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hu-HU" i="1"/>
              <a:t>E. coli</a:t>
            </a:r>
            <a:endParaRPr lang="en-GB" i="1"/>
          </a:p>
        </p:txBody>
      </p:sp>
      <p:sp>
        <p:nvSpPr>
          <p:cNvPr id="56463" name="AutoShape 143"/>
          <p:cNvSpPr>
            <a:spLocks noChangeArrowheads="1"/>
          </p:cNvSpPr>
          <p:nvPr/>
        </p:nvSpPr>
        <p:spPr bwMode="auto">
          <a:xfrm>
            <a:off x="6858000" y="1355725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99FFCC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838200" y="1447800"/>
            <a:ext cx="3886200" cy="3276600"/>
            <a:chOff x="288" y="720"/>
            <a:chExt cx="3288" cy="2754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720"/>
              <a:ext cx="3288" cy="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348" name="AutoShape 4"/>
            <p:cNvSpPr>
              <a:spLocks noChangeArrowheads="1"/>
            </p:cNvSpPr>
            <p:nvPr/>
          </p:nvSpPr>
          <p:spPr bwMode="auto">
            <a:xfrm>
              <a:off x="918" y="2892"/>
              <a:ext cx="864" cy="576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288" y="3036"/>
              <a:ext cx="91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5105400" y="1447800"/>
            <a:ext cx="4038600" cy="3276600"/>
            <a:chOff x="2784" y="1124"/>
            <a:chExt cx="2544" cy="2026"/>
          </a:xfrm>
        </p:grpSpPr>
        <p:pic>
          <p:nvPicPr>
            <p:cNvPr id="5735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1124"/>
              <a:ext cx="2544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352" name="AutoShape 8"/>
            <p:cNvSpPr>
              <a:spLocks noChangeArrowheads="1"/>
            </p:cNvSpPr>
            <p:nvPr/>
          </p:nvSpPr>
          <p:spPr bwMode="auto">
            <a:xfrm>
              <a:off x="2976" y="2466"/>
              <a:ext cx="912" cy="672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2784" y="2664"/>
              <a:ext cx="384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219200" y="304800"/>
            <a:ext cx="703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/>
              <a:t>Po</a:t>
            </a:r>
            <a:r>
              <a:rPr lang="en-US"/>
              <a:t>zit</a:t>
            </a:r>
            <a:r>
              <a:rPr lang="hu-HU"/>
              <a:t>ív szelekciós vektorok shotgun könyvtár késztéséhez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048000" y="1143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szekvenciaanalízis</a:t>
            </a:r>
            <a:endParaRPr lang="en-US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4343400" y="1524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657600" y="2133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ellenőrzés, validáció</a:t>
            </a:r>
            <a:endParaRPr lang="en-US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4343400" y="28956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895600" y="35052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vektor és egyéb szennyező szekvenciák eltávolítása</a:t>
            </a:r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743200" y="47244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gyenge minőségű szekvenciák eltávolítása</a:t>
            </a:r>
            <a:endParaRPr 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4343400" y="4191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752600" y="60960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átfedő fragmentumokból kontigok összerakása</a:t>
            </a:r>
            <a:endParaRPr lang="en-US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4343400" y="54102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524000" y="457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A szekvenciák feldolgozása</a:t>
            </a:r>
            <a:endParaRPr lang="en-US" sz="2400" b="1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715000" y="22860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0000"/>
                </a:solidFill>
              </a:rPr>
              <a:t>Phrap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6248400" y="49530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0000"/>
                </a:solidFill>
              </a:rPr>
              <a:t>Phrap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705600" y="35814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0000"/>
                </a:solidFill>
              </a:rPr>
              <a:t>Vector</a:t>
            </a:r>
            <a:r>
              <a:rPr lang="en-US">
                <a:solidFill>
                  <a:srgbClr val="FF0000"/>
                </a:solidFill>
              </a:rPr>
              <a:t>_clipping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7620000" y="60960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0000"/>
                </a:solidFill>
              </a:rPr>
              <a:t>Phr</a:t>
            </a:r>
            <a:r>
              <a:rPr lang="en-US">
                <a:solidFill>
                  <a:srgbClr val="FF0000"/>
                </a:solidFill>
              </a:rPr>
              <a:t>ed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0" y="2971800"/>
            <a:ext cx="2743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SeqMan/DNASTAR</a:t>
            </a:r>
          </a:p>
          <a:p>
            <a:pPr>
              <a:spcBef>
                <a:spcPct val="50000"/>
              </a:spcBef>
            </a:pPr>
            <a:r>
              <a:rPr lang="en-US"/>
              <a:t>STADEN programcsomag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152400" y="533400"/>
            <a:ext cx="8743950" cy="5600700"/>
            <a:chOff x="1213" y="1958"/>
            <a:chExt cx="13769" cy="8820"/>
          </a:xfrm>
        </p:grpSpPr>
        <p:sp>
          <p:nvSpPr>
            <p:cNvPr id="58371" name="Rectangle 3"/>
            <p:cNvSpPr>
              <a:spLocks noChangeArrowheads="1"/>
            </p:cNvSpPr>
            <p:nvPr/>
          </p:nvSpPr>
          <p:spPr bwMode="auto">
            <a:xfrm>
              <a:off x="6548" y="9738"/>
              <a:ext cx="104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PSC148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372" name="Rectangle 4"/>
            <p:cNvSpPr>
              <a:spLocks noChangeArrowheads="1"/>
            </p:cNvSpPr>
            <p:nvPr/>
          </p:nvSpPr>
          <p:spPr bwMode="auto">
            <a:xfrm>
              <a:off x="8870" y="9908"/>
              <a:ext cx="105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(7405 bps)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1444" y="8584"/>
              <a:ext cx="13467" cy="3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4" name="Line 6"/>
            <p:cNvSpPr>
              <a:spLocks noChangeShapeType="1"/>
            </p:cNvSpPr>
            <p:nvPr/>
          </p:nvSpPr>
          <p:spPr bwMode="auto">
            <a:xfrm flipV="1">
              <a:off x="1444" y="8224"/>
              <a:ext cx="2" cy="360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5" name="Line 7"/>
            <p:cNvSpPr>
              <a:spLocks noChangeShapeType="1"/>
            </p:cNvSpPr>
            <p:nvPr/>
          </p:nvSpPr>
          <p:spPr bwMode="auto">
            <a:xfrm flipV="1">
              <a:off x="2353" y="8405"/>
              <a:ext cx="2" cy="179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6" name="Line 8"/>
            <p:cNvSpPr>
              <a:spLocks noChangeShapeType="1"/>
            </p:cNvSpPr>
            <p:nvPr/>
          </p:nvSpPr>
          <p:spPr bwMode="auto">
            <a:xfrm flipV="1">
              <a:off x="3262" y="8405"/>
              <a:ext cx="1" cy="179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7" name="Line 9"/>
            <p:cNvSpPr>
              <a:spLocks noChangeShapeType="1"/>
            </p:cNvSpPr>
            <p:nvPr/>
          </p:nvSpPr>
          <p:spPr bwMode="auto">
            <a:xfrm flipV="1">
              <a:off x="4170" y="8405"/>
              <a:ext cx="2" cy="179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 flipV="1">
              <a:off x="5079" y="8224"/>
              <a:ext cx="1" cy="360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5080" y="7863"/>
              <a:ext cx="27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600">
                  <a:solidFill>
                    <a:srgbClr val="000000"/>
                  </a:solidFill>
                  <a:latin typeface="Arial" charset="0"/>
                </a:rPr>
                <a:t>2000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380" name="Line 12"/>
            <p:cNvSpPr>
              <a:spLocks noChangeShapeType="1"/>
            </p:cNvSpPr>
            <p:nvPr/>
          </p:nvSpPr>
          <p:spPr bwMode="auto">
            <a:xfrm flipV="1">
              <a:off x="5987" y="8405"/>
              <a:ext cx="2" cy="179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1" name="Line 13"/>
            <p:cNvSpPr>
              <a:spLocks noChangeShapeType="1"/>
            </p:cNvSpPr>
            <p:nvPr/>
          </p:nvSpPr>
          <p:spPr bwMode="auto">
            <a:xfrm flipV="1">
              <a:off x="6896" y="8405"/>
              <a:ext cx="1" cy="179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2" name="Line 14"/>
            <p:cNvSpPr>
              <a:spLocks noChangeShapeType="1"/>
            </p:cNvSpPr>
            <p:nvPr/>
          </p:nvSpPr>
          <p:spPr bwMode="auto">
            <a:xfrm flipV="1">
              <a:off x="7804" y="8405"/>
              <a:ext cx="2" cy="179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3" name="Line 15"/>
            <p:cNvSpPr>
              <a:spLocks noChangeShapeType="1"/>
            </p:cNvSpPr>
            <p:nvPr/>
          </p:nvSpPr>
          <p:spPr bwMode="auto">
            <a:xfrm flipV="1">
              <a:off x="8713" y="8224"/>
              <a:ext cx="2" cy="360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4" name="Rectangle 16"/>
            <p:cNvSpPr>
              <a:spLocks noChangeArrowheads="1"/>
            </p:cNvSpPr>
            <p:nvPr/>
          </p:nvSpPr>
          <p:spPr bwMode="auto">
            <a:xfrm>
              <a:off x="8712" y="7863"/>
              <a:ext cx="27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600">
                  <a:solidFill>
                    <a:srgbClr val="000000"/>
                  </a:solidFill>
                  <a:latin typeface="Arial" charset="0"/>
                </a:rPr>
                <a:t>4000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 flipV="1">
              <a:off x="9621" y="8405"/>
              <a:ext cx="2" cy="179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Line 18"/>
            <p:cNvSpPr>
              <a:spLocks noChangeShapeType="1"/>
            </p:cNvSpPr>
            <p:nvPr/>
          </p:nvSpPr>
          <p:spPr bwMode="auto">
            <a:xfrm flipV="1">
              <a:off x="10530" y="8405"/>
              <a:ext cx="2" cy="179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 flipV="1">
              <a:off x="11438" y="8405"/>
              <a:ext cx="2" cy="179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Line 20"/>
            <p:cNvSpPr>
              <a:spLocks noChangeShapeType="1"/>
            </p:cNvSpPr>
            <p:nvPr/>
          </p:nvSpPr>
          <p:spPr bwMode="auto">
            <a:xfrm flipV="1">
              <a:off x="12347" y="8224"/>
              <a:ext cx="2" cy="360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Rectangle 21"/>
            <p:cNvSpPr>
              <a:spLocks noChangeArrowheads="1"/>
            </p:cNvSpPr>
            <p:nvPr/>
          </p:nvSpPr>
          <p:spPr bwMode="auto">
            <a:xfrm>
              <a:off x="12347" y="7863"/>
              <a:ext cx="27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600">
                  <a:solidFill>
                    <a:srgbClr val="000000"/>
                  </a:solidFill>
                  <a:latin typeface="Arial" charset="0"/>
                </a:rPr>
                <a:t>6000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390" name="Line 22"/>
            <p:cNvSpPr>
              <a:spLocks noChangeShapeType="1"/>
            </p:cNvSpPr>
            <p:nvPr/>
          </p:nvSpPr>
          <p:spPr bwMode="auto">
            <a:xfrm flipV="1">
              <a:off x="13255" y="8405"/>
              <a:ext cx="2" cy="179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Line 23"/>
            <p:cNvSpPr>
              <a:spLocks noChangeShapeType="1"/>
            </p:cNvSpPr>
            <p:nvPr/>
          </p:nvSpPr>
          <p:spPr bwMode="auto">
            <a:xfrm flipV="1">
              <a:off x="14164" y="8405"/>
              <a:ext cx="2" cy="179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Freeform 24"/>
            <p:cNvSpPr>
              <a:spLocks/>
            </p:cNvSpPr>
            <p:nvPr/>
          </p:nvSpPr>
          <p:spPr bwMode="auto">
            <a:xfrm>
              <a:off x="1444" y="3673"/>
              <a:ext cx="1262" cy="445"/>
            </a:xfrm>
            <a:custGeom>
              <a:avLst/>
              <a:gdLst/>
              <a:ahLst/>
              <a:cxnLst>
                <a:cxn ang="0">
                  <a:pos x="1177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177" y="90"/>
                </a:cxn>
                <a:cxn ang="0">
                  <a:pos x="1177" y="0"/>
                </a:cxn>
                <a:cxn ang="0">
                  <a:pos x="1357" y="180"/>
                </a:cxn>
                <a:cxn ang="0">
                  <a:pos x="1177" y="360"/>
                </a:cxn>
                <a:cxn ang="0">
                  <a:pos x="1177" y="270"/>
                </a:cxn>
              </a:cxnLst>
              <a:rect l="0" t="0" r="r" b="b"/>
              <a:pathLst>
                <a:path w="1357" h="360">
                  <a:moveTo>
                    <a:pt x="1177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177" y="90"/>
                  </a:lnTo>
                  <a:lnTo>
                    <a:pt x="1177" y="0"/>
                  </a:lnTo>
                  <a:lnTo>
                    <a:pt x="1357" y="180"/>
                  </a:lnTo>
                  <a:lnTo>
                    <a:pt x="1177" y="360"/>
                  </a:lnTo>
                  <a:lnTo>
                    <a:pt x="1177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Rectangle 25"/>
            <p:cNvSpPr>
              <a:spLocks noChangeArrowheads="1"/>
            </p:cNvSpPr>
            <p:nvPr/>
          </p:nvSpPr>
          <p:spPr bwMode="auto">
            <a:xfrm>
              <a:off x="1770" y="4138"/>
              <a:ext cx="6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S11T7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394" name="Freeform 26"/>
            <p:cNvSpPr>
              <a:spLocks/>
            </p:cNvSpPr>
            <p:nvPr/>
          </p:nvSpPr>
          <p:spPr bwMode="auto">
            <a:xfrm>
              <a:off x="1418" y="4930"/>
              <a:ext cx="266" cy="448"/>
            </a:xfrm>
            <a:custGeom>
              <a:avLst/>
              <a:gdLst/>
              <a:ahLst/>
              <a:cxnLst>
                <a:cxn ang="0">
                  <a:pos x="106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06" y="90"/>
                </a:cxn>
                <a:cxn ang="0">
                  <a:pos x="106" y="0"/>
                </a:cxn>
                <a:cxn ang="0">
                  <a:pos x="286" y="180"/>
                </a:cxn>
                <a:cxn ang="0">
                  <a:pos x="106" y="360"/>
                </a:cxn>
                <a:cxn ang="0">
                  <a:pos x="106" y="270"/>
                </a:cxn>
              </a:cxnLst>
              <a:rect l="0" t="0" r="r" b="b"/>
              <a:pathLst>
                <a:path w="286" h="360">
                  <a:moveTo>
                    <a:pt x="106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06" y="90"/>
                  </a:lnTo>
                  <a:lnTo>
                    <a:pt x="106" y="0"/>
                  </a:lnTo>
                  <a:lnTo>
                    <a:pt x="286" y="180"/>
                  </a:lnTo>
                  <a:lnTo>
                    <a:pt x="106" y="360"/>
                  </a:lnTo>
                  <a:lnTo>
                    <a:pt x="106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Rectangle 27"/>
            <p:cNvSpPr>
              <a:spLocks noChangeArrowheads="1"/>
            </p:cNvSpPr>
            <p:nvPr/>
          </p:nvSpPr>
          <p:spPr bwMode="auto">
            <a:xfrm>
              <a:off x="1213" y="5378"/>
              <a:ext cx="7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S17T7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396" name="Freeform 28"/>
            <p:cNvSpPr>
              <a:spLocks/>
            </p:cNvSpPr>
            <p:nvPr/>
          </p:nvSpPr>
          <p:spPr bwMode="auto">
            <a:xfrm>
              <a:off x="1444" y="1958"/>
              <a:ext cx="266" cy="448"/>
            </a:xfrm>
            <a:custGeom>
              <a:avLst/>
              <a:gdLst/>
              <a:ahLst/>
              <a:cxnLst>
                <a:cxn ang="0">
                  <a:pos x="106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06" y="90"/>
                </a:cxn>
                <a:cxn ang="0">
                  <a:pos x="106" y="0"/>
                </a:cxn>
                <a:cxn ang="0">
                  <a:pos x="286" y="180"/>
                </a:cxn>
                <a:cxn ang="0">
                  <a:pos x="106" y="359"/>
                </a:cxn>
                <a:cxn ang="0">
                  <a:pos x="106" y="270"/>
                </a:cxn>
              </a:cxnLst>
              <a:rect l="0" t="0" r="r" b="b"/>
              <a:pathLst>
                <a:path w="286" h="359">
                  <a:moveTo>
                    <a:pt x="106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06" y="90"/>
                  </a:lnTo>
                  <a:lnTo>
                    <a:pt x="106" y="0"/>
                  </a:lnTo>
                  <a:lnTo>
                    <a:pt x="286" y="180"/>
                  </a:lnTo>
                  <a:lnTo>
                    <a:pt x="106" y="359"/>
                  </a:lnTo>
                  <a:lnTo>
                    <a:pt x="106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7" name="Rectangle 29"/>
            <p:cNvSpPr>
              <a:spLocks noChangeArrowheads="1"/>
            </p:cNvSpPr>
            <p:nvPr/>
          </p:nvSpPr>
          <p:spPr bwMode="auto">
            <a:xfrm>
              <a:off x="1393" y="2498"/>
              <a:ext cx="7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S19T7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398" name="Freeform 30"/>
            <p:cNvSpPr>
              <a:spLocks/>
            </p:cNvSpPr>
            <p:nvPr/>
          </p:nvSpPr>
          <p:spPr bwMode="auto">
            <a:xfrm>
              <a:off x="1444" y="5830"/>
              <a:ext cx="443" cy="448"/>
            </a:xfrm>
            <a:custGeom>
              <a:avLst/>
              <a:gdLst/>
              <a:ahLst/>
              <a:cxnLst>
                <a:cxn ang="0">
                  <a:pos x="297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297" y="90"/>
                </a:cxn>
                <a:cxn ang="0">
                  <a:pos x="297" y="0"/>
                </a:cxn>
                <a:cxn ang="0">
                  <a:pos x="476" y="180"/>
                </a:cxn>
                <a:cxn ang="0">
                  <a:pos x="297" y="359"/>
                </a:cxn>
                <a:cxn ang="0">
                  <a:pos x="297" y="270"/>
                </a:cxn>
              </a:cxnLst>
              <a:rect l="0" t="0" r="r" b="b"/>
              <a:pathLst>
                <a:path w="476" h="359">
                  <a:moveTo>
                    <a:pt x="297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297" y="90"/>
                  </a:lnTo>
                  <a:lnTo>
                    <a:pt x="297" y="0"/>
                  </a:lnTo>
                  <a:lnTo>
                    <a:pt x="476" y="180"/>
                  </a:lnTo>
                  <a:lnTo>
                    <a:pt x="297" y="359"/>
                  </a:lnTo>
                  <a:lnTo>
                    <a:pt x="297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9" name="Rectangle 31"/>
            <p:cNvSpPr>
              <a:spLocks noChangeArrowheads="1"/>
            </p:cNvSpPr>
            <p:nvPr/>
          </p:nvSpPr>
          <p:spPr bwMode="auto">
            <a:xfrm>
              <a:off x="1410" y="6278"/>
              <a:ext cx="8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S148T7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00" name="Freeform 32"/>
            <p:cNvSpPr>
              <a:spLocks/>
            </p:cNvSpPr>
            <p:nvPr/>
          </p:nvSpPr>
          <p:spPr bwMode="auto">
            <a:xfrm>
              <a:off x="1444" y="2858"/>
              <a:ext cx="266" cy="448"/>
            </a:xfrm>
            <a:custGeom>
              <a:avLst/>
              <a:gdLst/>
              <a:ahLst/>
              <a:cxnLst>
                <a:cxn ang="0">
                  <a:pos x="180" y="270"/>
                </a:cxn>
                <a:cxn ang="0">
                  <a:pos x="286" y="270"/>
                </a:cxn>
                <a:cxn ang="0">
                  <a:pos x="286" y="90"/>
                </a:cxn>
                <a:cxn ang="0">
                  <a:pos x="180" y="90"/>
                </a:cxn>
                <a:cxn ang="0">
                  <a:pos x="180" y="0"/>
                </a:cxn>
                <a:cxn ang="0">
                  <a:pos x="0" y="180"/>
                </a:cxn>
                <a:cxn ang="0">
                  <a:pos x="180" y="359"/>
                </a:cxn>
                <a:cxn ang="0">
                  <a:pos x="180" y="270"/>
                </a:cxn>
              </a:cxnLst>
              <a:rect l="0" t="0" r="r" b="b"/>
              <a:pathLst>
                <a:path w="286" h="359">
                  <a:moveTo>
                    <a:pt x="180" y="270"/>
                  </a:moveTo>
                  <a:lnTo>
                    <a:pt x="286" y="270"/>
                  </a:lnTo>
                  <a:lnTo>
                    <a:pt x="286" y="90"/>
                  </a:lnTo>
                  <a:lnTo>
                    <a:pt x="180" y="90"/>
                  </a:lnTo>
                  <a:lnTo>
                    <a:pt x="180" y="0"/>
                  </a:lnTo>
                  <a:lnTo>
                    <a:pt x="0" y="180"/>
                  </a:lnTo>
                  <a:lnTo>
                    <a:pt x="180" y="359"/>
                  </a:lnTo>
                  <a:lnTo>
                    <a:pt x="180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1" name="Rectangle 33"/>
            <p:cNvSpPr>
              <a:spLocks noChangeArrowheads="1"/>
            </p:cNvSpPr>
            <p:nvPr/>
          </p:nvSpPr>
          <p:spPr bwMode="auto">
            <a:xfrm>
              <a:off x="1215" y="4658"/>
              <a:ext cx="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S17SK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02" name="Freeform 34"/>
            <p:cNvSpPr>
              <a:spLocks/>
            </p:cNvSpPr>
            <p:nvPr/>
          </p:nvSpPr>
          <p:spPr bwMode="auto">
            <a:xfrm>
              <a:off x="1444" y="4118"/>
              <a:ext cx="266" cy="448"/>
            </a:xfrm>
            <a:custGeom>
              <a:avLst/>
              <a:gdLst/>
              <a:ahLst/>
              <a:cxnLst>
                <a:cxn ang="0">
                  <a:pos x="180" y="270"/>
                </a:cxn>
                <a:cxn ang="0">
                  <a:pos x="286" y="270"/>
                </a:cxn>
                <a:cxn ang="0">
                  <a:pos x="286" y="90"/>
                </a:cxn>
                <a:cxn ang="0">
                  <a:pos x="180" y="90"/>
                </a:cxn>
                <a:cxn ang="0">
                  <a:pos x="180" y="0"/>
                </a:cxn>
                <a:cxn ang="0">
                  <a:pos x="0" y="180"/>
                </a:cxn>
                <a:cxn ang="0">
                  <a:pos x="180" y="359"/>
                </a:cxn>
                <a:cxn ang="0">
                  <a:pos x="180" y="270"/>
                </a:cxn>
              </a:cxnLst>
              <a:rect l="0" t="0" r="r" b="b"/>
              <a:pathLst>
                <a:path w="286" h="359">
                  <a:moveTo>
                    <a:pt x="180" y="270"/>
                  </a:moveTo>
                  <a:lnTo>
                    <a:pt x="286" y="270"/>
                  </a:lnTo>
                  <a:lnTo>
                    <a:pt x="286" y="90"/>
                  </a:lnTo>
                  <a:lnTo>
                    <a:pt x="180" y="90"/>
                  </a:lnTo>
                  <a:lnTo>
                    <a:pt x="180" y="0"/>
                  </a:lnTo>
                  <a:lnTo>
                    <a:pt x="0" y="180"/>
                  </a:lnTo>
                  <a:lnTo>
                    <a:pt x="180" y="359"/>
                  </a:lnTo>
                  <a:lnTo>
                    <a:pt x="180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3" name="Rectangle 35"/>
            <p:cNvSpPr>
              <a:spLocks noChangeArrowheads="1"/>
            </p:cNvSpPr>
            <p:nvPr/>
          </p:nvSpPr>
          <p:spPr bwMode="auto">
            <a:xfrm>
              <a:off x="1215" y="3398"/>
              <a:ext cx="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S19SK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04" name="Freeform 36"/>
            <p:cNvSpPr>
              <a:spLocks/>
            </p:cNvSpPr>
            <p:nvPr/>
          </p:nvSpPr>
          <p:spPr bwMode="auto">
            <a:xfrm>
              <a:off x="1634" y="6910"/>
              <a:ext cx="1410" cy="448"/>
            </a:xfrm>
            <a:custGeom>
              <a:avLst/>
              <a:gdLst/>
              <a:ahLst/>
              <a:cxnLst>
                <a:cxn ang="0">
                  <a:pos x="1339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339" y="90"/>
                </a:cxn>
                <a:cxn ang="0">
                  <a:pos x="1339" y="0"/>
                </a:cxn>
                <a:cxn ang="0">
                  <a:pos x="1519" y="180"/>
                </a:cxn>
                <a:cxn ang="0">
                  <a:pos x="1339" y="359"/>
                </a:cxn>
                <a:cxn ang="0">
                  <a:pos x="1339" y="270"/>
                </a:cxn>
              </a:cxnLst>
              <a:rect l="0" t="0" r="r" b="b"/>
              <a:pathLst>
                <a:path w="1519" h="359">
                  <a:moveTo>
                    <a:pt x="1339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339" y="90"/>
                  </a:lnTo>
                  <a:lnTo>
                    <a:pt x="1339" y="0"/>
                  </a:lnTo>
                  <a:lnTo>
                    <a:pt x="1519" y="180"/>
                  </a:lnTo>
                  <a:lnTo>
                    <a:pt x="1339" y="359"/>
                  </a:lnTo>
                  <a:lnTo>
                    <a:pt x="1339" y="270"/>
                  </a:lnTo>
                  <a:close/>
                </a:path>
              </a:pathLst>
            </a:custGeom>
            <a:solidFill>
              <a:srgbClr val="FFCC00"/>
            </a:solidFill>
            <a:ln w="8890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5" name="Rectangle 37"/>
            <p:cNvSpPr>
              <a:spLocks noChangeArrowheads="1"/>
            </p:cNvSpPr>
            <p:nvPr/>
          </p:nvSpPr>
          <p:spPr bwMode="auto">
            <a:xfrm>
              <a:off x="2168" y="7456"/>
              <a:ext cx="41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orf1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58406" name="Freeform 38"/>
            <p:cNvSpPr>
              <a:spLocks/>
            </p:cNvSpPr>
            <p:nvPr/>
          </p:nvSpPr>
          <p:spPr bwMode="auto">
            <a:xfrm>
              <a:off x="2150" y="4728"/>
              <a:ext cx="1301" cy="448"/>
            </a:xfrm>
            <a:custGeom>
              <a:avLst/>
              <a:gdLst/>
              <a:ahLst/>
              <a:cxnLst>
                <a:cxn ang="0">
                  <a:pos x="180" y="270"/>
                </a:cxn>
                <a:cxn ang="0">
                  <a:pos x="1401" y="270"/>
                </a:cxn>
                <a:cxn ang="0">
                  <a:pos x="1401" y="90"/>
                </a:cxn>
                <a:cxn ang="0">
                  <a:pos x="180" y="90"/>
                </a:cxn>
                <a:cxn ang="0">
                  <a:pos x="180" y="0"/>
                </a:cxn>
                <a:cxn ang="0">
                  <a:pos x="0" y="180"/>
                </a:cxn>
                <a:cxn ang="0">
                  <a:pos x="180" y="360"/>
                </a:cxn>
                <a:cxn ang="0">
                  <a:pos x="180" y="270"/>
                </a:cxn>
              </a:cxnLst>
              <a:rect l="0" t="0" r="r" b="b"/>
              <a:pathLst>
                <a:path w="1401" h="360">
                  <a:moveTo>
                    <a:pt x="180" y="270"/>
                  </a:moveTo>
                  <a:lnTo>
                    <a:pt x="1401" y="270"/>
                  </a:lnTo>
                  <a:lnTo>
                    <a:pt x="1401" y="90"/>
                  </a:lnTo>
                  <a:lnTo>
                    <a:pt x="180" y="90"/>
                  </a:lnTo>
                  <a:lnTo>
                    <a:pt x="180" y="0"/>
                  </a:lnTo>
                  <a:lnTo>
                    <a:pt x="0" y="180"/>
                  </a:lnTo>
                  <a:lnTo>
                    <a:pt x="180" y="360"/>
                  </a:lnTo>
                  <a:lnTo>
                    <a:pt x="180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7" name="Rectangle 39"/>
            <p:cNvSpPr>
              <a:spLocks noChangeArrowheads="1"/>
            </p:cNvSpPr>
            <p:nvPr/>
          </p:nvSpPr>
          <p:spPr bwMode="auto">
            <a:xfrm>
              <a:off x="2363" y="5256"/>
              <a:ext cx="877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S148O8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08" name="Freeform 40"/>
            <p:cNvSpPr>
              <a:spLocks/>
            </p:cNvSpPr>
            <p:nvPr/>
          </p:nvSpPr>
          <p:spPr bwMode="auto">
            <a:xfrm>
              <a:off x="2559" y="5830"/>
              <a:ext cx="1275" cy="448"/>
            </a:xfrm>
            <a:custGeom>
              <a:avLst/>
              <a:gdLst/>
              <a:ahLst/>
              <a:cxnLst>
                <a:cxn ang="0">
                  <a:pos x="1194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194" y="90"/>
                </a:cxn>
                <a:cxn ang="0">
                  <a:pos x="1194" y="0"/>
                </a:cxn>
                <a:cxn ang="0">
                  <a:pos x="1374" y="180"/>
                </a:cxn>
                <a:cxn ang="0">
                  <a:pos x="1194" y="359"/>
                </a:cxn>
                <a:cxn ang="0">
                  <a:pos x="1194" y="270"/>
                </a:cxn>
              </a:cxnLst>
              <a:rect l="0" t="0" r="r" b="b"/>
              <a:pathLst>
                <a:path w="1374" h="359">
                  <a:moveTo>
                    <a:pt x="1194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194" y="90"/>
                  </a:lnTo>
                  <a:lnTo>
                    <a:pt x="1194" y="0"/>
                  </a:lnTo>
                  <a:lnTo>
                    <a:pt x="1374" y="180"/>
                  </a:lnTo>
                  <a:lnTo>
                    <a:pt x="1194" y="359"/>
                  </a:lnTo>
                  <a:lnTo>
                    <a:pt x="1194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Rectangle 41"/>
            <p:cNvSpPr>
              <a:spLocks noChangeArrowheads="1"/>
            </p:cNvSpPr>
            <p:nvPr/>
          </p:nvSpPr>
          <p:spPr bwMode="auto">
            <a:xfrm>
              <a:off x="2685" y="6376"/>
              <a:ext cx="101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S148O14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10" name="Freeform 42"/>
            <p:cNvSpPr>
              <a:spLocks/>
            </p:cNvSpPr>
            <p:nvPr/>
          </p:nvSpPr>
          <p:spPr bwMode="auto">
            <a:xfrm>
              <a:off x="3241" y="6913"/>
              <a:ext cx="2497" cy="445"/>
            </a:xfrm>
            <a:custGeom>
              <a:avLst/>
              <a:gdLst/>
              <a:ahLst/>
              <a:cxnLst>
                <a:cxn ang="0">
                  <a:pos x="2508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2508" y="90"/>
                </a:cxn>
                <a:cxn ang="0">
                  <a:pos x="2508" y="0"/>
                </a:cxn>
                <a:cxn ang="0">
                  <a:pos x="2688" y="180"/>
                </a:cxn>
                <a:cxn ang="0">
                  <a:pos x="2508" y="360"/>
                </a:cxn>
                <a:cxn ang="0">
                  <a:pos x="2508" y="270"/>
                </a:cxn>
              </a:cxnLst>
              <a:rect l="0" t="0" r="r" b="b"/>
              <a:pathLst>
                <a:path w="2688" h="360">
                  <a:moveTo>
                    <a:pt x="2508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2508" y="90"/>
                  </a:lnTo>
                  <a:lnTo>
                    <a:pt x="2508" y="0"/>
                  </a:lnTo>
                  <a:lnTo>
                    <a:pt x="2688" y="180"/>
                  </a:lnTo>
                  <a:lnTo>
                    <a:pt x="2508" y="360"/>
                  </a:lnTo>
                  <a:lnTo>
                    <a:pt x="2508" y="270"/>
                  </a:lnTo>
                  <a:close/>
                </a:path>
              </a:pathLst>
            </a:custGeom>
            <a:solidFill>
              <a:srgbClr val="339966"/>
            </a:solidFill>
            <a:ln w="8890">
              <a:solidFill>
                <a:srgbClr val="00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1" name="Rectangle 43"/>
            <p:cNvSpPr>
              <a:spLocks noChangeArrowheads="1"/>
            </p:cNvSpPr>
            <p:nvPr/>
          </p:nvSpPr>
          <p:spPr bwMode="auto">
            <a:xfrm>
              <a:off x="4245" y="7378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pcaB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58412" name="Freeform 44"/>
            <p:cNvSpPr>
              <a:spLocks/>
            </p:cNvSpPr>
            <p:nvPr/>
          </p:nvSpPr>
          <p:spPr bwMode="auto">
            <a:xfrm>
              <a:off x="3336" y="5198"/>
              <a:ext cx="1254" cy="448"/>
            </a:xfrm>
            <a:custGeom>
              <a:avLst/>
              <a:gdLst/>
              <a:ahLst/>
              <a:cxnLst>
                <a:cxn ang="0">
                  <a:pos x="180" y="270"/>
                </a:cxn>
                <a:cxn ang="0">
                  <a:pos x="1350" y="270"/>
                </a:cxn>
                <a:cxn ang="0">
                  <a:pos x="1350" y="90"/>
                </a:cxn>
                <a:cxn ang="0">
                  <a:pos x="180" y="90"/>
                </a:cxn>
                <a:cxn ang="0">
                  <a:pos x="180" y="0"/>
                </a:cxn>
                <a:cxn ang="0">
                  <a:pos x="0" y="180"/>
                </a:cxn>
                <a:cxn ang="0">
                  <a:pos x="180" y="359"/>
                </a:cxn>
                <a:cxn ang="0">
                  <a:pos x="180" y="270"/>
                </a:cxn>
              </a:cxnLst>
              <a:rect l="0" t="0" r="r" b="b"/>
              <a:pathLst>
                <a:path w="1350" h="359">
                  <a:moveTo>
                    <a:pt x="180" y="270"/>
                  </a:moveTo>
                  <a:lnTo>
                    <a:pt x="1350" y="270"/>
                  </a:lnTo>
                  <a:lnTo>
                    <a:pt x="1350" y="90"/>
                  </a:lnTo>
                  <a:lnTo>
                    <a:pt x="180" y="90"/>
                  </a:lnTo>
                  <a:lnTo>
                    <a:pt x="180" y="0"/>
                  </a:lnTo>
                  <a:lnTo>
                    <a:pt x="0" y="180"/>
                  </a:lnTo>
                  <a:lnTo>
                    <a:pt x="180" y="359"/>
                  </a:lnTo>
                  <a:lnTo>
                    <a:pt x="180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3" name="Rectangle 45"/>
            <p:cNvSpPr>
              <a:spLocks noChangeArrowheads="1"/>
            </p:cNvSpPr>
            <p:nvPr/>
          </p:nvSpPr>
          <p:spPr bwMode="auto">
            <a:xfrm>
              <a:off x="3600" y="5558"/>
              <a:ext cx="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S11SK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14" name="Freeform 46"/>
            <p:cNvSpPr>
              <a:spLocks/>
            </p:cNvSpPr>
            <p:nvPr/>
          </p:nvSpPr>
          <p:spPr bwMode="auto">
            <a:xfrm>
              <a:off x="3620" y="4298"/>
              <a:ext cx="1282" cy="448"/>
            </a:xfrm>
            <a:custGeom>
              <a:avLst/>
              <a:gdLst/>
              <a:ahLst/>
              <a:cxnLst>
                <a:cxn ang="0">
                  <a:pos x="1200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200" y="90"/>
                </a:cxn>
                <a:cxn ang="0">
                  <a:pos x="1200" y="0"/>
                </a:cxn>
                <a:cxn ang="0">
                  <a:pos x="1379" y="180"/>
                </a:cxn>
                <a:cxn ang="0">
                  <a:pos x="1200" y="360"/>
                </a:cxn>
                <a:cxn ang="0">
                  <a:pos x="1200" y="270"/>
                </a:cxn>
              </a:cxnLst>
              <a:rect l="0" t="0" r="r" b="b"/>
              <a:pathLst>
                <a:path w="1379" h="360">
                  <a:moveTo>
                    <a:pt x="1200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200" y="90"/>
                  </a:lnTo>
                  <a:lnTo>
                    <a:pt x="1200" y="0"/>
                  </a:lnTo>
                  <a:lnTo>
                    <a:pt x="1379" y="180"/>
                  </a:lnTo>
                  <a:lnTo>
                    <a:pt x="1200" y="360"/>
                  </a:lnTo>
                  <a:lnTo>
                    <a:pt x="1200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5" name="Rectangle 47"/>
            <p:cNvSpPr>
              <a:spLocks noChangeArrowheads="1"/>
            </p:cNvSpPr>
            <p:nvPr/>
          </p:nvSpPr>
          <p:spPr bwMode="auto">
            <a:xfrm>
              <a:off x="3693" y="4658"/>
              <a:ext cx="9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S148019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16" name="Freeform 48"/>
            <p:cNvSpPr>
              <a:spLocks/>
            </p:cNvSpPr>
            <p:nvPr/>
          </p:nvSpPr>
          <p:spPr bwMode="auto">
            <a:xfrm>
              <a:off x="4473" y="3398"/>
              <a:ext cx="1300" cy="448"/>
            </a:xfrm>
            <a:custGeom>
              <a:avLst/>
              <a:gdLst/>
              <a:ahLst/>
              <a:cxnLst>
                <a:cxn ang="0">
                  <a:pos x="180" y="270"/>
                </a:cxn>
                <a:cxn ang="0">
                  <a:pos x="1401" y="270"/>
                </a:cxn>
                <a:cxn ang="0">
                  <a:pos x="1401" y="90"/>
                </a:cxn>
                <a:cxn ang="0">
                  <a:pos x="180" y="90"/>
                </a:cxn>
                <a:cxn ang="0">
                  <a:pos x="180" y="0"/>
                </a:cxn>
                <a:cxn ang="0">
                  <a:pos x="0" y="180"/>
                </a:cxn>
                <a:cxn ang="0">
                  <a:pos x="180" y="359"/>
                </a:cxn>
                <a:cxn ang="0">
                  <a:pos x="180" y="270"/>
                </a:cxn>
              </a:cxnLst>
              <a:rect l="0" t="0" r="r" b="b"/>
              <a:pathLst>
                <a:path w="1401" h="359">
                  <a:moveTo>
                    <a:pt x="180" y="270"/>
                  </a:moveTo>
                  <a:lnTo>
                    <a:pt x="1401" y="270"/>
                  </a:lnTo>
                  <a:lnTo>
                    <a:pt x="1401" y="90"/>
                  </a:lnTo>
                  <a:lnTo>
                    <a:pt x="180" y="90"/>
                  </a:lnTo>
                  <a:lnTo>
                    <a:pt x="180" y="0"/>
                  </a:lnTo>
                  <a:lnTo>
                    <a:pt x="0" y="180"/>
                  </a:lnTo>
                  <a:lnTo>
                    <a:pt x="180" y="359"/>
                  </a:lnTo>
                  <a:lnTo>
                    <a:pt x="180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7" name="Rectangle 49"/>
            <p:cNvSpPr>
              <a:spLocks noChangeArrowheads="1"/>
            </p:cNvSpPr>
            <p:nvPr/>
          </p:nvSpPr>
          <p:spPr bwMode="auto">
            <a:xfrm>
              <a:off x="4610" y="3938"/>
              <a:ext cx="10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S148O20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18" name="Freeform 50"/>
            <p:cNvSpPr>
              <a:spLocks/>
            </p:cNvSpPr>
            <p:nvPr/>
          </p:nvSpPr>
          <p:spPr bwMode="auto">
            <a:xfrm>
              <a:off x="4568" y="5558"/>
              <a:ext cx="1371" cy="448"/>
            </a:xfrm>
            <a:custGeom>
              <a:avLst/>
              <a:gdLst/>
              <a:ahLst/>
              <a:cxnLst>
                <a:cxn ang="0">
                  <a:pos x="1296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296" y="90"/>
                </a:cxn>
                <a:cxn ang="0">
                  <a:pos x="1296" y="0"/>
                </a:cxn>
                <a:cxn ang="0">
                  <a:pos x="1476" y="180"/>
                </a:cxn>
                <a:cxn ang="0">
                  <a:pos x="1296" y="359"/>
                </a:cxn>
                <a:cxn ang="0">
                  <a:pos x="1296" y="270"/>
                </a:cxn>
              </a:cxnLst>
              <a:rect l="0" t="0" r="r" b="b"/>
              <a:pathLst>
                <a:path w="1476" h="359">
                  <a:moveTo>
                    <a:pt x="1296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296" y="90"/>
                  </a:lnTo>
                  <a:lnTo>
                    <a:pt x="1296" y="0"/>
                  </a:lnTo>
                  <a:lnTo>
                    <a:pt x="1476" y="180"/>
                  </a:lnTo>
                  <a:lnTo>
                    <a:pt x="1296" y="359"/>
                  </a:lnTo>
                  <a:lnTo>
                    <a:pt x="1296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9" name="Rectangle 51"/>
            <p:cNvSpPr>
              <a:spLocks noChangeArrowheads="1"/>
            </p:cNvSpPr>
            <p:nvPr/>
          </p:nvSpPr>
          <p:spPr bwMode="auto">
            <a:xfrm>
              <a:off x="4815" y="5918"/>
              <a:ext cx="8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S148O9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20" name="Freeform 52"/>
            <p:cNvSpPr>
              <a:spLocks/>
            </p:cNvSpPr>
            <p:nvPr/>
          </p:nvSpPr>
          <p:spPr bwMode="auto">
            <a:xfrm>
              <a:off x="4579" y="2498"/>
              <a:ext cx="461" cy="448"/>
            </a:xfrm>
            <a:custGeom>
              <a:avLst/>
              <a:gdLst/>
              <a:ahLst/>
              <a:cxnLst>
                <a:cxn ang="0">
                  <a:pos x="317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317" y="90"/>
                </a:cxn>
                <a:cxn ang="0">
                  <a:pos x="317" y="0"/>
                </a:cxn>
                <a:cxn ang="0">
                  <a:pos x="497" y="180"/>
                </a:cxn>
                <a:cxn ang="0">
                  <a:pos x="317" y="359"/>
                </a:cxn>
                <a:cxn ang="0">
                  <a:pos x="317" y="270"/>
                </a:cxn>
              </a:cxnLst>
              <a:rect l="0" t="0" r="r" b="b"/>
              <a:pathLst>
                <a:path w="497" h="359">
                  <a:moveTo>
                    <a:pt x="317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317" y="90"/>
                  </a:lnTo>
                  <a:lnTo>
                    <a:pt x="317" y="0"/>
                  </a:lnTo>
                  <a:lnTo>
                    <a:pt x="497" y="180"/>
                  </a:lnTo>
                  <a:lnTo>
                    <a:pt x="317" y="359"/>
                  </a:lnTo>
                  <a:lnTo>
                    <a:pt x="317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1" name="Rectangle 53"/>
            <p:cNvSpPr>
              <a:spLocks noChangeArrowheads="1"/>
            </p:cNvSpPr>
            <p:nvPr/>
          </p:nvSpPr>
          <p:spPr bwMode="auto">
            <a:xfrm>
              <a:off x="4473" y="3038"/>
              <a:ext cx="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S12SK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22" name="Freeform 54"/>
            <p:cNvSpPr>
              <a:spLocks/>
            </p:cNvSpPr>
            <p:nvPr/>
          </p:nvSpPr>
          <p:spPr bwMode="auto">
            <a:xfrm>
              <a:off x="5643" y="6910"/>
              <a:ext cx="1745" cy="448"/>
            </a:xfrm>
            <a:custGeom>
              <a:avLst/>
              <a:gdLst/>
              <a:ahLst/>
              <a:cxnLst>
                <a:cxn ang="0">
                  <a:pos x="1699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699" y="90"/>
                </a:cxn>
                <a:cxn ang="0">
                  <a:pos x="1699" y="0"/>
                </a:cxn>
                <a:cxn ang="0">
                  <a:pos x="1878" y="180"/>
                </a:cxn>
                <a:cxn ang="0">
                  <a:pos x="1699" y="360"/>
                </a:cxn>
                <a:cxn ang="0">
                  <a:pos x="1699" y="270"/>
                </a:cxn>
              </a:cxnLst>
              <a:rect l="0" t="0" r="r" b="b"/>
              <a:pathLst>
                <a:path w="1878" h="360">
                  <a:moveTo>
                    <a:pt x="1699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699" y="90"/>
                  </a:lnTo>
                  <a:lnTo>
                    <a:pt x="1699" y="0"/>
                  </a:lnTo>
                  <a:lnTo>
                    <a:pt x="1878" y="180"/>
                  </a:lnTo>
                  <a:lnTo>
                    <a:pt x="1699" y="360"/>
                  </a:lnTo>
                  <a:lnTo>
                    <a:pt x="1699" y="270"/>
                  </a:lnTo>
                  <a:close/>
                </a:path>
              </a:pathLst>
            </a:custGeom>
            <a:solidFill>
              <a:srgbClr val="00FF00"/>
            </a:solidFill>
            <a:ln w="8890">
              <a:solidFill>
                <a:srgbClr val="00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3" name="Rectangle 55"/>
            <p:cNvSpPr>
              <a:spLocks noChangeArrowheads="1"/>
            </p:cNvSpPr>
            <p:nvPr/>
          </p:nvSpPr>
          <p:spPr bwMode="auto">
            <a:xfrm>
              <a:off x="6353" y="7371"/>
              <a:ext cx="40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orf2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58424" name="Freeform 56"/>
            <p:cNvSpPr>
              <a:spLocks/>
            </p:cNvSpPr>
            <p:nvPr/>
          </p:nvSpPr>
          <p:spPr bwMode="auto">
            <a:xfrm>
              <a:off x="5792" y="3611"/>
              <a:ext cx="1490" cy="445"/>
            </a:xfrm>
            <a:custGeom>
              <a:avLst/>
              <a:gdLst/>
              <a:ahLst/>
              <a:cxnLst>
                <a:cxn ang="0">
                  <a:pos x="1423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423" y="90"/>
                </a:cxn>
                <a:cxn ang="0">
                  <a:pos x="1423" y="0"/>
                </a:cxn>
                <a:cxn ang="0">
                  <a:pos x="1603" y="180"/>
                </a:cxn>
                <a:cxn ang="0">
                  <a:pos x="1423" y="360"/>
                </a:cxn>
                <a:cxn ang="0">
                  <a:pos x="1423" y="270"/>
                </a:cxn>
              </a:cxnLst>
              <a:rect l="0" t="0" r="r" b="b"/>
              <a:pathLst>
                <a:path w="1603" h="360">
                  <a:moveTo>
                    <a:pt x="1423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423" y="90"/>
                  </a:lnTo>
                  <a:lnTo>
                    <a:pt x="1423" y="0"/>
                  </a:lnTo>
                  <a:lnTo>
                    <a:pt x="1603" y="180"/>
                  </a:lnTo>
                  <a:lnTo>
                    <a:pt x="1423" y="360"/>
                  </a:lnTo>
                  <a:lnTo>
                    <a:pt x="1423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5" name="Rectangle 57"/>
            <p:cNvSpPr>
              <a:spLocks noChangeArrowheads="1"/>
            </p:cNvSpPr>
            <p:nvPr/>
          </p:nvSpPr>
          <p:spPr bwMode="auto">
            <a:xfrm>
              <a:off x="6023" y="4138"/>
              <a:ext cx="10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S148O15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26" name="Freeform 58"/>
            <p:cNvSpPr>
              <a:spLocks/>
            </p:cNvSpPr>
            <p:nvPr/>
          </p:nvSpPr>
          <p:spPr bwMode="auto">
            <a:xfrm>
              <a:off x="5818" y="5830"/>
              <a:ext cx="1302" cy="448"/>
            </a:xfrm>
            <a:custGeom>
              <a:avLst/>
              <a:gdLst/>
              <a:ahLst/>
              <a:cxnLst>
                <a:cxn ang="0">
                  <a:pos x="180" y="270"/>
                </a:cxn>
                <a:cxn ang="0">
                  <a:pos x="1403" y="270"/>
                </a:cxn>
                <a:cxn ang="0">
                  <a:pos x="1403" y="90"/>
                </a:cxn>
                <a:cxn ang="0">
                  <a:pos x="180" y="90"/>
                </a:cxn>
                <a:cxn ang="0">
                  <a:pos x="180" y="0"/>
                </a:cxn>
                <a:cxn ang="0">
                  <a:pos x="0" y="180"/>
                </a:cxn>
                <a:cxn ang="0">
                  <a:pos x="180" y="359"/>
                </a:cxn>
                <a:cxn ang="0">
                  <a:pos x="180" y="270"/>
                </a:cxn>
              </a:cxnLst>
              <a:rect l="0" t="0" r="r" b="b"/>
              <a:pathLst>
                <a:path w="1403" h="359">
                  <a:moveTo>
                    <a:pt x="180" y="270"/>
                  </a:moveTo>
                  <a:lnTo>
                    <a:pt x="1403" y="270"/>
                  </a:lnTo>
                  <a:lnTo>
                    <a:pt x="1403" y="90"/>
                  </a:lnTo>
                  <a:lnTo>
                    <a:pt x="180" y="90"/>
                  </a:lnTo>
                  <a:lnTo>
                    <a:pt x="180" y="0"/>
                  </a:lnTo>
                  <a:lnTo>
                    <a:pt x="0" y="180"/>
                  </a:lnTo>
                  <a:lnTo>
                    <a:pt x="180" y="359"/>
                  </a:lnTo>
                  <a:lnTo>
                    <a:pt x="180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7" name="Rectangle 59"/>
            <p:cNvSpPr>
              <a:spLocks noChangeArrowheads="1"/>
            </p:cNvSpPr>
            <p:nvPr/>
          </p:nvSpPr>
          <p:spPr bwMode="auto">
            <a:xfrm>
              <a:off x="5958" y="6556"/>
              <a:ext cx="101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S148O21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28" name="Freeform 60"/>
            <p:cNvSpPr>
              <a:spLocks/>
            </p:cNvSpPr>
            <p:nvPr/>
          </p:nvSpPr>
          <p:spPr bwMode="auto">
            <a:xfrm>
              <a:off x="7074" y="5558"/>
              <a:ext cx="1301" cy="448"/>
            </a:xfrm>
            <a:custGeom>
              <a:avLst/>
              <a:gdLst/>
              <a:ahLst/>
              <a:cxnLst>
                <a:cxn ang="0">
                  <a:pos x="1219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219" y="90"/>
                </a:cxn>
                <a:cxn ang="0">
                  <a:pos x="1219" y="0"/>
                </a:cxn>
                <a:cxn ang="0">
                  <a:pos x="1399" y="180"/>
                </a:cxn>
                <a:cxn ang="0">
                  <a:pos x="1219" y="359"/>
                </a:cxn>
                <a:cxn ang="0">
                  <a:pos x="1219" y="270"/>
                </a:cxn>
              </a:cxnLst>
              <a:rect l="0" t="0" r="r" b="b"/>
              <a:pathLst>
                <a:path w="1399" h="359">
                  <a:moveTo>
                    <a:pt x="1219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219" y="90"/>
                  </a:lnTo>
                  <a:lnTo>
                    <a:pt x="1219" y="0"/>
                  </a:lnTo>
                  <a:lnTo>
                    <a:pt x="1399" y="180"/>
                  </a:lnTo>
                  <a:lnTo>
                    <a:pt x="1219" y="359"/>
                  </a:lnTo>
                  <a:lnTo>
                    <a:pt x="1219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9" name="Rectangle 61"/>
            <p:cNvSpPr>
              <a:spLocks noChangeArrowheads="1"/>
            </p:cNvSpPr>
            <p:nvPr/>
          </p:nvSpPr>
          <p:spPr bwMode="auto">
            <a:xfrm>
              <a:off x="7213" y="6016"/>
              <a:ext cx="100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S148O18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30" name="Freeform 62"/>
            <p:cNvSpPr>
              <a:spLocks/>
            </p:cNvSpPr>
            <p:nvPr/>
          </p:nvSpPr>
          <p:spPr bwMode="auto">
            <a:xfrm>
              <a:off x="7083" y="3938"/>
              <a:ext cx="1308" cy="448"/>
            </a:xfrm>
            <a:custGeom>
              <a:avLst/>
              <a:gdLst/>
              <a:ahLst/>
              <a:cxnLst>
                <a:cxn ang="0">
                  <a:pos x="1228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228" y="90"/>
                </a:cxn>
                <a:cxn ang="0">
                  <a:pos x="1228" y="0"/>
                </a:cxn>
                <a:cxn ang="0">
                  <a:pos x="1408" y="180"/>
                </a:cxn>
                <a:cxn ang="0">
                  <a:pos x="1228" y="359"/>
                </a:cxn>
                <a:cxn ang="0">
                  <a:pos x="1228" y="270"/>
                </a:cxn>
              </a:cxnLst>
              <a:rect l="0" t="0" r="r" b="b"/>
              <a:pathLst>
                <a:path w="1408" h="359">
                  <a:moveTo>
                    <a:pt x="1228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228" y="90"/>
                  </a:lnTo>
                  <a:lnTo>
                    <a:pt x="1228" y="0"/>
                  </a:lnTo>
                  <a:lnTo>
                    <a:pt x="1408" y="180"/>
                  </a:lnTo>
                  <a:lnTo>
                    <a:pt x="1228" y="359"/>
                  </a:lnTo>
                  <a:lnTo>
                    <a:pt x="1228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1" name="Rectangle 63"/>
            <p:cNvSpPr>
              <a:spLocks noChangeArrowheads="1"/>
            </p:cNvSpPr>
            <p:nvPr/>
          </p:nvSpPr>
          <p:spPr bwMode="auto">
            <a:xfrm>
              <a:off x="7190" y="4396"/>
              <a:ext cx="101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S148O17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32" name="Freeform 64"/>
            <p:cNvSpPr>
              <a:spLocks/>
            </p:cNvSpPr>
            <p:nvPr/>
          </p:nvSpPr>
          <p:spPr bwMode="auto">
            <a:xfrm>
              <a:off x="7412" y="6913"/>
              <a:ext cx="1919" cy="445"/>
            </a:xfrm>
            <a:custGeom>
              <a:avLst/>
              <a:gdLst/>
              <a:ahLst/>
              <a:cxnLst>
                <a:cxn ang="0">
                  <a:pos x="1886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886" y="90"/>
                </a:cxn>
                <a:cxn ang="0">
                  <a:pos x="1886" y="0"/>
                </a:cxn>
                <a:cxn ang="0">
                  <a:pos x="2066" y="180"/>
                </a:cxn>
                <a:cxn ang="0">
                  <a:pos x="1886" y="360"/>
                </a:cxn>
                <a:cxn ang="0">
                  <a:pos x="1886" y="270"/>
                </a:cxn>
              </a:cxnLst>
              <a:rect l="0" t="0" r="r" b="b"/>
              <a:pathLst>
                <a:path w="2066" h="360">
                  <a:moveTo>
                    <a:pt x="1886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886" y="90"/>
                  </a:lnTo>
                  <a:lnTo>
                    <a:pt x="1886" y="0"/>
                  </a:lnTo>
                  <a:lnTo>
                    <a:pt x="2066" y="180"/>
                  </a:lnTo>
                  <a:lnTo>
                    <a:pt x="1886" y="360"/>
                  </a:lnTo>
                  <a:lnTo>
                    <a:pt x="1886" y="270"/>
                  </a:lnTo>
                  <a:close/>
                </a:path>
              </a:pathLst>
            </a:custGeom>
            <a:solidFill>
              <a:srgbClr val="66FF66"/>
            </a:solidFill>
            <a:ln w="889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3" name="Rectangle 65"/>
            <p:cNvSpPr>
              <a:spLocks noChangeArrowheads="1"/>
            </p:cNvSpPr>
            <p:nvPr/>
          </p:nvSpPr>
          <p:spPr bwMode="auto">
            <a:xfrm>
              <a:off x="8120" y="7303"/>
              <a:ext cx="5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macA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58434" name="Freeform 66"/>
            <p:cNvSpPr>
              <a:spLocks/>
            </p:cNvSpPr>
            <p:nvPr/>
          </p:nvSpPr>
          <p:spPr bwMode="auto">
            <a:xfrm>
              <a:off x="7438" y="4728"/>
              <a:ext cx="1132" cy="448"/>
            </a:xfrm>
            <a:custGeom>
              <a:avLst/>
              <a:gdLst/>
              <a:ahLst/>
              <a:cxnLst>
                <a:cxn ang="0">
                  <a:pos x="180" y="270"/>
                </a:cxn>
                <a:cxn ang="0">
                  <a:pos x="1217" y="270"/>
                </a:cxn>
                <a:cxn ang="0">
                  <a:pos x="1217" y="90"/>
                </a:cxn>
                <a:cxn ang="0">
                  <a:pos x="180" y="90"/>
                </a:cxn>
                <a:cxn ang="0">
                  <a:pos x="180" y="0"/>
                </a:cxn>
                <a:cxn ang="0">
                  <a:pos x="0" y="180"/>
                </a:cxn>
                <a:cxn ang="0">
                  <a:pos x="180" y="360"/>
                </a:cxn>
                <a:cxn ang="0">
                  <a:pos x="180" y="270"/>
                </a:cxn>
              </a:cxnLst>
              <a:rect l="0" t="0" r="r" b="b"/>
              <a:pathLst>
                <a:path w="1217" h="360">
                  <a:moveTo>
                    <a:pt x="180" y="270"/>
                  </a:moveTo>
                  <a:lnTo>
                    <a:pt x="1217" y="270"/>
                  </a:lnTo>
                  <a:lnTo>
                    <a:pt x="1217" y="90"/>
                  </a:lnTo>
                  <a:lnTo>
                    <a:pt x="180" y="90"/>
                  </a:lnTo>
                  <a:lnTo>
                    <a:pt x="180" y="0"/>
                  </a:lnTo>
                  <a:lnTo>
                    <a:pt x="0" y="180"/>
                  </a:lnTo>
                  <a:lnTo>
                    <a:pt x="180" y="360"/>
                  </a:lnTo>
                  <a:lnTo>
                    <a:pt x="180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5" name="Rectangle 67"/>
            <p:cNvSpPr>
              <a:spLocks noChangeArrowheads="1"/>
            </p:cNvSpPr>
            <p:nvPr/>
          </p:nvSpPr>
          <p:spPr bwMode="auto">
            <a:xfrm>
              <a:off x="7580" y="5256"/>
              <a:ext cx="101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S148O10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36" name="Freeform 68"/>
            <p:cNvSpPr>
              <a:spLocks/>
            </p:cNvSpPr>
            <p:nvPr/>
          </p:nvSpPr>
          <p:spPr bwMode="auto">
            <a:xfrm>
              <a:off x="8397" y="5558"/>
              <a:ext cx="1414" cy="448"/>
            </a:xfrm>
            <a:custGeom>
              <a:avLst/>
              <a:gdLst/>
              <a:ahLst/>
              <a:cxnLst>
                <a:cxn ang="0">
                  <a:pos x="180" y="270"/>
                </a:cxn>
                <a:cxn ang="0">
                  <a:pos x="1523" y="270"/>
                </a:cxn>
                <a:cxn ang="0">
                  <a:pos x="1523" y="90"/>
                </a:cxn>
                <a:cxn ang="0">
                  <a:pos x="180" y="90"/>
                </a:cxn>
                <a:cxn ang="0">
                  <a:pos x="180" y="0"/>
                </a:cxn>
                <a:cxn ang="0">
                  <a:pos x="0" y="180"/>
                </a:cxn>
                <a:cxn ang="0">
                  <a:pos x="180" y="359"/>
                </a:cxn>
                <a:cxn ang="0">
                  <a:pos x="180" y="270"/>
                </a:cxn>
              </a:cxnLst>
              <a:rect l="0" t="0" r="r" b="b"/>
              <a:pathLst>
                <a:path w="1523" h="359">
                  <a:moveTo>
                    <a:pt x="180" y="270"/>
                  </a:moveTo>
                  <a:lnTo>
                    <a:pt x="1523" y="270"/>
                  </a:lnTo>
                  <a:lnTo>
                    <a:pt x="1523" y="90"/>
                  </a:lnTo>
                  <a:lnTo>
                    <a:pt x="180" y="90"/>
                  </a:lnTo>
                  <a:lnTo>
                    <a:pt x="180" y="0"/>
                  </a:lnTo>
                  <a:lnTo>
                    <a:pt x="0" y="180"/>
                  </a:lnTo>
                  <a:lnTo>
                    <a:pt x="180" y="359"/>
                  </a:lnTo>
                  <a:lnTo>
                    <a:pt x="180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7" name="Rectangle 69"/>
            <p:cNvSpPr>
              <a:spLocks noChangeArrowheads="1"/>
            </p:cNvSpPr>
            <p:nvPr/>
          </p:nvSpPr>
          <p:spPr bwMode="auto">
            <a:xfrm>
              <a:off x="8672" y="4838"/>
              <a:ext cx="10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S148O13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38" name="Freeform 70"/>
            <p:cNvSpPr>
              <a:spLocks/>
            </p:cNvSpPr>
            <p:nvPr/>
          </p:nvSpPr>
          <p:spPr bwMode="auto">
            <a:xfrm>
              <a:off x="8506" y="4390"/>
              <a:ext cx="1277" cy="448"/>
            </a:xfrm>
            <a:custGeom>
              <a:avLst/>
              <a:gdLst/>
              <a:ahLst/>
              <a:cxnLst>
                <a:cxn ang="0">
                  <a:pos x="180" y="270"/>
                </a:cxn>
                <a:cxn ang="0">
                  <a:pos x="1373" y="270"/>
                </a:cxn>
                <a:cxn ang="0">
                  <a:pos x="1373" y="90"/>
                </a:cxn>
                <a:cxn ang="0">
                  <a:pos x="180" y="90"/>
                </a:cxn>
                <a:cxn ang="0">
                  <a:pos x="180" y="0"/>
                </a:cxn>
                <a:cxn ang="0">
                  <a:pos x="0" y="180"/>
                </a:cxn>
                <a:cxn ang="0">
                  <a:pos x="180" y="359"/>
                </a:cxn>
                <a:cxn ang="0">
                  <a:pos x="180" y="270"/>
                </a:cxn>
              </a:cxnLst>
              <a:rect l="0" t="0" r="r" b="b"/>
              <a:pathLst>
                <a:path w="1373" h="359">
                  <a:moveTo>
                    <a:pt x="180" y="270"/>
                  </a:moveTo>
                  <a:lnTo>
                    <a:pt x="1373" y="270"/>
                  </a:lnTo>
                  <a:lnTo>
                    <a:pt x="1373" y="90"/>
                  </a:lnTo>
                  <a:lnTo>
                    <a:pt x="180" y="90"/>
                  </a:lnTo>
                  <a:lnTo>
                    <a:pt x="180" y="0"/>
                  </a:lnTo>
                  <a:lnTo>
                    <a:pt x="0" y="180"/>
                  </a:lnTo>
                  <a:lnTo>
                    <a:pt x="180" y="359"/>
                  </a:lnTo>
                  <a:lnTo>
                    <a:pt x="180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9" name="Rectangle 71"/>
            <p:cNvSpPr>
              <a:spLocks noChangeArrowheads="1"/>
            </p:cNvSpPr>
            <p:nvPr/>
          </p:nvSpPr>
          <p:spPr bwMode="auto">
            <a:xfrm>
              <a:off x="8772" y="6016"/>
              <a:ext cx="705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S12T7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40" name="Freeform 72"/>
            <p:cNvSpPr>
              <a:spLocks/>
            </p:cNvSpPr>
            <p:nvPr/>
          </p:nvSpPr>
          <p:spPr bwMode="auto">
            <a:xfrm>
              <a:off x="8737" y="3398"/>
              <a:ext cx="1332" cy="448"/>
            </a:xfrm>
            <a:custGeom>
              <a:avLst/>
              <a:gdLst/>
              <a:ahLst/>
              <a:cxnLst>
                <a:cxn ang="0">
                  <a:pos x="1255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255" y="90"/>
                </a:cxn>
                <a:cxn ang="0">
                  <a:pos x="1255" y="0"/>
                </a:cxn>
                <a:cxn ang="0">
                  <a:pos x="1435" y="180"/>
                </a:cxn>
                <a:cxn ang="0">
                  <a:pos x="1255" y="360"/>
                </a:cxn>
                <a:cxn ang="0">
                  <a:pos x="1255" y="270"/>
                </a:cxn>
              </a:cxnLst>
              <a:rect l="0" t="0" r="r" b="b"/>
              <a:pathLst>
                <a:path w="1435" h="360">
                  <a:moveTo>
                    <a:pt x="1255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255" y="90"/>
                  </a:lnTo>
                  <a:lnTo>
                    <a:pt x="1255" y="0"/>
                  </a:lnTo>
                  <a:lnTo>
                    <a:pt x="1435" y="180"/>
                  </a:lnTo>
                  <a:lnTo>
                    <a:pt x="1255" y="360"/>
                  </a:lnTo>
                  <a:lnTo>
                    <a:pt x="1255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1" name="Rectangle 73"/>
            <p:cNvSpPr>
              <a:spLocks noChangeArrowheads="1"/>
            </p:cNvSpPr>
            <p:nvPr/>
          </p:nvSpPr>
          <p:spPr bwMode="auto">
            <a:xfrm>
              <a:off x="8810" y="3758"/>
              <a:ext cx="10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S148O22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42" name="Freeform 74"/>
            <p:cNvSpPr>
              <a:spLocks/>
            </p:cNvSpPr>
            <p:nvPr/>
          </p:nvSpPr>
          <p:spPr bwMode="auto">
            <a:xfrm>
              <a:off x="9434" y="6913"/>
              <a:ext cx="2155" cy="445"/>
            </a:xfrm>
            <a:custGeom>
              <a:avLst/>
              <a:gdLst/>
              <a:ahLst/>
              <a:cxnLst>
                <a:cxn ang="0">
                  <a:pos x="2139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2139" y="90"/>
                </a:cxn>
                <a:cxn ang="0">
                  <a:pos x="2139" y="0"/>
                </a:cxn>
                <a:cxn ang="0">
                  <a:pos x="2319" y="180"/>
                </a:cxn>
                <a:cxn ang="0">
                  <a:pos x="2139" y="360"/>
                </a:cxn>
                <a:cxn ang="0">
                  <a:pos x="2139" y="270"/>
                </a:cxn>
              </a:cxnLst>
              <a:rect l="0" t="0" r="r" b="b"/>
              <a:pathLst>
                <a:path w="2319" h="360">
                  <a:moveTo>
                    <a:pt x="2139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2139" y="90"/>
                  </a:lnTo>
                  <a:lnTo>
                    <a:pt x="2139" y="0"/>
                  </a:lnTo>
                  <a:lnTo>
                    <a:pt x="2319" y="180"/>
                  </a:lnTo>
                  <a:lnTo>
                    <a:pt x="2139" y="360"/>
                  </a:lnTo>
                  <a:lnTo>
                    <a:pt x="2139" y="270"/>
                  </a:lnTo>
                  <a:close/>
                </a:path>
              </a:pathLst>
            </a:custGeom>
            <a:solidFill>
              <a:srgbClr val="FFCC00"/>
            </a:solidFill>
            <a:ln w="8890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3" name="Rectangle 75"/>
            <p:cNvSpPr>
              <a:spLocks noChangeArrowheads="1"/>
            </p:cNvSpPr>
            <p:nvPr/>
          </p:nvSpPr>
          <p:spPr bwMode="auto">
            <a:xfrm>
              <a:off x="10152" y="7358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orf-3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58444" name="Freeform 76"/>
            <p:cNvSpPr>
              <a:spLocks/>
            </p:cNvSpPr>
            <p:nvPr/>
          </p:nvSpPr>
          <p:spPr bwMode="auto">
            <a:xfrm>
              <a:off x="9775" y="5845"/>
              <a:ext cx="1256" cy="448"/>
            </a:xfrm>
            <a:custGeom>
              <a:avLst/>
              <a:gdLst/>
              <a:ahLst/>
              <a:cxnLst>
                <a:cxn ang="0">
                  <a:pos x="1173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173" y="90"/>
                </a:cxn>
                <a:cxn ang="0">
                  <a:pos x="1173" y="0"/>
                </a:cxn>
                <a:cxn ang="0">
                  <a:pos x="1352" y="180"/>
                </a:cxn>
                <a:cxn ang="0">
                  <a:pos x="1173" y="359"/>
                </a:cxn>
                <a:cxn ang="0">
                  <a:pos x="1173" y="270"/>
                </a:cxn>
              </a:cxnLst>
              <a:rect l="0" t="0" r="r" b="b"/>
              <a:pathLst>
                <a:path w="1352" h="359">
                  <a:moveTo>
                    <a:pt x="1173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173" y="90"/>
                  </a:lnTo>
                  <a:lnTo>
                    <a:pt x="1173" y="0"/>
                  </a:lnTo>
                  <a:lnTo>
                    <a:pt x="1352" y="180"/>
                  </a:lnTo>
                  <a:lnTo>
                    <a:pt x="1173" y="359"/>
                  </a:lnTo>
                  <a:lnTo>
                    <a:pt x="1173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5" name="Rectangle 77"/>
            <p:cNvSpPr>
              <a:spLocks noChangeArrowheads="1"/>
            </p:cNvSpPr>
            <p:nvPr/>
          </p:nvSpPr>
          <p:spPr bwMode="auto">
            <a:xfrm>
              <a:off x="10065" y="6376"/>
              <a:ext cx="705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S13T7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46" name="Freeform 78"/>
            <p:cNvSpPr>
              <a:spLocks/>
            </p:cNvSpPr>
            <p:nvPr/>
          </p:nvSpPr>
          <p:spPr bwMode="auto">
            <a:xfrm>
              <a:off x="9801" y="5110"/>
              <a:ext cx="1284" cy="448"/>
            </a:xfrm>
            <a:custGeom>
              <a:avLst/>
              <a:gdLst/>
              <a:ahLst/>
              <a:cxnLst>
                <a:cxn ang="0">
                  <a:pos x="1203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203" y="90"/>
                </a:cxn>
                <a:cxn ang="0">
                  <a:pos x="1203" y="0"/>
                </a:cxn>
                <a:cxn ang="0">
                  <a:pos x="1383" y="180"/>
                </a:cxn>
                <a:cxn ang="0">
                  <a:pos x="1203" y="359"/>
                </a:cxn>
                <a:cxn ang="0">
                  <a:pos x="1203" y="270"/>
                </a:cxn>
              </a:cxnLst>
              <a:rect l="0" t="0" r="r" b="b"/>
              <a:pathLst>
                <a:path w="1383" h="359">
                  <a:moveTo>
                    <a:pt x="1203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203" y="90"/>
                  </a:lnTo>
                  <a:lnTo>
                    <a:pt x="1203" y="0"/>
                  </a:lnTo>
                  <a:lnTo>
                    <a:pt x="1383" y="180"/>
                  </a:lnTo>
                  <a:lnTo>
                    <a:pt x="1203" y="359"/>
                  </a:lnTo>
                  <a:lnTo>
                    <a:pt x="1203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7" name="Rectangle 79"/>
            <p:cNvSpPr>
              <a:spLocks noChangeArrowheads="1"/>
            </p:cNvSpPr>
            <p:nvPr/>
          </p:nvSpPr>
          <p:spPr bwMode="auto">
            <a:xfrm>
              <a:off x="9930" y="5558"/>
              <a:ext cx="10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S148O11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48" name="Freeform 80"/>
            <p:cNvSpPr>
              <a:spLocks/>
            </p:cNvSpPr>
            <p:nvPr/>
          </p:nvSpPr>
          <p:spPr bwMode="auto">
            <a:xfrm>
              <a:off x="9919" y="3758"/>
              <a:ext cx="1233" cy="448"/>
            </a:xfrm>
            <a:custGeom>
              <a:avLst/>
              <a:gdLst/>
              <a:ahLst/>
              <a:cxnLst>
                <a:cxn ang="0">
                  <a:pos x="180" y="270"/>
                </a:cxn>
                <a:cxn ang="0">
                  <a:pos x="1329" y="270"/>
                </a:cxn>
                <a:cxn ang="0">
                  <a:pos x="1329" y="90"/>
                </a:cxn>
                <a:cxn ang="0">
                  <a:pos x="180" y="90"/>
                </a:cxn>
                <a:cxn ang="0">
                  <a:pos x="180" y="0"/>
                </a:cxn>
                <a:cxn ang="0">
                  <a:pos x="0" y="180"/>
                </a:cxn>
                <a:cxn ang="0">
                  <a:pos x="180" y="359"/>
                </a:cxn>
                <a:cxn ang="0">
                  <a:pos x="180" y="270"/>
                </a:cxn>
              </a:cxnLst>
              <a:rect l="0" t="0" r="r" b="b"/>
              <a:pathLst>
                <a:path w="1329" h="359">
                  <a:moveTo>
                    <a:pt x="180" y="270"/>
                  </a:moveTo>
                  <a:lnTo>
                    <a:pt x="1329" y="270"/>
                  </a:lnTo>
                  <a:lnTo>
                    <a:pt x="1329" y="90"/>
                  </a:lnTo>
                  <a:lnTo>
                    <a:pt x="180" y="90"/>
                  </a:lnTo>
                  <a:lnTo>
                    <a:pt x="180" y="0"/>
                  </a:lnTo>
                  <a:lnTo>
                    <a:pt x="0" y="180"/>
                  </a:lnTo>
                  <a:lnTo>
                    <a:pt x="180" y="359"/>
                  </a:lnTo>
                  <a:lnTo>
                    <a:pt x="180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9" name="Rectangle 81"/>
            <p:cNvSpPr>
              <a:spLocks noChangeArrowheads="1"/>
            </p:cNvSpPr>
            <p:nvPr/>
          </p:nvSpPr>
          <p:spPr bwMode="auto">
            <a:xfrm>
              <a:off x="10100" y="4298"/>
              <a:ext cx="8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S148O7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50" name="Freeform 82"/>
            <p:cNvSpPr>
              <a:spLocks/>
            </p:cNvSpPr>
            <p:nvPr/>
          </p:nvSpPr>
          <p:spPr bwMode="auto">
            <a:xfrm>
              <a:off x="10836" y="4478"/>
              <a:ext cx="1277" cy="448"/>
            </a:xfrm>
            <a:custGeom>
              <a:avLst/>
              <a:gdLst/>
              <a:ahLst/>
              <a:cxnLst>
                <a:cxn ang="0">
                  <a:pos x="1194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194" y="90"/>
                </a:cxn>
                <a:cxn ang="0">
                  <a:pos x="1194" y="0"/>
                </a:cxn>
                <a:cxn ang="0">
                  <a:pos x="1373" y="180"/>
                </a:cxn>
                <a:cxn ang="0">
                  <a:pos x="1194" y="360"/>
                </a:cxn>
                <a:cxn ang="0">
                  <a:pos x="1194" y="270"/>
                </a:cxn>
              </a:cxnLst>
              <a:rect l="0" t="0" r="r" b="b"/>
              <a:pathLst>
                <a:path w="1373" h="360">
                  <a:moveTo>
                    <a:pt x="1194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194" y="90"/>
                  </a:lnTo>
                  <a:lnTo>
                    <a:pt x="1194" y="0"/>
                  </a:lnTo>
                  <a:lnTo>
                    <a:pt x="1373" y="180"/>
                  </a:lnTo>
                  <a:lnTo>
                    <a:pt x="1194" y="360"/>
                  </a:lnTo>
                  <a:lnTo>
                    <a:pt x="1194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1" name="Rectangle 83"/>
            <p:cNvSpPr>
              <a:spLocks noChangeArrowheads="1"/>
            </p:cNvSpPr>
            <p:nvPr/>
          </p:nvSpPr>
          <p:spPr bwMode="auto">
            <a:xfrm>
              <a:off x="10932" y="4838"/>
              <a:ext cx="10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S148O12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52" name="Freeform 84"/>
            <p:cNvSpPr>
              <a:spLocks/>
            </p:cNvSpPr>
            <p:nvPr/>
          </p:nvSpPr>
          <p:spPr bwMode="auto">
            <a:xfrm>
              <a:off x="11106" y="5845"/>
              <a:ext cx="1252" cy="448"/>
            </a:xfrm>
            <a:custGeom>
              <a:avLst/>
              <a:gdLst/>
              <a:ahLst/>
              <a:cxnLst>
                <a:cxn ang="0">
                  <a:pos x="1169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169" y="90"/>
                </a:cxn>
                <a:cxn ang="0">
                  <a:pos x="1169" y="0"/>
                </a:cxn>
                <a:cxn ang="0">
                  <a:pos x="1349" y="180"/>
                </a:cxn>
                <a:cxn ang="0">
                  <a:pos x="1169" y="359"/>
                </a:cxn>
                <a:cxn ang="0">
                  <a:pos x="1169" y="270"/>
                </a:cxn>
              </a:cxnLst>
              <a:rect l="0" t="0" r="r" b="b"/>
              <a:pathLst>
                <a:path w="1349" h="359">
                  <a:moveTo>
                    <a:pt x="1169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169" y="90"/>
                  </a:lnTo>
                  <a:lnTo>
                    <a:pt x="1169" y="0"/>
                  </a:lnTo>
                  <a:lnTo>
                    <a:pt x="1349" y="180"/>
                  </a:lnTo>
                  <a:lnTo>
                    <a:pt x="1169" y="359"/>
                  </a:lnTo>
                  <a:lnTo>
                    <a:pt x="1169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3" name="Rectangle 85"/>
            <p:cNvSpPr>
              <a:spLocks noChangeArrowheads="1"/>
            </p:cNvSpPr>
            <p:nvPr/>
          </p:nvSpPr>
          <p:spPr bwMode="auto">
            <a:xfrm>
              <a:off x="11372" y="6376"/>
              <a:ext cx="745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S16SK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54" name="Freeform 86"/>
            <p:cNvSpPr>
              <a:spLocks/>
            </p:cNvSpPr>
            <p:nvPr/>
          </p:nvSpPr>
          <p:spPr bwMode="auto">
            <a:xfrm>
              <a:off x="11639" y="3611"/>
              <a:ext cx="1195" cy="445"/>
            </a:xfrm>
            <a:custGeom>
              <a:avLst/>
              <a:gdLst/>
              <a:ahLst/>
              <a:cxnLst>
                <a:cxn ang="0">
                  <a:pos x="1105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105" y="90"/>
                </a:cxn>
                <a:cxn ang="0">
                  <a:pos x="1105" y="0"/>
                </a:cxn>
                <a:cxn ang="0">
                  <a:pos x="1285" y="180"/>
                </a:cxn>
                <a:cxn ang="0">
                  <a:pos x="1105" y="360"/>
                </a:cxn>
                <a:cxn ang="0">
                  <a:pos x="1105" y="270"/>
                </a:cxn>
              </a:cxnLst>
              <a:rect l="0" t="0" r="r" b="b"/>
              <a:pathLst>
                <a:path w="1285" h="360">
                  <a:moveTo>
                    <a:pt x="1105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105" y="90"/>
                  </a:lnTo>
                  <a:lnTo>
                    <a:pt x="1105" y="0"/>
                  </a:lnTo>
                  <a:lnTo>
                    <a:pt x="1285" y="180"/>
                  </a:lnTo>
                  <a:lnTo>
                    <a:pt x="1105" y="360"/>
                  </a:lnTo>
                  <a:lnTo>
                    <a:pt x="1105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5" name="Rectangle 87"/>
            <p:cNvSpPr>
              <a:spLocks noChangeArrowheads="1"/>
            </p:cNvSpPr>
            <p:nvPr/>
          </p:nvSpPr>
          <p:spPr bwMode="auto">
            <a:xfrm>
              <a:off x="11725" y="4138"/>
              <a:ext cx="10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SC110T7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56" name="Freeform 88"/>
            <p:cNvSpPr>
              <a:spLocks/>
            </p:cNvSpPr>
            <p:nvPr/>
          </p:nvSpPr>
          <p:spPr bwMode="auto">
            <a:xfrm>
              <a:off x="11988" y="6910"/>
              <a:ext cx="1342" cy="448"/>
            </a:xfrm>
            <a:custGeom>
              <a:avLst/>
              <a:gdLst/>
              <a:ahLst/>
              <a:cxnLst>
                <a:cxn ang="0">
                  <a:pos x="1263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263" y="90"/>
                </a:cxn>
                <a:cxn ang="0">
                  <a:pos x="1263" y="0"/>
                </a:cxn>
                <a:cxn ang="0">
                  <a:pos x="1443" y="180"/>
                </a:cxn>
                <a:cxn ang="0">
                  <a:pos x="1263" y="359"/>
                </a:cxn>
                <a:cxn ang="0">
                  <a:pos x="1263" y="270"/>
                </a:cxn>
              </a:cxnLst>
              <a:rect l="0" t="0" r="r" b="b"/>
              <a:pathLst>
                <a:path w="1443" h="359">
                  <a:moveTo>
                    <a:pt x="1263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263" y="90"/>
                  </a:lnTo>
                  <a:lnTo>
                    <a:pt x="1263" y="0"/>
                  </a:lnTo>
                  <a:lnTo>
                    <a:pt x="1443" y="180"/>
                  </a:lnTo>
                  <a:lnTo>
                    <a:pt x="1263" y="359"/>
                  </a:lnTo>
                  <a:lnTo>
                    <a:pt x="1263" y="270"/>
                  </a:lnTo>
                  <a:close/>
                </a:path>
              </a:pathLst>
            </a:custGeom>
            <a:solidFill>
              <a:srgbClr val="008080"/>
            </a:solidFill>
            <a:ln w="889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7" name="Rectangle 89"/>
            <p:cNvSpPr>
              <a:spLocks noChangeArrowheads="1"/>
            </p:cNvSpPr>
            <p:nvPr/>
          </p:nvSpPr>
          <p:spPr bwMode="auto">
            <a:xfrm>
              <a:off x="12425" y="7456"/>
              <a:ext cx="52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pcaH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58458" name="Freeform 90"/>
            <p:cNvSpPr>
              <a:spLocks/>
            </p:cNvSpPr>
            <p:nvPr/>
          </p:nvSpPr>
          <p:spPr bwMode="auto">
            <a:xfrm>
              <a:off x="12451" y="4728"/>
              <a:ext cx="1341" cy="448"/>
            </a:xfrm>
            <a:custGeom>
              <a:avLst/>
              <a:gdLst/>
              <a:ahLst/>
              <a:cxnLst>
                <a:cxn ang="0">
                  <a:pos x="179" y="270"/>
                </a:cxn>
                <a:cxn ang="0">
                  <a:pos x="1445" y="270"/>
                </a:cxn>
                <a:cxn ang="0">
                  <a:pos x="1445" y="90"/>
                </a:cxn>
                <a:cxn ang="0">
                  <a:pos x="179" y="90"/>
                </a:cxn>
                <a:cxn ang="0">
                  <a:pos x="179" y="0"/>
                </a:cxn>
                <a:cxn ang="0">
                  <a:pos x="0" y="180"/>
                </a:cxn>
                <a:cxn ang="0">
                  <a:pos x="179" y="360"/>
                </a:cxn>
                <a:cxn ang="0">
                  <a:pos x="179" y="270"/>
                </a:cxn>
              </a:cxnLst>
              <a:rect l="0" t="0" r="r" b="b"/>
              <a:pathLst>
                <a:path w="1445" h="360">
                  <a:moveTo>
                    <a:pt x="179" y="270"/>
                  </a:moveTo>
                  <a:lnTo>
                    <a:pt x="1445" y="270"/>
                  </a:lnTo>
                  <a:lnTo>
                    <a:pt x="1445" y="90"/>
                  </a:lnTo>
                  <a:lnTo>
                    <a:pt x="179" y="90"/>
                  </a:lnTo>
                  <a:lnTo>
                    <a:pt x="179" y="0"/>
                  </a:lnTo>
                  <a:lnTo>
                    <a:pt x="0" y="180"/>
                  </a:lnTo>
                  <a:lnTo>
                    <a:pt x="179" y="360"/>
                  </a:lnTo>
                  <a:lnTo>
                    <a:pt x="179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9" name="Rectangle 91"/>
            <p:cNvSpPr>
              <a:spLocks noChangeArrowheads="1"/>
            </p:cNvSpPr>
            <p:nvPr/>
          </p:nvSpPr>
          <p:spPr bwMode="auto">
            <a:xfrm>
              <a:off x="12762" y="5256"/>
              <a:ext cx="745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S13SK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60" name="Freeform 92"/>
            <p:cNvSpPr>
              <a:spLocks/>
            </p:cNvSpPr>
            <p:nvPr/>
          </p:nvSpPr>
          <p:spPr bwMode="auto">
            <a:xfrm>
              <a:off x="12616" y="5830"/>
              <a:ext cx="1187" cy="448"/>
            </a:xfrm>
            <a:custGeom>
              <a:avLst/>
              <a:gdLst/>
              <a:ahLst/>
              <a:cxnLst>
                <a:cxn ang="0">
                  <a:pos x="1099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1099" y="90"/>
                </a:cxn>
                <a:cxn ang="0">
                  <a:pos x="1099" y="0"/>
                </a:cxn>
                <a:cxn ang="0">
                  <a:pos x="1279" y="180"/>
                </a:cxn>
                <a:cxn ang="0">
                  <a:pos x="1099" y="359"/>
                </a:cxn>
                <a:cxn ang="0">
                  <a:pos x="1099" y="270"/>
                </a:cxn>
              </a:cxnLst>
              <a:rect l="0" t="0" r="r" b="b"/>
              <a:pathLst>
                <a:path w="1279" h="359">
                  <a:moveTo>
                    <a:pt x="1099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1099" y="90"/>
                  </a:lnTo>
                  <a:lnTo>
                    <a:pt x="1099" y="0"/>
                  </a:lnTo>
                  <a:lnTo>
                    <a:pt x="1279" y="180"/>
                  </a:lnTo>
                  <a:lnTo>
                    <a:pt x="1099" y="359"/>
                  </a:lnTo>
                  <a:lnTo>
                    <a:pt x="1099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1" name="Rectangle 93"/>
            <p:cNvSpPr>
              <a:spLocks noChangeArrowheads="1"/>
            </p:cNvSpPr>
            <p:nvPr/>
          </p:nvSpPr>
          <p:spPr bwMode="auto">
            <a:xfrm>
              <a:off x="12850" y="6278"/>
              <a:ext cx="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S18SK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62" name="Freeform 94"/>
            <p:cNvSpPr>
              <a:spLocks/>
            </p:cNvSpPr>
            <p:nvPr/>
          </p:nvSpPr>
          <p:spPr bwMode="auto">
            <a:xfrm>
              <a:off x="13311" y="6913"/>
              <a:ext cx="1074" cy="445"/>
            </a:xfrm>
            <a:custGeom>
              <a:avLst/>
              <a:gdLst/>
              <a:ahLst/>
              <a:cxnLst>
                <a:cxn ang="0">
                  <a:pos x="977" y="270"/>
                </a:cxn>
                <a:cxn ang="0">
                  <a:pos x="0" y="270"/>
                </a:cxn>
                <a:cxn ang="0">
                  <a:pos x="0" y="90"/>
                </a:cxn>
                <a:cxn ang="0">
                  <a:pos x="977" y="90"/>
                </a:cxn>
                <a:cxn ang="0">
                  <a:pos x="977" y="0"/>
                </a:cxn>
                <a:cxn ang="0">
                  <a:pos x="1156" y="180"/>
                </a:cxn>
                <a:cxn ang="0">
                  <a:pos x="977" y="360"/>
                </a:cxn>
                <a:cxn ang="0">
                  <a:pos x="977" y="270"/>
                </a:cxn>
              </a:cxnLst>
              <a:rect l="0" t="0" r="r" b="b"/>
              <a:pathLst>
                <a:path w="1156" h="360">
                  <a:moveTo>
                    <a:pt x="977" y="270"/>
                  </a:moveTo>
                  <a:lnTo>
                    <a:pt x="0" y="270"/>
                  </a:lnTo>
                  <a:lnTo>
                    <a:pt x="0" y="90"/>
                  </a:lnTo>
                  <a:lnTo>
                    <a:pt x="977" y="90"/>
                  </a:lnTo>
                  <a:lnTo>
                    <a:pt x="977" y="0"/>
                  </a:lnTo>
                  <a:lnTo>
                    <a:pt x="1156" y="180"/>
                  </a:lnTo>
                  <a:lnTo>
                    <a:pt x="977" y="360"/>
                  </a:lnTo>
                  <a:lnTo>
                    <a:pt x="977" y="270"/>
                  </a:lnTo>
                  <a:close/>
                </a:path>
              </a:pathLst>
            </a:custGeom>
            <a:solidFill>
              <a:srgbClr val="008080"/>
            </a:solidFill>
            <a:ln w="889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3" name="Rectangle 95"/>
            <p:cNvSpPr>
              <a:spLocks noChangeArrowheads="1"/>
            </p:cNvSpPr>
            <p:nvPr/>
          </p:nvSpPr>
          <p:spPr bwMode="auto">
            <a:xfrm>
              <a:off x="13612" y="7358"/>
              <a:ext cx="5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pcaG</a:t>
              </a:r>
              <a:endParaRPr lang="en-US" sz="1200" i="1">
                <a:latin typeface="Times New Roman" pitchFamily="18" charset="0"/>
              </a:endParaRPr>
            </a:p>
          </p:txBody>
        </p:sp>
        <p:sp>
          <p:nvSpPr>
            <p:cNvPr id="58464" name="Freeform 96"/>
            <p:cNvSpPr>
              <a:spLocks/>
            </p:cNvSpPr>
            <p:nvPr/>
          </p:nvSpPr>
          <p:spPr bwMode="auto">
            <a:xfrm>
              <a:off x="13452" y="3578"/>
              <a:ext cx="1249" cy="448"/>
            </a:xfrm>
            <a:custGeom>
              <a:avLst/>
              <a:gdLst/>
              <a:ahLst/>
              <a:cxnLst>
                <a:cxn ang="0">
                  <a:pos x="180" y="270"/>
                </a:cxn>
                <a:cxn ang="0">
                  <a:pos x="1345" y="270"/>
                </a:cxn>
                <a:cxn ang="0">
                  <a:pos x="1345" y="90"/>
                </a:cxn>
                <a:cxn ang="0">
                  <a:pos x="180" y="90"/>
                </a:cxn>
                <a:cxn ang="0">
                  <a:pos x="180" y="0"/>
                </a:cxn>
                <a:cxn ang="0">
                  <a:pos x="0" y="180"/>
                </a:cxn>
                <a:cxn ang="0">
                  <a:pos x="180" y="359"/>
                </a:cxn>
                <a:cxn ang="0">
                  <a:pos x="180" y="270"/>
                </a:cxn>
              </a:cxnLst>
              <a:rect l="0" t="0" r="r" b="b"/>
              <a:pathLst>
                <a:path w="1345" h="359">
                  <a:moveTo>
                    <a:pt x="180" y="270"/>
                  </a:moveTo>
                  <a:lnTo>
                    <a:pt x="1345" y="270"/>
                  </a:lnTo>
                  <a:lnTo>
                    <a:pt x="1345" y="90"/>
                  </a:lnTo>
                  <a:lnTo>
                    <a:pt x="180" y="90"/>
                  </a:lnTo>
                  <a:lnTo>
                    <a:pt x="180" y="0"/>
                  </a:lnTo>
                  <a:lnTo>
                    <a:pt x="0" y="180"/>
                  </a:lnTo>
                  <a:lnTo>
                    <a:pt x="180" y="359"/>
                  </a:lnTo>
                  <a:lnTo>
                    <a:pt x="180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5" name="Rectangle 97"/>
            <p:cNvSpPr>
              <a:spLocks noChangeArrowheads="1"/>
            </p:cNvSpPr>
            <p:nvPr/>
          </p:nvSpPr>
          <p:spPr bwMode="auto">
            <a:xfrm>
              <a:off x="13670" y="4118"/>
              <a:ext cx="10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SC110SK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66" name="Freeform 98"/>
            <p:cNvSpPr>
              <a:spLocks/>
            </p:cNvSpPr>
            <p:nvPr/>
          </p:nvSpPr>
          <p:spPr bwMode="auto">
            <a:xfrm>
              <a:off x="13783" y="5558"/>
              <a:ext cx="1128" cy="448"/>
            </a:xfrm>
            <a:custGeom>
              <a:avLst/>
              <a:gdLst/>
              <a:ahLst/>
              <a:cxnLst>
                <a:cxn ang="0">
                  <a:pos x="180" y="270"/>
                </a:cxn>
                <a:cxn ang="0">
                  <a:pos x="1214" y="270"/>
                </a:cxn>
                <a:cxn ang="0">
                  <a:pos x="1214" y="90"/>
                </a:cxn>
                <a:cxn ang="0">
                  <a:pos x="180" y="90"/>
                </a:cxn>
                <a:cxn ang="0">
                  <a:pos x="180" y="0"/>
                </a:cxn>
                <a:cxn ang="0">
                  <a:pos x="0" y="180"/>
                </a:cxn>
                <a:cxn ang="0">
                  <a:pos x="180" y="359"/>
                </a:cxn>
                <a:cxn ang="0">
                  <a:pos x="180" y="270"/>
                </a:cxn>
              </a:cxnLst>
              <a:rect l="0" t="0" r="r" b="b"/>
              <a:pathLst>
                <a:path w="1214" h="359">
                  <a:moveTo>
                    <a:pt x="180" y="270"/>
                  </a:moveTo>
                  <a:lnTo>
                    <a:pt x="1214" y="270"/>
                  </a:lnTo>
                  <a:lnTo>
                    <a:pt x="1214" y="90"/>
                  </a:lnTo>
                  <a:lnTo>
                    <a:pt x="180" y="90"/>
                  </a:lnTo>
                  <a:lnTo>
                    <a:pt x="180" y="0"/>
                  </a:lnTo>
                  <a:lnTo>
                    <a:pt x="0" y="180"/>
                  </a:lnTo>
                  <a:lnTo>
                    <a:pt x="180" y="359"/>
                  </a:lnTo>
                  <a:lnTo>
                    <a:pt x="180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7" name="Rectangle 99"/>
            <p:cNvSpPr>
              <a:spLocks noChangeArrowheads="1"/>
            </p:cNvSpPr>
            <p:nvPr/>
          </p:nvSpPr>
          <p:spPr bwMode="auto">
            <a:xfrm>
              <a:off x="14175" y="6196"/>
              <a:ext cx="745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S14SK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68" name="Freeform 100"/>
            <p:cNvSpPr>
              <a:spLocks/>
            </p:cNvSpPr>
            <p:nvPr/>
          </p:nvSpPr>
          <p:spPr bwMode="auto">
            <a:xfrm>
              <a:off x="14036" y="4728"/>
              <a:ext cx="875" cy="448"/>
            </a:xfrm>
            <a:custGeom>
              <a:avLst/>
              <a:gdLst/>
              <a:ahLst/>
              <a:cxnLst>
                <a:cxn ang="0">
                  <a:pos x="179" y="270"/>
                </a:cxn>
                <a:cxn ang="0">
                  <a:pos x="942" y="270"/>
                </a:cxn>
                <a:cxn ang="0">
                  <a:pos x="942" y="90"/>
                </a:cxn>
                <a:cxn ang="0">
                  <a:pos x="179" y="90"/>
                </a:cxn>
                <a:cxn ang="0">
                  <a:pos x="179" y="0"/>
                </a:cxn>
                <a:cxn ang="0">
                  <a:pos x="0" y="180"/>
                </a:cxn>
                <a:cxn ang="0">
                  <a:pos x="179" y="360"/>
                </a:cxn>
                <a:cxn ang="0">
                  <a:pos x="179" y="270"/>
                </a:cxn>
              </a:cxnLst>
              <a:rect l="0" t="0" r="r" b="b"/>
              <a:pathLst>
                <a:path w="942" h="360">
                  <a:moveTo>
                    <a:pt x="179" y="270"/>
                  </a:moveTo>
                  <a:lnTo>
                    <a:pt x="942" y="270"/>
                  </a:lnTo>
                  <a:lnTo>
                    <a:pt x="942" y="90"/>
                  </a:lnTo>
                  <a:lnTo>
                    <a:pt x="179" y="90"/>
                  </a:lnTo>
                  <a:lnTo>
                    <a:pt x="179" y="0"/>
                  </a:lnTo>
                  <a:lnTo>
                    <a:pt x="0" y="180"/>
                  </a:lnTo>
                  <a:lnTo>
                    <a:pt x="179" y="360"/>
                  </a:lnTo>
                  <a:lnTo>
                    <a:pt x="179" y="270"/>
                  </a:lnTo>
                  <a:close/>
                </a:path>
              </a:pathLst>
            </a:custGeom>
            <a:solidFill>
              <a:srgbClr val="FF7F7F"/>
            </a:solidFill>
            <a:ln w="889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9" name="Rectangle 101"/>
            <p:cNvSpPr>
              <a:spLocks noChangeArrowheads="1"/>
            </p:cNvSpPr>
            <p:nvPr/>
          </p:nvSpPr>
          <p:spPr bwMode="auto">
            <a:xfrm>
              <a:off x="14036" y="5256"/>
              <a:ext cx="877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S148SK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8470" name="Line 102"/>
            <p:cNvSpPr>
              <a:spLocks noChangeShapeType="1"/>
            </p:cNvSpPr>
            <p:nvPr/>
          </p:nvSpPr>
          <p:spPr bwMode="auto">
            <a:xfrm>
              <a:off x="1418" y="8798"/>
              <a:ext cx="31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1" name="Text Box 103"/>
            <p:cNvSpPr txBox="1">
              <a:spLocks noChangeArrowheads="1"/>
            </p:cNvSpPr>
            <p:nvPr/>
          </p:nvSpPr>
          <p:spPr bwMode="auto">
            <a:xfrm>
              <a:off x="1958" y="8978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pSC1/1</a:t>
              </a:r>
            </a:p>
          </p:txBody>
        </p:sp>
        <p:sp>
          <p:nvSpPr>
            <p:cNvPr id="58472" name="Line 104"/>
            <p:cNvSpPr>
              <a:spLocks noChangeShapeType="1"/>
            </p:cNvSpPr>
            <p:nvPr/>
          </p:nvSpPr>
          <p:spPr bwMode="auto">
            <a:xfrm>
              <a:off x="4586" y="8798"/>
              <a:ext cx="52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3" name="Text Box 105"/>
            <p:cNvSpPr txBox="1">
              <a:spLocks noChangeArrowheads="1"/>
            </p:cNvSpPr>
            <p:nvPr/>
          </p:nvSpPr>
          <p:spPr bwMode="auto">
            <a:xfrm>
              <a:off x="6458" y="8798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pSC1/2</a:t>
              </a:r>
            </a:p>
          </p:txBody>
        </p:sp>
        <p:sp>
          <p:nvSpPr>
            <p:cNvPr id="58474" name="Line 106"/>
            <p:cNvSpPr>
              <a:spLocks noChangeShapeType="1"/>
            </p:cNvSpPr>
            <p:nvPr/>
          </p:nvSpPr>
          <p:spPr bwMode="auto">
            <a:xfrm>
              <a:off x="9788" y="8798"/>
              <a:ext cx="39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5" name="Text Box 107"/>
            <p:cNvSpPr txBox="1">
              <a:spLocks noChangeArrowheads="1"/>
            </p:cNvSpPr>
            <p:nvPr/>
          </p:nvSpPr>
          <p:spPr bwMode="auto">
            <a:xfrm>
              <a:off x="11138" y="8798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pSC1/3</a:t>
              </a:r>
            </a:p>
          </p:txBody>
        </p:sp>
        <p:sp>
          <p:nvSpPr>
            <p:cNvPr id="58476" name="Line 108"/>
            <p:cNvSpPr>
              <a:spLocks noChangeShapeType="1"/>
            </p:cNvSpPr>
            <p:nvPr/>
          </p:nvSpPr>
          <p:spPr bwMode="auto">
            <a:xfrm>
              <a:off x="11606" y="9338"/>
              <a:ext cx="3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7" name="Text Box 109"/>
            <p:cNvSpPr txBox="1">
              <a:spLocks noChangeArrowheads="1"/>
            </p:cNvSpPr>
            <p:nvPr/>
          </p:nvSpPr>
          <p:spPr bwMode="auto">
            <a:xfrm>
              <a:off x="12398" y="9338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pSC1/10</a:t>
              </a:r>
            </a:p>
          </p:txBody>
        </p:sp>
        <p:sp>
          <p:nvSpPr>
            <p:cNvPr id="58478" name="Line 110"/>
            <p:cNvSpPr>
              <a:spLocks noChangeShapeType="1"/>
            </p:cNvSpPr>
            <p:nvPr/>
          </p:nvSpPr>
          <p:spPr bwMode="auto">
            <a:xfrm>
              <a:off x="12578" y="9698"/>
              <a:ext cx="24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9" name="Text Box 111"/>
            <p:cNvSpPr txBox="1">
              <a:spLocks noChangeArrowheads="1"/>
            </p:cNvSpPr>
            <p:nvPr/>
          </p:nvSpPr>
          <p:spPr bwMode="auto">
            <a:xfrm>
              <a:off x="13118" y="9698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pSC1/4</a:t>
              </a:r>
            </a:p>
          </p:txBody>
        </p:sp>
        <p:sp>
          <p:nvSpPr>
            <p:cNvPr id="58480" name="Line 112"/>
            <p:cNvSpPr>
              <a:spLocks noChangeShapeType="1"/>
            </p:cNvSpPr>
            <p:nvPr/>
          </p:nvSpPr>
          <p:spPr bwMode="auto">
            <a:xfrm>
              <a:off x="11120" y="10238"/>
              <a:ext cx="37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1" name="Text Box 113"/>
            <p:cNvSpPr txBox="1">
              <a:spLocks noChangeArrowheads="1"/>
            </p:cNvSpPr>
            <p:nvPr/>
          </p:nvSpPr>
          <p:spPr bwMode="auto">
            <a:xfrm>
              <a:off x="12398" y="10238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pSC1/6</a:t>
              </a:r>
            </a:p>
          </p:txBody>
        </p:sp>
        <p:sp>
          <p:nvSpPr>
            <p:cNvPr id="58482" name="Line 114"/>
            <p:cNvSpPr>
              <a:spLocks noChangeShapeType="1"/>
            </p:cNvSpPr>
            <p:nvPr/>
          </p:nvSpPr>
          <p:spPr bwMode="auto">
            <a:xfrm>
              <a:off x="12614" y="8978"/>
              <a:ext cx="2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3" name="Text Box 115"/>
            <p:cNvSpPr txBox="1">
              <a:spLocks noChangeArrowheads="1"/>
            </p:cNvSpPr>
            <p:nvPr/>
          </p:nvSpPr>
          <p:spPr bwMode="auto">
            <a:xfrm>
              <a:off x="12992" y="8930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pSC1/8</a:t>
              </a:r>
            </a:p>
          </p:txBody>
        </p:sp>
      </p:grp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2803525" y="117475"/>
            <a:ext cx="4570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Szekvenci</a:t>
            </a:r>
            <a:r>
              <a:rPr lang="hu-HU" sz="1800"/>
              <a:t>ák kontigokba rendezése, Példa</a:t>
            </a:r>
          </a:p>
          <a:p>
            <a:pPr algn="l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1_4a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371600" y="1389063"/>
            <a:ext cx="1905000" cy="1296987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438400" y="13716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400">
                <a:solidFill>
                  <a:srgbClr val="FF0000"/>
                </a:solidFill>
              </a:rPr>
              <a:t>DNS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38400" y="16002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400">
                <a:solidFill>
                  <a:schemeClr val="accent2"/>
                </a:solidFill>
              </a:rPr>
              <a:t>fehérje burok</a:t>
            </a:r>
            <a:endParaRPr lang="en-US" sz="1400">
              <a:solidFill>
                <a:schemeClr val="accent2"/>
              </a:solidFill>
            </a:endParaRPr>
          </a:p>
        </p:txBody>
      </p:sp>
      <p:pic>
        <p:nvPicPr>
          <p:cNvPr id="4102" name="Picture 6" descr="fig1_4b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400675" y="2600325"/>
            <a:ext cx="2803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57750" y="2454275"/>
            <a:ext cx="1066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600">
                <a:solidFill>
                  <a:srgbClr val="FF0000"/>
                </a:solidFill>
              </a:rPr>
              <a:t>fág DNS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876925" y="2711450"/>
            <a:ext cx="219075" cy="200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6153150" y="2682875"/>
            <a:ext cx="3048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457950" y="2454275"/>
            <a:ext cx="13144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400"/>
              <a:t>bakteriofág</a:t>
            </a:r>
            <a:endParaRPr lang="en-US" sz="140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314950" y="3702050"/>
            <a:ext cx="10668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400">
                <a:solidFill>
                  <a:srgbClr val="FF0000"/>
                </a:solidFill>
              </a:rPr>
              <a:t>fág DNS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991350" y="33401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400">
                <a:solidFill>
                  <a:schemeClr val="accent2"/>
                </a:solidFill>
              </a:rPr>
              <a:t>fehérje burok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276975" y="38735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858000" y="4340225"/>
            <a:ext cx="1981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400"/>
              <a:t>új fágok képződnek</a:t>
            </a:r>
            <a:endParaRPr lang="en-US" sz="1400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610350" y="5426075"/>
            <a:ext cx="21336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baktérium lizál a fágok kiszabadulnak</a:t>
            </a:r>
            <a:endParaRPr lang="en-US" sz="1400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295400" y="838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400"/>
              <a:t>T2 fág</a:t>
            </a:r>
            <a:endParaRPr lang="en-US" sz="240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133600" y="3048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Hershey és Chase 1952</a:t>
            </a:r>
            <a:endParaRPr lang="en-US" sz="2400"/>
          </a:p>
        </p:txBody>
      </p:sp>
      <p:pic>
        <p:nvPicPr>
          <p:cNvPr id="4114" name="Picture 18" descr="fig1_5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90600" y="2930525"/>
            <a:ext cx="25146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895600" y="2971800"/>
            <a:ext cx="1219200" cy="639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fágok a baktériumhoz tapadva</a:t>
            </a:r>
            <a:endParaRPr lang="en-US" sz="120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676400" y="3886200"/>
            <a:ext cx="1143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turmixolás</a:t>
            </a:r>
            <a:endParaRPr lang="en-US" sz="1400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895600" y="4495800"/>
            <a:ext cx="15240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>
                <a:solidFill>
                  <a:schemeClr val="accent2"/>
                </a:solidFill>
              </a:rPr>
              <a:t>fehérje burok</a:t>
            </a:r>
            <a:br>
              <a:rPr lang="hu-HU" sz="1400">
                <a:solidFill>
                  <a:schemeClr val="accent2"/>
                </a:solidFill>
              </a:rPr>
            </a:br>
            <a:r>
              <a:rPr lang="hu-HU" sz="1400">
                <a:solidFill>
                  <a:schemeClr val="accent2"/>
                </a:solidFill>
              </a:rPr>
              <a:t>leválik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124200" y="5943600"/>
            <a:ext cx="10668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>
                <a:solidFill>
                  <a:srgbClr val="FF0000"/>
                </a:solidFill>
              </a:rPr>
              <a:t>70% </a:t>
            </a:r>
            <a:r>
              <a:rPr lang="hu-HU" sz="1400" baseline="30000">
                <a:solidFill>
                  <a:srgbClr val="FF0000"/>
                </a:solidFill>
              </a:rPr>
              <a:t>32</a:t>
            </a:r>
            <a:r>
              <a:rPr lang="hu-HU" sz="1400">
                <a:solidFill>
                  <a:srgbClr val="FF0000"/>
                </a:solidFill>
              </a:rPr>
              <a:t>P</a:t>
            </a:r>
            <a:br>
              <a:rPr lang="hu-HU" sz="1400">
                <a:solidFill>
                  <a:srgbClr val="FF0000"/>
                </a:solidFill>
              </a:rPr>
            </a:br>
            <a:r>
              <a:rPr lang="en-US" sz="1400">
                <a:solidFill>
                  <a:schemeClr val="accent2"/>
                </a:solidFill>
              </a:rPr>
              <a:t>2</a:t>
            </a:r>
            <a:r>
              <a:rPr lang="hu-HU" sz="1400">
                <a:solidFill>
                  <a:schemeClr val="accent2"/>
                </a:solidFill>
              </a:rPr>
              <a:t>0% </a:t>
            </a:r>
            <a:r>
              <a:rPr lang="hu-HU" sz="1400" baseline="30000">
                <a:solidFill>
                  <a:schemeClr val="accent2"/>
                </a:solidFill>
              </a:rPr>
              <a:t>35</a:t>
            </a:r>
            <a:r>
              <a:rPr lang="hu-HU" sz="1400">
                <a:solidFill>
                  <a:schemeClr val="accent2"/>
                </a:solidFill>
              </a:rPr>
              <a:t>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3886200" y="17526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343400" y="161925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aseline="30000">
                <a:solidFill>
                  <a:schemeClr val="accent2"/>
                </a:solidFill>
              </a:rPr>
              <a:t>35</a:t>
            </a:r>
            <a:r>
              <a:rPr lang="hu-HU" sz="1400">
                <a:solidFill>
                  <a:schemeClr val="accent2"/>
                </a:solidFill>
              </a:rPr>
              <a:t>S jelölt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3048000" y="15240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495800" y="1371600"/>
            <a:ext cx="860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aseline="30000">
                <a:solidFill>
                  <a:srgbClr val="FF0000"/>
                </a:solidFill>
              </a:rPr>
              <a:t>32</a:t>
            </a:r>
            <a:r>
              <a:rPr lang="hu-HU" sz="1400">
                <a:solidFill>
                  <a:srgbClr val="FF0000"/>
                </a:solidFill>
              </a:rPr>
              <a:t>Pjelölt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5867400" y="12954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DNS-ben nincs S, fehérjében nincs P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276600" y="914400"/>
            <a:ext cx="22590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Genome sequencers</a:t>
            </a:r>
          </a:p>
          <a:p>
            <a:endParaRPr lang="en-US" sz="1800"/>
          </a:p>
          <a:p>
            <a:r>
              <a:rPr lang="en-US" sz="1800"/>
              <a:t>454/Roche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373313"/>
            <a:ext cx="38100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195638" y="609600"/>
            <a:ext cx="2473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Solid</a:t>
            </a:r>
            <a:r>
              <a:rPr lang="en-US" baseline="30000"/>
              <a:t>TM</a:t>
            </a:r>
            <a:r>
              <a:rPr lang="en-US"/>
              <a:t> System</a:t>
            </a:r>
          </a:p>
          <a:p>
            <a:endParaRPr lang="en-US"/>
          </a:p>
          <a:p>
            <a:r>
              <a:rPr lang="en-US"/>
              <a:t>Applied Biosystems</a:t>
            </a:r>
            <a:endParaRPr lang="hu-HU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362200"/>
            <a:ext cx="3962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solex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95500"/>
            <a:ext cx="4724400" cy="3544888"/>
          </a:xfrm>
          <a:prstGeom prst="rect">
            <a:avLst/>
          </a:prstGeom>
          <a:noFill/>
        </p:spPr>
      </p:pic>
      <p:sp>
        <p:nvSpPr>
          <p:cNvPr id="69637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852863" y="609600"/>
            <a:ext cx="1539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SOLEXA</a:t>
            </a:r>
          </a:p>
          <a:p>
            <a:endParaRPr lang="en-US"/>
          </a:p>
          <a:p>
            <a:r>
              <a:rPr lang="en-US"/>
              <a:t>ILLUMINA</a:t>
            </a:r>
            <a:endParaRPr lang="hu-HU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066800" y="6172200"/>
            <a:ext cx="766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http://www.solexa.com/technology/sequencing_technology.ilmn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1_10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90600" y="2071688"/>
            <a:ext cx="29860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1843088"/>
            <a:ext cx="14478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humán sejt</a:t>
            </a:r>
            <a:endParaRPr lang="en-US" sz="1600"/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>
            <a:off x="3197225" y="2001838"/>
            <a:ext cx="760413" cy="336550"/>
          </a:xfrm>
          <a:custGeom>
            <a:avLst/>
            <a:gdLst/>
            <a:ahLst/>
            <a:cxnLst>
              <a:cxn ang="0">
                <a:pos x="30" y="103"/>
              </a:cxn>
              <a:cxn ang="0">
                <a:pos x="55" y="109"/>
              </a:cxn>
              <a:cxn ang="0">
                <a:pos x="91" y="121"/>
              </a:cxn>
              <a:cxn ang="0">
                <a:pos x="164" y="115"/>
              </a:cxn>
              <a:cxn ang="0">
                <a:pos x="194" y="146"/>
              </a:cxn>
              <a:cxn ang="0">
                <a:pos x="218" y="200"/>
              </a:cxn>
              <a:cxn ang="0">
                <a:pos x="255" y="212"/>
              </a:cxn>
              <a:cxn ang="0">
                <a:pos x="394" y="206"/>
              </a:cxn>
              <a:cxn ang="0">
                <a:pos x="430" y="194"/>
              </a:cxn>
              <a:cxn ang="0">
                <a:pos x="479" y="109"/>
              </a:cxn>
              <a:cxn ang="0">
                <a:pos x="467" y="67"/>
              </a:cxn>
              <a:cxn ang="0">
                <a:pos x="449" y="55"/>
              </a:cxn>
              <a:cxn ang="0">
                <a:pos x="333" y="0"/>
              </a:cxn>
              <a:cxn ang="0">
                <a:pos x="42" y="30"/>
              </a:cxn>
              <a:cxn ang="0">
                <a:pos x="18" y="67"/>
              </a:cxn>
              <a:cxn ang="0">
                <a:pos x="30" y="103"/>
              </a:cxn>
            </a:cxnLst>
            <a:rect l="0" t="0" r="r" b="b"/>
            <a:pathLst>
              <a:path w="479" h="212">
                <a:moveTo>
                  <a:pt x="30" y="103"/>
                </a:moveTo>
                <a:cubicBezTo>
                  <a:pt x="38" y="105"/>
                  <a:pt x="47" y="107"/>
                  <a:pt x="55" y="109"/>
                </a:cubicBezTo>
                <a:cubicBezTo>
                  <a:pt x="67" y="113"/>
                  <a:pt x="91" y="121"/>
                  <a:pt x="91" y="121"/>
                </a:cubicBezTo>
                <a:cubicBezTo>
                  <a:pt x="120" y="111"/>
                  <a:pt x="133" y="109"/>
                  <a:pt x="164" y="115"/>
                </a:cubicBezTo>
                <a:cubicBezTo>
                  <a:pt x="182" y="127"/>
                  <a:pt x="185" y="126"/>
                  <a:pt x="194" y="146"/>
                </a:cubicBezTo>
                <a:cubicBezTo>
                  <a:pt x="197" y="152"/>
                  <a:pt x="206" y="192"/>
                  <a:pt x="218" y="200"/>
                </a:cubicBezTo>
                <a:cubicBezTo>
                  <a:pt x="229" y="207"/>
                  <a:pt x="255" y="212"/>
                  <a:pt x="255" y="212"/>
                </a:cubicBezTo>
                <a:cubicBezTo>
                  <a:pt x="301" y="210"/>
                  <a:pt x="348" y="211"/>
                  <a:pt x="394" y="206"/>
                </a:cubicBezTo>
                <a:cubicBezTo>
                  <a:pt x="407" y="205"/>
                  <a:pt x="430" y="194"/>
                  <a:pt x="430" y="194"/>
                </a:cubicBezTo>
                <a:cubicBezTo>
                  <a:pt x="456" y="170"/>
                  <a:pt x="460" y="138"/>
                  <a:pt x="479" y="109"/>
                </a:cubicBezTo>
                <a:cubicBezTo>
                  <a:pt x="479" y="107"/>
                  <a:pt x="470" y="71"/>
                  <a:pt x="467" y="67"/>
                </a:cubicBezTo>
                <a:cubicBezTo>
                  <a:pt x="462" y="61"/>
                  <a:pt x="455" y="60"/>
                  <a:pt x="449" y="55"/>
                </a:cubicBezTo>
                <a:cubicBezTo>
                  <a:pt x="406" y="19"/>
                  <a:pt x="389" y="9"/>
                  <a:pt x="333" y="0"/>
                </a:cubicBezTo>
                <a:cubicBezTo>
                  <a:pt x="241" y="3"/>
                  <a:pt x="133" y="1"/>
                  <a:pt x="42" y="30"/>
                </a:cubicBezTo>
                <a:cubicBezTo>
                  <a:pt x="34" y="42"/>
                  <a:pt x="26" y="55"/>
                  <a:pt x="18" y="67"/>
                </a:cubicBezTo>
                <a:cubicBezTo>
                  <a:pt x="0" y="94"/>
                  <a:pt x="67" y="85"/>
                  <a:pt x="30" y="103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52800" y="1919288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/>
              <a:t>E. coli</a:t>
            </a:r>
            <a:r>
              <a:rPr lang="hu-HU" sz="1400"/>
              <a:t> baktérium</a:t>
            </a:r>
            <a:endParaRPr lang="en-US" sz="14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133600" y="2681288"/>
            <a:ext cx="9906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DNS tisztítás</a:t>
            </a:r>
            <a:endParaRPr lang="en-US" sz="140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828800" y="3656013"/>
            <a:ext cx="1371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/>
              <a:t>gyenge savas kezelés</a:t>
            </a:r>
            <a:br>
              <a:rPr lang="hu-HU" sz="1000"/>
            </a:br>
            <a:r>
              <a:rPr lang="hu-HU" sz="1000"/>
              <a:t>foszfodiészter </a:t>
            </a:r>
            <a:br>
              <a:rPr lang="hu-HU" sz="1000"/>
            </a:br>
            <a:r>
              <a:rPr lang="hu-HU" sz="1000"/>
              <a:t>kötés hidrolízis</a:t>
            </a:r>
            <a:endParaRPr lang="en-US" sz="10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828800" y="4814888"/>
            <a:ext cx="1371600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kromatográfia és a nukleotidok kvantitálása</a:t>
            </a:r>
            <a:endParaRPr lang="en-US" sz="120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57200" y="557688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09600" y="5576888"/>
            <a:ext cx="1752600" cy="823912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568325" algn="l"/>
                <a:tab pos="741363" algn="l"/>
              </a:tabLst>
            </a:pPr>
            <a:r>
              <a:rPr lang="hu-HU" sz="1200"/>
              <a:t>	Bázis arány</a:t>
            </a:r>
          </a:p>
          <a:p>
            <a:pPr algn="l">
              <a:spcBef>
                <a:spcPct val="50000"/>
              </a:spcBef>
              <a:tabLst>
                <a:tab pos="568325" algn="l"/>
                <a:tab pos="741363" algn="l"/>
              </a:tabLst>
            </a:pPr>
            <a:r>
              <a:rPr lang="hu-HU" sz="1200"/>
              <a:t>A:T		1.00</a:t>
            </a:r>
          </a:p>
          <a:p>
            <a:pPr algn="l">
              <a:spcBef>
                <a:spcPct val="50000"/>
              </a:spcBef>
              <a:tabLst>
                <a:tab pos="568325" algn="l"/>
                <a:tab pos="741363" algn="l"/>
              </a:tabLst>
            </a:pPr>
            <a:r>
              <a:rPr lang="hu-HU" sz="1200"/>
              <a:t>G:C		1.00</a:t>
            </a:r>
            <a:endParaRPr lang="en-US" sz="120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667000" y="5576888"/>
            <a:ext cx="1752600" cy="823912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568325" algn="l"/>
                <a:tab pos="741363" algn="l"/>
              </a:tabLst>
            </a:pPr>
            <a:r>
              <a:rPr lang="hu-HU" sz="1200"/>
              <a:t>	Bázis arány</a:t>
            </a:r>
          </a:p>
          <a:p>
            <a:pPr algn="l">
              <a:spcBef>
                <a:spcPct val="50000"/>
              </a:spcBef>
              <a:tabLst>
                <a:tab pos="568325" algn="l"/>
                <a:tab pos="741363" algn="l"/>
              </a:tabLst>
            </a:pPr>
            <a:r>
              <a:rPr lang="hu-HU" sz="1200"/>
              <a:t>A:T		1.09</a:t>
            </a:r>
          </a:p>
          <a:p>
            <a:pPr algn="l">
              <a:spcBef>
                <a:spcPct val="50000"/>
              </a:spcBef>
              <a:tabLst>
                <a:tab pos="568325" algn="l"/>
                <a:tab pos="741363" algn="l"/>
              </a:tabLst>
            </a:pPr>
            <a:r>
              <a:rPr lang="hu-HU" sz="1200"/>
              <a:t>G:C		0,99</a:t>
            </a:r>
            <a:endParaRPr lang="en-US" sz="120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09600" y="1066800"/>
            <a:ext cx="358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Chargaff E.</a:t>
            </a:r>
            <a:br>
              <a:rPr lang="hu-HU" sz="1600"/>
            </a:br>
            <a:r>
              <a:rPr lang="hu-HU" sz="1600"/>
              <a:t>nukleotid arányok </a:t>
            </a:r>
            <a:endParaRPr lang="en-US" sz="1600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85800" y="304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Út a kettős hélixhez, Crick és </a:t>
            </a:r>
            <a:r>
              <a:rPr lang="hu-HU" sz="1800" b="1"/>
              <a:t>Watson</a:t>
            </a:r>
            <a:r>
              <a:rPr lang="hu-HU" sz="2400" b="1"/>
              <a:t> 1952-1953</a:t>
            </a:r>
            <a:endParaRPr lang="en-US" sz="2400" b="1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334000" y="1447800"/>
            <a:ext cx="3352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Biofizikai adatok, víztartalom</a:t>
            </a:r>
          </a:p>
          <a:p>
            <a:pPr>
              <a:spcBef>
                <a:spcPct val="50000"/>
              </a:spcBef>
            </a:pPr>
            <a:r>
              <a:rPr lang="hu-HU" sz="2400"/>
              <a:t>Pauling triple hélix</a:t>
            </a:r>
            <a:endParaRPr lang="en-US" sz="2400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181600" y="3810000"/>
            <a:ext cx="3505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Röntgen diffrakciós adatok</a:t>
            </a:r>
          </a:p>
          <a:p>
            <a:pPr>
              <a:spcBef>
                <a:spcPct val="50000"/>
              </a:spcBef>
            </a:pPr>
            <a:r>
              <a:rPr lang="hu-HU" sz="2400"/>
              <a:t>Rosalind Franklin és</a:t>
            </a:r>
            <a:br>
              <a:rPr lang="hu-HU" sz="2400"/>
            </a:br>
            <a:r>
              <a:rPr lang="hu-HU" sz="2400"/>
              <a:t>Maurice Wilkins</a:t>
            </a:r>
          </a:p>
          <a:p>
            <a:pPr>
              <a:spcBef>
                <a:spcPct val="50000"/>
              </a:spcBef>
            </a:pPr>
            <a:r>
              <a:rPr lang="hu-HU" sz="2400"/>
              <a:t>fehérje alfa hélix már ismert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1_11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073275" y="1031875"/>
            <a:ext cx="516572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33600" y="3810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A DNS kettős hélix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209800" y="0"/>
          <a:ext cx="6248400" cy="4251325"/>
        </p:xfrm>
        <a:graphic>
          <a:graphicData uri="http://schemas.openxmlformats.org/presentationml/2006/ole">
            <p:oleObj spid="_x0000_s7170" name="Picture" r:id="rId3" imgW="9054000" imgH="6161400" progId="Word.Picture.8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362200" y="0"/>
          <a:ext cx="6248400" cy="4251325"/>
        </p:xfrm>
        <a:graphic>
          <a:graphicData uri="http://schemas.openxmlformats.org/presentationml/2006/ole">
            <p:oleObj spid="_x0000_s7171" name="Picture" r:id="rId4" imgW="9054000" imgH="6161400" progId="Word.Picture.8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057400" y="152400"/>
          <a:ext cx="4114800" cy="4114800"/>
        </p:xfrm>
        <a:graphic>
          <a:graphicData uri="http://schemas.openxmlformats.org/presentationml/2006/ole">
            <p:oleObj spid="_x0000_s7173" name="Picture" r:id="rId5" imgW="4419720" imgH="4419720" progId="Word.Picture.8">
              <p:embed/>
            </p:oleObj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830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cs typeface="Times New Roman" pitchFamily="18" charset="0"/>
              </a:rPr>
              <a:t>		</a:t>
            </a:r>
            <a:endParaRPr lang="en-US" sz="1600"/>
          </a:p>
        </p:txBody>
      </p:sp>
      <p:graphicFrame>
        <p:nvGraphicFramePr>
          <p:cNvPr id="7279" name="Group 111"/>
          <p:cNvGraphicFramePr>
            <a:graphicFrameLocks noGrp="1"/>
          </p:cNvGraphicFramePr>
          <p:nvPr/>
        </p:nvGraphicFramePr>
        <p:xfrm>
          <a:off x="457200" y="4038600"/>
          <a:ext cx="8229600" cy="2630489"/>
        </p:xfrm>
        <a:graphic>
          <a:graphicData uri="http://schemas.openxmlformats.org/drawingml/2006/table">
            <a:tbl>
              <a:tblPr/>
              <a:tblGrid>
                <a:gridCol w="2362200"/>
                <a:gridCol w="17526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“A” DNS</a:t>
                      </a: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“B” DNS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“Z” DNS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hélix típusa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jobb csavar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jobb csavar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bal csavar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hélix átmérő (nm)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2,37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2,55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1,84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bázispár hossz (nm)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0,34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0,29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0,37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teljes fordulathossz (nm)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bp száma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/fordulat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nagy árok topológiája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széles, mély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szűk, mély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sík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kis árok topológiája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szűk, sekély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széles, sekély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szűk, mély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1_15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685800" y="1676400"/>
            <a:ext cx="26019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Fig3_2a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191000" y="1676400"/>
            <a:ext cx="2819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934200" y="26670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transzkriptomika</a:t>
            </a:r>
            <a:endParaRPr lang="en-US" sz="160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781800" y="385445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proteomika</a:t>
            </a:r>
            <a:endParaRPr lang="en-US" sz="1600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5562600" y="4648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114800" y="51816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biokémiai aktivitás</a:t>
            </a:r>
            <a:endParaRPr lang="en-US" sz="1600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562600" y="55626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114800" y="6019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metabolikus útvonalak</a:t>
            </a:r>
            <a:endParaRPr lang="en-US" sz="16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219200" y="304800"/>
            <a:ext cx="640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Centrális dogma és a bioinformatika főbb területei a molekuláris biológiában</a:t>
            </a:r>
            <a:endParaRPr lang="en-US" sz="2400"/>
          </a:p>
        </p:txBody>
      </p: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3505200" y="2971800"/>
            <a:ext cx="1676400" cy="427038"/>
            <a:chOff x="2208" y="1872"/>
            <a:chExt cx="1056" cy="269"/>
          </a:xfrm>
        </p:grpSpPr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2208" y="1968"/>
              <a:ext cx="10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degradáció</a:t>
              </a:r>
              <a:endParaRPr lang="en-US" sz="1200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H="1">
              <a:off x="2976" y="1872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038600" y="1600200"/>
            <a:ext cx="990600" cy="731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/>
            </a:r>
            <a:br>
              <a:rPr lang="hu-HU" sz="1200"/>
            </a:br>
            <a:r>
              <a:rPr lang="hu-HU" sz="1200"/>
              <a:t>DNS</a:t>
            </a:r>
          </a:p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486400" y="1600200"/>
            <a:ext cx="990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Gén</a:t>
            </a:r>
            <a:endParaRPr lang="en-US" sz="120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172200" y="2286000"/>
            <a:ext cx="2667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transzkripció, RNS szerkesztés</a:t>
            </a:r>
            <a:endParaRPr lang="en-US" sz="1200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572000" y="2667000"/>
            <a:ext cx="685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RNS</a:t>
            </a:r>
            <a:endParaRPr lang="en-US" sz="1200"/>
          </a:p>
        </p:txBody>
      </p: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3581400" y="4449763"/>
            <a:ext cx="1676400" cy="427037"/>
            <a:chOff x="2208" y="1872"/>
            <a:chExt cx="1056" cy="269"/>
          </a:xfrm>
        </p:grpSpPr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2208" y="1968"/>
              <a:ext cx="10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/>
                <a:t>degradáció</a:t>
              </a:r>
              <a:endParaRPr lang="en-US" sz="1200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H="1">
              <a:off x="2976" y="1872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724400" y="3962400"/>
            <a:ext cx="8382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fehérje</a:t>
            </a:r>
            <a:endParaRPr lang="en-US" sz="1200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6096000" y="3124200"/>
            <a:ext cx="2514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transzláció, poszttranszlációs módosítás</a:t>
            </a:r>
            <a:endParaRPr lang="en-US" sz="1200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934200" y="60198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metabolomika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1291</Words>
  <Application>Microsoft Office PowerPoint</Application>
  <PresentationFormat>On-screen Show (4:3)</PresentationFormat>
  <Paragraphs>537</Paragraphs>
  <Slides>52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Default Design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+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Rakhely csalad</dc:creator>
  <cp:lastModifiedBy>Admin</cp:lastModifiedBy>
  <cp:revision>34</cp:revision>
  <dcterms:created xsi:type="dcterms:W3CDTF">2003-11-05T23:37:15Z</dcterms:created>
  <dcterms:modified xsi:type="dcterms:W3CDTF">2011-09-14T08:56:31Z</dcterms:modified>
</cp:coreProperties>
</file>