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707" r:id="rId2"/>
    <p:sldMasterId id="2147483734" r:id="rId3"/>
    <p:sldMasterId id="2147483746" r:id="rId4"/>
  </p:sldMasterIdLst>
  <p:notesMasterIdLst>
    <p:notesMasterId r:id="rId36"/>
  </p:notesMasterIdLst>
  <p:handoutMasterIdLst>
    <p:handoutMasterId r:id="rId37"/>
  </p:handoutMasterIdLst>
  <p:sldIdLst>
    <p:sldId id="386" r:id="rId5"/>
    <p:sldId id="257" r:id="rId6"/>
    <p:sldId id="296" r:id="rId7"/>
    <p:sldId id="297" r:id="rId8"/>
    <p:sldId id="258" r:id="rId9"/>
    <p:sldId id="310" r:id="rId10"/>
    <p:sldId id="311" r:id="rId11"/>
    <p:sldId id="263" r:id="rId12"/>
    <p:sldId id="259" r:id="rId13"/>
    <p:sldId id="260" r:id="rId14"/>
    <p:sldId id="335" r:id="rId15"/>
    <p:sldId id="384" r:id="rId16"/>
    <p:sldId id="267" r:id="rId17"/>
    <p:sldId id="266" r:id="rId18"/>
    <p:sldId id="268" r:id="rId19"/>
    <p:sldId id="269" r:id="rId20"/>
    <p:sldId id="270" r:id="rId21"/>
    <p:sldId id="271" r:id="rId22"/>
    <p:sldId id="272" r:id="rId23"/>
    <p:sldId id="279" r:id="rId24"/>
    <p:sldId id="285" r:id="rId25"/>
    <p:sldId id="282" r:id="rId26"/>
    <p:sldId id="283" r:id="rId27"/>
    <p:sldId id="281" r:id="rId28"/>
    <p:sldId id="284" r:id="rId29"/>
    <p:sldId id="383" r:id="rId30"/>
    <p:sldId id="312" r:id="rId31"/>
    <p:sldId id="347" r:id="rId32"/>
    <p:sldId id="348" r:id="rId33"/>
    <p:sldId id="349" r:id="rId34"/>
    <p:sldId id="387" r:id="rId35"/>
  </p:sldIdLst>
  <p:sldSz cx="12192000" cy="685800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33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BA06958-59A6-4DC4-A63B-01928FEB43E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2593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C1631A4-26F4-4844-8DFD-3FFF24F7323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721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12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F399-96CB-466E-93ED-C61511AF334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258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BD8C-E60D-4895-9DEE-385E36F985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70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DB49-7F4D-4D4C-83A5-0ECFB413526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608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1D354F2-43F0-45C3-95F5-E849323A38B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8234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F399-96CB-466E-93ED-C61511AF334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02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1CD7-1355-4645-804A-86BCD41300C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971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30C0-57C9-4EFF-9129-DE62EA0EA60F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27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6661-A264-4575-ACE6-7956669DA2E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7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0003-D0F9-4095-AA01-3EF80F54693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34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E7DA-B3A1-491D-92D3-0CD18F00B28E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05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1C39-C95F-4317-A54A-C0D51ECB5ABF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5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1CD7-1355-4645-804A-86BCD41300C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811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6B3-7C48-4966-9410-933872F8308A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11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8745-FA74-41C5-A735-938EBC7748CE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29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BD8C-E60D-4895-9DEE-385E36F98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82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DB49-7F4D-4D4C-83A5-0ECFB4135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107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1D354F2-43F0-45C3-95F5-E849323A38B3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49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FA5AB2-225F-4354-A113-CBB3F821E5A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5104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81013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742E6A9-A579-4CEC-8A22-8A22E1C7623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5557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1FAA-6525-4FBE-962C-4E0E857C0BE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8531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B0FB-AEC8-41E7-BD3A-15CF403075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30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30C0-57C9-4EFF-9129-DE62EA0EA60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9503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B55-5E97-4FC9-8757-1B4900705C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873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9448-A4E5-4B20-9D3B-1A1FC3634CF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811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C21D-7C93-4CC8-84FE-891FB81E606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3122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16ACE10-3D6D-493F-9E04-6D25A48663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199666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86E0-2183-4B33-8BEB-D49756E722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737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6BD7-55CF-49FC-A0D1-0F3B1E3DE7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1408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999775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0349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6886704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88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6661-A264-4575-ACE6-7956669DA2E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7764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6350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2839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2453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0151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8295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6660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9360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5971771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37797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71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0003-D0F9-4095-AA01-3EF80F54693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349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6273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E7DA-B3A1-491D-92D3-0CD18F00B28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771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1C39-C95F-4317-A54A-C0D51ECB5A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711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6B3-7C48-4966-9410-933872F8308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37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8745-FA74-41C5-A735-938EBC7748C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290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37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A7204-C4C7-44CA-B4F0-1FAC58FD984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34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A7204-C4C7-44CA-B4F0-1FAC58FD9843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0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  <a:latin typeface="Verdana" pitchFamily="34" charset="0"/>
              </a:rPr>
              <a:t>9. lecke</a:t>
            </a:r>
            <a:endParaRPr lang="hu-HU">
              <a:solidFill>
                <a:srgbClr val="696464"/>
              </a:solidFill>
              <a:latin typeface="Verdana" pitchFamily="34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/>
            <a:r>
              <a:rPr lang="hu-HU" smtClean="0">
                <a:solidFill>
                  <a:srgbClr val="696464"/>
                </a:solidFill>
                <a:latin typeface="Verdana" pitchFamily="34" charset="0"/>
              </a:rPr>
              <a:t>Deák István</a:t>
            </a:r>
            <a:endParaRPr lang="hu-HU">
              <a:solidFill>
                <a:srgbClr val="696464"/>
              </a:solidFill>
              <a:latin typeface="Verdana" pitchFamily="34" charset="0"/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9E9CF9-B8BD-4213-AFE8-5460484CB7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167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06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19400" y="3989040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. lecke</a:t>
            </a:r>
          </a:p>
          <a:p>
            <a:r>
              <a:rPr lang="hu-HU" sz="3200" b="1" dirty="0">
                <a:solidFill>
                  <a:srgbClr val="0000FF"/>
                </a:solidFill>
              </a:rPr>
              <a:t>A vásárolt készletek számvitele (módszertani áttekintés)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000" b="1" dirty="0">
                <a:latin typeface="Arial Rounded MT Bold" panose="020F0704030504030204" pitchFamily="34" charset="0"/>
              </a:rPr>
              <a:t>PÉNZÜGYI SZÁMVITEL</a:t>
            </a:r>
            <a:endParaRPr lang="hu-HU" sz="5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912813"/>
          </a:xfrm>
        </p:spPr>
        <p:txBody>
          <a:bodyPr>
            <a:normAutofit fontScale="90000"/>
          </a:bodyPr>
          <a:lstStyle/>
          <a:p>
            <a:r>
              <a:rPr lang="hu-HU" sz="3200"/>
              <a:t>PÉLDA MEGOLDÁSA: tényleges ár alkalmazásával (FIFO)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1268414"/>
            <a:ext cx="8521700" cy="54006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N1	21-22. – 454.	13500 – 16875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		466			  3375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C1	51. – 21-22.	  7700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C2	81. – 21-22.	  3780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N2	21-22. – 454.	21200 – 26500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		466			  5300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N3	21-22. – 454.	16500 – 20625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		466			  4125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C3	51. – 21-22.	32070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N4	21-22. – 454.	28000 – 35000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		466			  7000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800"/>
              <a:t>C4	86. – 21-22.	  5500		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FE44-6A96-4261-81EF-94C420080B64}" type="slidenum">
              <a:rPr lang="hu-HU"/>
              <a:pPr/>
              <a:t>10</a:t>
            </a:fld>
            <a:endParaRPr lang="hu-H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688389" y="3259139"/>
            <a:ext cx="1735137" cy="1477328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hu-HU"/>
              <a:t>AZ ÁTLAGÁRAS</a:t>
            </a:r>
          </a:p>
          <a:p>
            <a:pPr algn="ctr"/>
            <a:r>
              <a:rPr lang="hu-HU"/>
              <a:t>ÉRTÉKELÉS</a:t>
            </a:r>
          </a:p>
          <a:p>
            <a:pPr algn="ctr"/>
            <a:r>
              <a:rPr lang="hu-HU"/>
              <a:t>ESETÉBEN</a:t>
            </a:r>
          </a:p>
          <a:p>
            <a:pPr algn="ctr"/>
            <a:r>
              <a:rPr lang="hu-HU"/>
              <a:t> IS ÍGY</a:t>
            </a:r>
          </a:p>
          <a:p>
            <a:pPr algn="ctr"/>
            <a:r>
              <a:rPr lang="hu-HU"/>
              <a:t> KÖNYVELÜNK</a:t>
            </a:r>
          </a:p>
        </p:txBody>
      </p:sp>
      <p:cxnSp>
        <p:nvCxnSpPr>
          <p:cNvPr id="3" name="Egyenes összekötő 2"/>
          <p:cNvCxnSpPr/>
          <p:nvPr/>
        </p:nvCxnSpPr>
        <p:spPr>
          <a:xfrm>
            <a:off x="8328249" y="1052736"/>
            <a:ext cx="2095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doboz 3"/>
          <p:cNvSpPr txBox="1"/>
          <p:nvPr/>
        </p:nvSpPr>
        <p:spPr>
          <a:xfrm>
            <a:off x="8472264" y="764704"/>
            <a:ext cx="1782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21-22. Anyagok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9363662" y="1052736"/>
            <a:ext cx="12224" cy="884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8112224" y="1124744"/>
            <a:ext cx="129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Ny.   5.000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912813"/>
          </a:xfrm>
        </p:spPr>
        <p:txBody>
          <a:bodyPr/>
          <a:lstStyle/>
          <a:p>
            <a:r>
              <a:rPr lang="hu-HU"/>
              <a:t>FOLYAMATOS ÉRTÉKELÉS (2)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196976"/>
            <a:ext cx="8007350" cy="5256213"/>
          </a:xfrm>
        </p:spPr>
        <p:txBody>
          <a:bodyPr anchor="ctr"/>
          <a:lstStyle/>
          <a:p>
            <a:r>
              <a:rPr lang="hu-HU" sz="2400" dirty="0"/>
              <a:t>TÉNYLEGES ÁRAKON</a:t>
            </a:r>
          </a:p>
          <a:p>
            <a:pPr lvl="1"/>
            <a:r>
              <a:rPr lang="hu-HU" sz="2400" dirty="0"/>
              <a:t>NÖVEKEDÉS: egyedi bekerülési árak</a:t>
            </a:r>
          </a:p>
          <a:p>
            <a:pPr lvl="1"/>
            <a:r>
              <a:rPr lang="hu-HU" sz="2400" dirty="0"/>
              <a:t>CSÖKKENÉS: egyedi bekerülési árak kombinációja</a:t>
            </a:r>
          </a:p>
          <a:p>
            <a:pPr lvl="2">
              <a:buFontTx/>
              <a:buNone/>
            </a:pPr>
            <a:endParaRPr lang="hu-HU" dirty="0"/>
          </a:p>
          <a:p>
            <a:r>
              <a:rPr lang="hu-HU" sz="2400" b="1" dirty="0">
                <a:solidFill>
                  <a:schemeClr val="folHlink"/>
                </a:solidFill>
              </a:rPr>
              <a:t>TERVEZETT ÁRAKON:</a:t>
            </a:r>
            <a:r>
              <a:rPr lang="hu-HU" sz="2400" b="1" dirty="0"/>
              <a:t> </a:t>
            </a:r>
          </a:p>
          <a:p>
            <a:pPr lvl="1"/>
            <a:r>
              <a:rPr lang="hu-HU" sz="2000" dirty="0"/>
              <a:t>növekedés és csökkenés is azonos áron</a:t>
            </a:r>
          </a:p>
          <a:p>
            <a:pPr lvl="1">
              <a:buFont typeface="Wingdings" pitchFamily="2" charset="2"/>
              <a:buNone/>
            </a:pPr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EBFA-D9D3-4521-8B1C-0B9A637F70B1}" type="slidenum">
              <a:rPr lang="hu-HU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704850"/>
          </a:xfrm>
        </p:spPr>
        <p:txBody>
          <a:bodyPr/>
          <a:lstStyle/>
          <a:p>
            <a:r>
              <a:rPr lang="hu-HU" sz="3200"/>
              <a:t>Elszámoló áras módszer (55 Ft/db)</a:t>
            </a:r>
            <a:r>
              <a:rPr lang="hu-HU" sz="4000"/>
              <a:t> </a:t>
            </a:r>
          </a:p>
        </p:txBody>
      </p:sp>
      <p:graphicFrame>
        <p:nvGraphicFramePr>
          <p:cNvPr id="16551" name="Group 16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52786402"/>
              </p:ext>
            </p:extLst>
          </p:nvPr>
        </p:nvGraphicFramePr>
        <p:xfrm>
          <a:off x="1703388" y="1346200"/>
          <a:ext cx="7345362" cy="497840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elsz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áron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tényl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áron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Árkül. (Ft)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5 500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-500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13 750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-250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8 250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8 250-101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8250*0,0123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3 850 - 47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3850*0,0123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22 000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-800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16 500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33 000-406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33000*0,0123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27 500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+500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5 500 - 68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34 650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34 650 - 426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34650*0,0123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9. lecke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Deák István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B3E-F5FB-4C82-9B54-E9F8FF88C8F2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506" name="Text Box 122"/>
          <p:cNvSpPr txBox="1">
            <a:spLocks noChangeArrowheads="1"/>
          </p:cNvSpPr>
          <p:nvPr/>
        </p:nvSpPr>
        <p:spPr bwMode="auto">
          <a:xfrm>
            <a:off x="9166225" y="4960938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C00000"/>
                </a:solidFill>
                <a:latin typeface="Arial" charset="0"/>
              </a:rPr>
              <a:t>-1050</a:t>
            </a:r>
            <a:r>
              <a:rPr lang="hu-HU" dirty="0">
                <a:solidFill>
                  <a:prstClr val="black"/>
                </a:solidFill>
                <a:latin typeface="Arial" charset="0"/>
              </a:rPr>
              <a:t>/</a:t>
            </a:r>
            <a:r>
              <a:rPr lang="hu-HU" dirty="0">
                <a:solidFill>
                  <a:srgbClr val="FF0066"/>
                </a:solidFill>
                <a:latin typeface="Arial" charset="0"/>
              </a:rPr>
              <a:t>85250</a:t>
            </a:r>
            <a:r>
              <a:rPr lang="hu-HU" dirty="0">
                <a:solidFill>
                  <a:prstClr val="black"/>
                </a:solidFill>
                <a:latin typeface="Arial" charset="0"/>
              </a:rPr>
              <a:t>=</a:t>
            </a:r>
          </a:p>
          <a:p>
            <a:r>
              <a:rPr lang="hu-HU" b="1" u="sng" dirty="0">
                <a:solidFill>
                  <a:prstClr val="black"/>
                </a:solidFill>
                <a:latin typeface="Arial" charset="0"/>
              </a:rPr>
              <a:t>- 1,23 %</a:t>
            </a:r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>
            <a:off x="8831264" y="1916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black"/>
              </a:solidFill>
            </a:endParaRPr>
          </a:p>
        </p:txBody>
      </p:sp>
      <p:sp>
        <p:nvSpPr>
          <p:cNvPr id="16510" name="Line 126"/>
          <p:cNvSpPr>
            <a:spLocks noChangeShapeType="1"/>
          </p:cNvSpPr>
          <p:nvPr/>
        </p:nvSpPr>
        <p:spPr bwMode="auto">
          <a:xfrm>
            <a:off x="9551988" y="1916114"/>
            <a:ext cx="0" cy="302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black"/>
              </a:solidFill>
            </a:endParaRPr>
          </a:p>
        </p:txBody>
      </p:sp>
      <p:sp>
        <p:nvSpPr>
          <p:cNvPr id="16511" name="Line 127"/>
          <p:cNvSpPr>
            <a:spLocks noChangeShapeType="1"/>
          </p:cNvSpPr>
          <p:nvPr/>
        </p:nvSpPr>
        <p:spPr bwMode="auto">
          <a:xfrm>
            <a:off x="8832850" y="242093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black"/>
              </a:solidFill>
            </a:endParaRPr>
          </a:p>
        </p:txBody>
      </p:sp>
      <p:sp>
        <p:nvSpPr>
          <p:cNvPr id="16512" name="Line 128"/>
          <p:cNvSpPr>
            <a:spLocks noChangeShapeType="1"/>
          </p:cNvSpPr>
          <p:nvPr/>
        </p:nvSpPr>
        <p:spPr bwMode="auto">
          <a:xfrm>
            <a:off x="8831264" y="37893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black"/>
              </a:solidFill>
            </a:endParaRPr>
          </a:p>
        </p:txBody>
      </p:sp>
      <p:sp>
        <p:nvSpPr>
          <p:cNvPr id="16513" name="Line 129"/>
          <p:cNvSpPr>
            <a:spLocks noChangeShapeType="1"/>
          </p:cNvSpPr>
          <p:nvPr/>
        </p:nvSpPr>
        <p:spPr bwMode="auto">
          <a:xfrm flipV="1">
            <a:off x="8759826" y="4724401"/>
            <a:ext cx="7921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black"/>
              </a:solidFill>
            </a:endParaRPr>
          </a:p>
        </p:txBody>
      </p:sp>
      <p:sp>
        <p:nvSpPr>
          <p:cNvPr id="16525" name="Text Box 141"/>
          <p:cNvSpPr txBox="1">
            <a:spLocks noChangeArrowheads="1"/>
          </p:cNvSpPr>
          <p:nvPr/>
        </p:nvSpPr>
        <p:spPr bwMode="auto">
          <a:xfrm>
            <a:off x="7608888" y="5445126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i="1">
                <a:solidFill>
                  <a:prstClr val="black"/>
                </a:solidFill>
                <a:latin typeface="Arial" charset="0"/>
              </a:rPr>
              <a:t>5500*0,012</a:t>
            </a:r>
            <a:r>
              <a:rPr lang="hu-HU">
                <a:solidFill>
                  <a:prstClr val="black"/>
                </a:solidFill>
                <a:latin typeface="Arial" charset="0"/>
              </a:rPr>
              <a:t>3</a:t>
            </a:r>
          </a:p>
        </p:txBody>
      </p:sp>
      <p:sp>
        <p:nvSpPr>
          <p:cNvPr id="16546" name="Line 162"/>
          <p:cNvSpPr>
            <a:spLocks noChangeShapeType="1"/>
          </p:cNvSpPr>
          <p:nvPr/>
        </p:nvSpPr>
        <p:spPr bwMode="auto">
          <a:xfrm>
            <a:off x="8831264" y="42211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/>
              <a:t>TERVEZETT ÁRAS NYILVÁNTARTÁS KÖNYVVITELI MEGOLDÁSA</a:t>
            </a:r>
          </a:p>
        </p:txBody>
      </p:sp>
      <p:sp>
        <p:nvSpPr>
          <p:cNvPr id="2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22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2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A810-A452-4C61-B2D2-C69373FB328E}" type="slidenum">
              <a:rPr lang="hu-HU"/>
              <a:pPr/>
              <a:t>13</a:t>
            </a:fld>
            <a:endParaRPr lang="hu-HU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992313" y="3789363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440239" y="3789363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468563" y="3422651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KÉSZLET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803776" y="3422651"/>
            <a:ext cx="2081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ÁRKÜLÖNBÖZET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812213" y="2147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hu-HU">
              <a:latin typeface="Verdana" pitchFamily="34" charset="0"/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3000375" y="37893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808663" y="37877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184400" y="3854451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100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209253" y="3925888"/>
            <a:ext cx="3481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b="1" dirty="0">
                <a:solidFill>
                  <a:srgbClr val="00B05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7847013" y="3141664"/>
            <a:ext cx="2425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  <a:latin typeface="Verdana" pitchFamily="34" charset="0"/>
              </a:rPr>
              <a:t>AKTÍV KIEGÉSZÍTŐ</a:t>
            </a:r>
          </a:p>
          <a:p>
            <a:pPr algn="ctr"/>
            <a:r>
              <a:rPr lang="hu-HU" dirty="0">
                <a:latin typeface="Verdana" pitchFamily="34" charset="0"/>
              </a:rPr>
              <a:t>VAGY </a:t>
            </a:r>
          </a:p>
          <a:p>
            <a:pPr algn="ctr"/>
            <a:r>
              <a:rPr lang="hu-HU" dirty="0">
                <a:solidFill>
                  <a:srgbClr val="00B050"/>
                </a:solidFill>
                <a:latin typeface="Verdana" pitchFamily="34" charset="0"/>
              </a:rPr>
              <a:t>KONTRAAKTÍV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6888164" y="3573463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74" name="AutoShape 18"/>
          <p:cNvSpPr>
            <a:spLocks/>
          </p:cNvSpPr>
          <p:nvPr/>
        </p:nvSpPr>
        <p:spPr bwMode="auto">
          <a:xfrm rot="5400000">
            <a:off x="4317207" y="2586832"/>
            <a:ext cx="317500" cy="4392613"/>
          </a:xfrm>
          <a:prstGeom prst="rightBrace">
            <a:avLst>
              <a:gd name="adj1" fmla="val 1152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995488" y="5164138"/>
            <a:ext cx="7199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BESZERZÉSI ÁR = KÖNYVSZERINTI ÉRTÉK = MÉRLEGÉRTÉK</a:t>
            </a:r>
          </a:p>
          <a:p>
            <a:pPr algn="ctr"/>
            <a:r>
              <a:rPr lang="hu-HU">
                <a:latin typeface="Verdana" pitchFamily="34" charset="0"/>
              </a:rPr>
              <a:t> </a:t>
            </a:r>
            <a:r>
              <a:rPr lang="hu-HU">
                <a:solidFill>
                  <a:srgbClr val="FF0000"/>
                </a:solidFill>
                <a:latin typeface="Verdana" pitchFamily="34" charset="0"/>
              </a:rPr>
              <a:t>105</a:t>
            </a:r>
            <a:r>
              <a:rPr lang="hu-HU">
                <a:latin typeface="Verdana" pitchFamily="34" charset="0"/>
              </a:rPr>
              <a:t> vagy 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210175" y="392588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solidFill>
                  <a:srgbClr val="FF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1751013" y="2630488"/>
            <a:ext cx="2081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Nyilvántartási ár</a:t>
            </a:r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1847851" y="40052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1847850" y="299720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6167439" y="5445126"/>
            <a:ext cx="434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00B050"/>
                </a:solidFill>
              </a:rPr>
              <a:t>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/>
      <p:bldP spid="19473" grpId="0" animBg="1"/>
      <p:bldP spid="19474" grpId="0" animBg="1"/>
      <p:bldP spid="19481" grpId="0"/>
      <p:bldP spid="19481" grpId="1"/>
      <p:bldP spid="194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KÖNYVELÉS TERVEZETT ÁRAS NYILVÁNTARTÁS ESETÉBEN</a:t>
            </a:r>
          </a:p>
        </p:txBody>
      </p:sp>
      <p:sp>
        <p:nvSpPr>
          <p:cNvPr id="30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3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BBD5-0514-4F7E-A2A7-2F737E5109D0}" type="slidenum">
              <a:rPr lang="hu-HU"/>
              <a:pPr/>
              <a:t>14</a:t>
            </a:fld>
            <a:endParaRPr lang="hu-HU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92313" y="21336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151314" y="21336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6456363" y="213360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8543926" y="2133600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927350" y="2133600"/>
            <a:ext cx="0" cy="367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159375" y="2133601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7319963" y="213360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9409113" y="2133600"/>
            <a:ext cx="0" cy="388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163764" y="1766888"/>
            <a:ext cx="162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SZÁLLÍTÓK*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222665" y="1773238"/>
            <a:ext cx="1954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 smtClean="0">
                <a:latin typeface="Verdana" pitchFamily="34" charset="0"/>
              </a:rPr>
              <a:t>ÁRKÜLÖNBSÉG</a:t>
            </a:r>
            <a:endParaRPr lang="hu-HU" dirty="0">
              <a:latin typeface="Verdana" pitchFamily="34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683375" y="17668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KÉSZLET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8564563" y="1557338"/>
            <a:ext cx="1693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KÖLTSÉG</a:t>
            </a:r>
          </a:p>
          <a:p>
            <a:pPr algn="ctr"/>
            <a:r>
              <a:rPr lang="hu-HU">
                <a:latin typeface="Verdana" pitchFamily="34" charset="0"/>
              </a:rPr>
              <a:t>RÁFORDÍTÁS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143250" y="263683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092450" y="2292351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Beszerzési áron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375276" y="26368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351464" y="2292350"/>
            <a:ext cx="1766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Nyilvántartási</a:t>
            </a:r>
          </a:p>
          <a:p>
            <a:pPr algn="ctr"/>
            <a:r>
              <a:rPr lang="hu-HU">
                <a:latin typeface="Verdana" pitchFamily="34" charset="0"/>
              </a:rPr>
              <a:t>áron</a:t>
            </a: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7464426" y="26368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7702551" y="2276475"/>
            <a:ext cx="1408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Csökkenés</a:t>
            </a:r>
          </a:p>
          <a:p>
            <a:pPr algn="ctr"/>
            <a:r>
              <a:rPr lang="hu-HU">
                <a:latin typeface="Verdana" pitchFamily="34" charset="0"/>
              </a:rPr>
              <a:t>nyilv. áron</a:t>
            </a: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375275" y="35734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5708650" y="3227388"/>
            <a:ext cx="295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Készletcsökkenésre jutó</a:t>
            </a:r>
          </a:p>
          <a:p>
            <a:pPr algn="ctr"/>
            <a:r>
              <a:rPr lang="hu-HU">
                <a:latin typeface="Verdana" pitchFamily="34" charset="0"/>
              </a:rPr>
              <a:t>+ árkülönbözet</a:t>
            </a: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4800600" y="3573464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4800601" y="4292600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9840913" y="38608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781675" y="3948113"/>
            <a:ext cx="295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Készletcsökkenésre jutó</a:t>
            </a:r>
          </a:p>
          <a:p>
            <a:pPr algn="ctr"/>
            <a:r>
              <a:rPr lang="hu-HU">
                <a:latin typeface="Verdana" pitchFamily="34" charset="0"/>
              </a:rPr>
              <a:t>– árkülönbözet</a:t>
            </a:r>
            <a:r>
              <a:rPr lang="hu-HU" baseline="30000">
                <a:solidFill>
                  <a:srgbClr val="FF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1874838" y="6237288"/>
            <a:ext cx="594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* Illetve a bekerülési jogcímnek megfelelő számla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3954463" y="5892801"/>
            <a:ext cx="6583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baseline="3000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hu-HU">
                <a:latin typeface="Verdana" pitchFamily="34" charset="0"/>
              </a:rPr>
              <a:t>= készletcsökkenés nyilv. áron ∙ árkülönbözet/árrés %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4295776" y="2701926"/>
            <a:ext cx="1851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 ö v e k e d é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animBg="1"/>
      <p:bldP spid="18453" grpId="0"/>
      <p:bldP spid="18454" grpId="0" animBg="1"/>
      <p:bldP spid="18455" grpId="0"/>
      <p:bldP spid="18456" grpId="0" animBg="1"/>
      <p:bldP spid="18457" grpId="0" animBg="1"/>
      <p:bldP spid="18458" grpId="0" animBg="1"/>
      <p:bldP spid="18459" grpId="0"/>
      <p:bldP spid="184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PÉLDA MEGOLDÁSA: elszámoló ár alkalmazásával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NY	211.		5500   [100*55]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		218. (K)	  500   [100*(50-55)]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N1	211. – 218.	13750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		218. – 454.	13500 - 16875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		466.			  3375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C1	51. – 211.	 8250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C2	81. – 211.	 3850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B81-806E-4AFC-A0BC-C36E344030E9}" type="slidenum">
              <a:rPr lang="hu-HU"/>
              <a:pPr/>
              <a:t>15</a:t>
            </a:fld>
            <a:endParaRPr lang="hu-HU"/>
          </a:p>
        </p:txBody>
      </p:sp>
      <p:cxnSp>
        <p:nvCxnSpPr>
          <p:cNvPr id="3" name="Egyenes összekötő 2"/>
          <p:cNvCxnSpPr/>
          <p:nvPr/>
        </p:nvCxnSpPr>
        <p:spPr>
          <a:xfrm>
            <a:off x="8040216" y="119675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8940316" y="1196752"/>
            <a:ext cx="0" cy="441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8184233" y="908720"/>
            <a:ext cx="157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211. Anyagok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7896201" y="1268760"/>
            <a:ext cx="108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Ny. 5500</a:t>
            </a:r>
            <a:endParaRPr lang="hu-HU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8616280" y="191683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9480376" y="191683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8726660" y="1619509"/>
            <a:ext cx="176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218. Anyagok </a:t>
            </a:r>
            <a:r>
              <a:rPr lang="hu-HU" sz="1400" dirty="0" err="1"/>
              <a:t>árkül</a:t>
            </a:r>
            <a:r>
              <a:rPr lang="hu-HU" sz="1400" dirty="0"/>
              <a:t>.</a:t>
            </a:r>
            <a:endParaRPr lang="hu-HU" sz="14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9480376" y="1916832"/>
            <a:ext cx="110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Ny.   500</a:t>
            </a:r>
            <a:endParaRPr lang="hu-HU" dirty="0"/>
          </a:p>
        </p:txBody>
      </p:sp>
      <p:sp>
        <p:nvSpPr>
          <p:cNvPr id="2" name="Bal oldali kapcsos zárójel 1"/>
          <p:cNvSpPr/>
          <p:nvPr/>
        </p:nvSpPr>
        <p:spPr>
          <a:xfrm rot="16200000">
            <a:off x="9174342" y="1646803"/>
            <a:ext cx="396044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8256240" y="2924944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Beszerzési ár=5.000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PÉLDA MEGOLDÁSA: elszámoló ár alkalmazásával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/>
              <a:t>N2	211. – 218.	22000</a:t>
            </a:r>
          </a:p>
          <a:p>
            <a:pPr>
              <a:buFont typeface="Wingdings" pitchFamily="2" charset="2"/>
              <a:buNone/>
            </a:pPr>
            <a:r>
              <a:rPr lang="hu-HU"/>
              <a:t>		218. – 454.	21200 - 26500</a:t>
            </a:r>
          </a:p>
          <a:p>
            <a:pPr>
              <a:buFont typeface="Wingdings" pitchFamily="2" charset="2"/>
              <a:buNone/>
            </a:pPr>
            <a:r>
              <a:rPr lang="hu-HU"/>
              <a:t>		466.			  5300</a:t>
            </a:r>
          </a:p>
          <a:p>
            <a:pPr>
              <a:buFont typeface="Wingdings" pitchFamily="2" charset="2"/>
              <a:buNone/>
            </a:pPr>
            <a:r>
              <a:rPr lang="hu-HU"/>
              <a:t>N3	211. – 218.	16500</a:t>
            </a:r>
          </a:p>
          <a:p>
            <a:pPr>
              <a:buFont typeface="Wingdings" pitchFamily="2" charset="2"/>
              <a:buNone/>
            </a:pPr>
            <a:r>
              <a:rPr lang="hu-HU"/>
              <a:t>		218. – 454.	16500 - 20625</a:t>
            </a:r>
          </a:p>
          <a:p>
            <a:pPr>
              <a:buFont typeface="Wingdings" pitchFamily="2" charset="2"/>
              <a:buNone/>
            </a:pPr>
            <a:r>
              <a:rPr lang="hu-HU"/>
              <a:t>		466.			  4125</a:t>
            </a:r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/>
              <a:t>C3	51. – 211.	33000</a:t>
            </a:r>
          </a:p>
          <a:p>
            <a:pPr>
              <a:buFont typeface="Wingdings" pitchFamily="2" charset="2"/>
              <a:buNone/>
            </a:pP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4338-F9F7-4B5F-86E4-D08B865EA0DA}" type="slidenum">
              <a:rPr lang="hu-HU"/>
              <a:pPr/>
              <a:t>16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PÉLDA MEGOLDÁSA: elszámoló ár alkalmazásával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/>
              <a:t>N4	211. – 218.	27500</a:t>
            </a:r>
          </a:p>
          <a:p>
            <a:pPr>
              <a:buFont typeface="Wingdings" pitchFamily="2" charset="2"/>
              <a:buNone/>
            </a:pPr>
            <a:r>
              <a:rPr lang="hu-HU"/>
              <a:t>		218. – 454.	28000 - 35000</a:t>
            </a:r>
          </a:p>
          <a:p>
            <a:pPr>
              <a:buFont typeface="Wingdings" pitchFamily="2" charset="2"/>
              <a:buNone/>
            </a:pPr>
            <a:r>
              <a:rPr lang="hu-HU"/>
              <a:t>		466.			  7000</a:t>
            </a:r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/>
              <a:t>C4	86. – 211.	  5500</a:t>
            </a:r>
          </a:p>
          <a:p>
            <a:pPr>
              <a:buFont typeface="Wingdings" pitchFamily="2" charset="2"/>
              <a:buNone/>
            </a:pP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7A34-1130-4B18-8AE8-7FF87A5D3CAB}" type="slidenum">
              <a:rPr lang="hu-HU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PÉLDA MEGOLDÁSA: elszámoló ár alkalmazásával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/>
              <a:t>218. EGYENLEGE =   1.050 (K)</a:t>
            </a:r>
          </a:p>
          <a:p>
            <a:pPr>
              <a:buFont typeface="Wingdings" pitchFamily="2" charset="2"/>
              <a:buNone/>
            </a:pPr>
            <a:r>
              <a:rPr lang="hu-HU" sz="2800"/>
              <a:t>Kapcsolódó készlet elszámoló áron = 85.250</a:t>
            </a:r>
          </a:p>
          <a:p>
            <a:pPr>
              <a:buFont typeface="Wingdings" pitchFamily="2" charset="2"/>
              <a:buNone/>
            </a:pPr>
            <a:endParaRPr lang="hu-HU" sz="2800"/>
          </a:p>
          <a:p>
            <a:pPr>
              <a:buFont typeface="Wingdings" pitchFamily="2" charset="2"/>
              <a:buNone/>
            </a:pPr>
            <a:r>
              <a:rPr lang="hu-HU"/>
              <a:t>ÁRK(%) = -1050/85250 = -1,23 %</a:t>
            </a:r>
          </a:p>
          <a:p>
            <a:pPr>
              <a:buFont typeface="Wingdings" pitchFamily="2" charset="2"/>
              <a:buNone/>
            </a:pPr>
            <a:r>
              <a:rPr lang="hu-HU" i="1" u="sng"/>
              <a:t>Csökkenésekre jutó árkülönbözet</a:t>
            </a:r>
          </a:p>
          <a:p>
            <a:pPr>
              <a:buFont typeface="Wingdings" pitchFamily="2" charset="2"/>
              <a:buNone/>
            </a:pPr>
            <a:r>
              <a:rPr lang="hu-HU"/>
              <a:t>Felhasználásra: 41250*0,0123 = 507</a:t>
            </a:r>
          </a:p>
          <a:p>
            <a:pPr>
              <a:buFont typeface="Wingdings" pitchFamily="2" charset="2"/>
              <a:buNone/>
            </a:pPr>
            <a:r>
              <a:rPr lang="hu-HU"/>
              <a:t>Értékesítésre: 3850*0,0123 = 47</a:t>
            </a:r>
          </a:p>
          <a:p>
            <a:pPr>
              <a:buFont typeface="Wingdings" pitchFamily="2" charset="2"/>
              <a:buNone/>
            </a:pPr>
            <a:r>
              <a:rPr lang="hu-HU"/>
              <a:t>Selejtezésre: 5500*0,0123 = 68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D4B5-1E7E-48CF-BD98-3B14365BBF8D}" type="slidenum">
              <a:rPr lang="hu-HU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PÉLDA MEGOLDÁSA: elszámoló ár alkalmazásával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dirty="0"/>
              <a:t>218. – 51.		507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218. – 81.		  47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218. – 86.		  68	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/>
              <a:t>211. Záró egyenlege = 34.650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218. Záró egyenlege =      428 (K)</a:t>
            </a:r>
          </a:p>
          <a:p>
            <a:pPr>
              <a:buFont typeface="Wingdings" pitchFamily="2" charset="2"/>
              <a:buNone/>
            </a:pPr>
            <a:r>
              <a:rPr lang="hu-HU" u="sng" dirty="0"/>
              <a:t>Anyag mérlegértéke  = 34.222</a:t>
            </a:r>
          </a:p>
          <a:p>
            <a:pPr>
              <a:buFont typeface="Wingdings" pitchFamily="2" charset="2"/>
              <a:buNone/>
            </a:pPr>
            <a:endParaRPr lang="hu-HU" u="sng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CEEE-079C-4CB9-A3D2-591F1DD03C93}" type="slidenum">
              <a:rPr lang="hu-HU"/>
              <a:pPr/>
              <a:t>19</a:t>
            </a:fld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5951985" y="3081734"/>
            <a:ext cx="4613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Követelnek, mivel negatív az árkülönbözet, </a:t>
            </a:r>
          </a:p>
          <a:p>
            <a:r>
              <a:rPr lang="hu-HU" dirty="0"/>
              <a:t>t</a:t>
            </a:r>
            <a:r>
              <a:rPr lang="hu-HU" dirty="0" smtClean="0"/>
              <a:t>ehát elszámoló áron magasabb K/R-t </a:t>
            </a:r>
          </a:p>
          <a:p>
            <a:pPr algn="ctr"/>
            <a:r>
              <a:rPr lang="hu-HU" dirty="0" smtClean="0"/>
              <a:t>számoltunk el.</a:t>
            </a:r>
            <a:endParaRPr lang="hu-HU" dirty="0"/>
          </a:p>
        </p:txBody>
      </p:sp>
      <p:cxnSp>
        <p:nvCxnSpPr>
          <p:cNvPr id="7" name="Egyenes összekötő 6"/>
          <p:cNvCxnSpPr/>
          <p:nvPr/>
        </p:nvCxnSpPr>
        <p:spPr>
          <a:xfrm flipH="1">
            <a:off x="3431706" y="3645024"/>
            <a:ext cx="2664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3431704" y="328498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704850"/>
          </a:xfrm>
        </p:spPr>
        <p:txBody>
          <a:bodyPr/>
          <a:lstStyle/>
          <a:p>
            <a:r>
              <a:rPr lang="hu-HU" sz="4000" dirty="0"/>
              <a:t>A </a:t>
            </a:r>
            <a:r>
              <a:rPr lang="hu-HU" sz="4000" dirty="0"/>
              <a:t>PROBLÉMA</a:t>
            </a:r>
            <a:endParaRPr lang="hu-HU" sz="4000" dirty="0"/>
          </a:p>
        </p:txBody>
      </p:sp>
      <p:graphicFrame>
        <p:nvGraphicFramePr>
          <p:cNvPr id="7301" name="Group 13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87093486"/>
              </p:ext>
            </p:extLst>
          </p:nvPr>
        </p:nvGraphicFramePr>
        <p:xfrm>
          <a:off x="1846263" y="1370013"/>
          <a:ext cx="8570912" cy="502920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Megnevezés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Ft/db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Nyitókészlet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Beszerzés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Felhasználás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Értékesítés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Beszerzés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Beszerzés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Felhasználás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Beszerzés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Selejtezés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Zárókészlet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8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8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F430-41F1-4DE8-8B40-97D6D6BA8373}" type="slidenum">
              <a:rPr lang="hu-HU"/>
              <a:pPr/>
              <a:t>2</a:t>
            </a:fld>
            <a:endParaRPr lang="hu-HU"/>
          </a:p>
        </p:txBody>
      </p:sp>
      <p:sp>
        <p:nvSpPr>
          <p:cNvPr id="7295" name="Text Box 127"/>
          <p:cNvSpPr txBox="1">
            <a:spLocks noChangeArrowheads="1"/>
          </p:cNvSpPr>
          <p:nvPr/>
        </p:nvSpPr>
        <p:spPr bwMode="auto">
          <a:xfrm>
            <a:off x="5907089" y="5924550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 b="1">
                <a:latin typeface="Arial" charset="0"/>
              </a:rPr>
              <a:t>630</a:t>
            </a:r>
          </a:p>
        </p:txBody>
      </p:sp>
      <p:sp>
        <p:nvSpPr>
          <p:cNvPr id="7302" name="Text Box 134"/>
          <p:cNvSpPr txBox="1">
            <a:spLocks noChangeArrowheads="1"/>
          </p:cNvSpPr>
          <p:nvPr/>
        </p:nvSpPr>
        <p:spPr bwMode="auto">
          <a:xfrm>
            <a:off x="9409114" y="5924550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??</a:t>
            </a:r>
          </a:p>
        </p:txBody>
      </p:sp>
      <p:sp>
        <p:nvSpPr>
          <p:cNvPr id="7303" name="Text Box 135"/>
          <p:cNvSpPr txBox="1">
            <a:spLocks noChangeArrowheads="1"/>
          </p:cNvSpPr>
          <p:nvPr/>
        </p:nvSpPr>
        <p:spPr bwMode="auto">
          <a:xfrm>
            <a:off x="7680326" y="5924550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5" grpId="0" autoUpdateAnimBg="0"/>
      <p:bldP spid="7302" grpId="0" build="allAtOnce"/>
      <p:bldP spid="73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NINCS ÉVKÖZI ÉRTÉKELÉS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/>
              <a:t>Készletszámlákat évközben nem vezetjük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Analitika van vagy nincs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Növekedések könyvelése: a normál csökkenésnek megfelelő költség/ráfordítás </a:t>
            </a:r>
            <a:r>
              <a:rPr lang="hu-HU" sz="2800" dirty="0"/>
              <a:t>számlára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Anyagbeszerzés: anyagköltség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Árubeszerzés: ELÁBÉ</a:t>
            </a:r>
            <a:endParaRPr lang="hu-HU" sz="2400" dirty="0"/>
          </a:p>
          <a:p>
            <a:pPr>
              <a:lnSpc>
                <a:spcPct val="80000"/>
              </a:lnSpc>
            </a:pPr>
            <a:r>
              <a:rPr lang="hu-HU" sz="2800" dirty="0"/>
              <a:t>Év végén </a:t>
            </a:r>
            <a:endParaRPr lang="hu-HU" sz="2800" dirty="0"/>
          </a:p>
          <a:p>
            <a:pPr lvl="1">
              <a:lnSpc>
                <a:spcPct val="80000"/>
              </a:lnSpc>
            </a:pPr>
            <a:r>
              <a:rPr lang="hu-HU" sz="2400" dirty="0"/>
              <a:t>zárókészlet </a:t>
            </a:r>
            <a:r>
              <a:rPr lang="hu-HU" sz="2400" dirty="0"/>
              <a:t>megállapítása (leltározás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400" dirty="0">
                <a:latin typeface="Arial" charset="0"/>
                <a:cs typeface="Times New Roman" pitchFamily="18" charset="0"/>
              </a:rPr>
              <a:t>leltár)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helyesbítés: ÁV megállapítása és könyvelése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Probléma: évközi nem normál csökkenések elszámolása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800" dirty="0">
                <a:cs typeface="Times New Roman" pitchFamily="18" charset="0"/>
              </a:rPr>
              <a:t>átvezetés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hu-HU" sz="2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7FC6-6330-4374-9D8D-DAECEDA3E6D3}" type="slidenum">
              <a:rPr lang="hu-HU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/>
              <a:t>KÖNYVVITELI ELSZÁMOLÁS LÉNYEGE</a:t>
            </a:r>
          </a:p>
        </p:txBody>
      </p:sp>
      <p:sp>
        <p:nvSpPr>
          <p:cNvPr id="3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3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81C1A-1190-4EF0-A3F4-6B152A53BA7F}" type="slidenum">
              <a:rPr lang="hu-HU"/>
              <a:pPr/>
              <a:t>21</a:t>
            </a:fld>
            <a:endParaRPr lang="hu-HU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965326" y="1844675"/>
            <a:ext cx="304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BEKERÜLÉSI JOGCÍM</a:t>
            </a:r>
          </a:p>
          <a:p>
            <a:pPr algn="ctr"/>
            <a:r>
              <a:rPr lang="hu-HU">
                <a:latin typeface="Verdana" pitchFamily="34" charset="0"/>
              </a:rPr>
              <a:t>SZERINTI ELLENSZÁMLA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1992313" y="2492375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3503613" y="24923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8636001" y="1860550"/>
            <a:ext cx="1323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ANYAGOK</a:t>
            </a:r>
          </a:p>
          <a:p>
            <a:pPr algn="ctr"/>
            <a:r>
              <a:rPr lang="hu-HU">
                <a:latin typeface="Verdana" pitchFamily="34" charset="0"/>
              </a:rPr>
              <a:t>ÁRUK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500688" y="1860550"/>
            <a:ext cx="2070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ANYAGKÖLTSÉG</a:t>
            </a:r>
          </a:p>
          <a:p>
            <a:pPr algn="ctr"/>
            <a:r>
              <a:rPr lang="hu-HU">
                <a:latin typeface="Verdana" pitchFamily="34" charset="0"/>
              </a:rPr>
              <a:t>ELÁBÉ</a:t>
            </a: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5375276" y="2492375"/>
            <a:ext cx="2233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8183564" y="249237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6600825" y="2492376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9264650" y="24923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3792538" y="299720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6816726" y="3500438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4298951" y="2651126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beszerzések</a:t>
            </a:r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 flipH="1">
            <a:off x="3792538" y="2924176"/>
            <a:ext cx="1223962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1681163" y="3716339"/>
            <a:ext cx="34464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BEKERÜLÉSI JOGCÍM</a:t>
            </a:r>
          </a:p>
          <a:p>
            <a:pPr algn="ctr"/>
            <a:r>
              <a:rPr lang="hu-HU">
                <a:latin typeface="Verdana" pitchFamily="34" charset="0"/>
              </a:rPr>
              <a:t>ALAPJÁN MEGHATÁROZOTT</a:t>
            </a:r>
          </a:p>
          <a:p>
            <a:pPr algn="ctr"/>
            <a:r>
              <a:rPr lang="hu-HU">
                <a:latin typeface="Verdana" pitchFamily="34" charset="0"/>
              </a:rPr>
              <a:t>(egyedi) BESZERZÉSI ÁRON</a:t>
            </a: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8543925" y="378777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7085014" y="4502151"/>
            <a:ext cx="2009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MILYEN ÁRON? </a:t>
            </a:r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5951538" y="57340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1558925" y="5811838"/>
            <a:ext cx="4205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ANALITIKA NINCS: UTOLSÓ</a:t>
            </a:r>
          </a:p>
          <a:p>
            <a:pPr algn="ctr"/>
            <a:r>
              <a:rPr lang="hu-HU">
                <a:latin typeface="Verdana" pitchFamily="34" charset="0"/>
              </a:rPr>
              <a:t>BESZERZÉSI ÁRAK (fordított FIFO)</a:t>
            </a:r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6096001" y="3500438"/>
            <a:ext cx="720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9120188" y="3500438"/>
            <a:ext cx="5762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6619876" y="3141664"/>
            <a:ext cx="25749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Költség/ráfordítás és</a:t>
            </a:r>
          </a:p>
          <a:p>
            <a:pPr algn="ctr"/>
            <a:r>
              <a:rPr lang="hu-HU">
                <a:latin typeface="Verdana" pitchFamily="34" charset="0"/>
              </a:rPr>
              <a:t>készlethelyesbítés</a:t>
            </a:r>
          </a:p>
          <a:p>
            <a:pPr algn="ctr"/>
            <a:r>
              <a:rPr lang="hu-HU">
                <a:latin typeface="Verdana" pitchFamily="34" charset="0"/>
              </a:rPr>
              <a:t>év végén</a:t>
            </a:r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>
            <a:off x="8543925" y="486886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7627938" y="5461000"/>
            <a:ext cx="2068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ANALITIKA </a:t>
            </a:r>
          </a:p>
          <a:p>
            <a:pPr algn="ctr"/>
            <a:r>
              <a:rPr lang="hu-HU">
                <a:latin typeface="Verdana" pitchFamily="34" charset="0"/>
              </a:rPr>
              <a:t>FÜGGVÉNYÉBEN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1774825" y="5027613"/>
            <a:ext cx="365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ANALITIKA VAN: ÁTLAG, FIFO</a:t>
            </a:r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>
            <a:off x="5951538" y="52292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16" name="Line 28"/>
          <p:cNvSpPr>
            <a:spLocks noChangeShapeType="1"/>
          </p:cNvSpPr>
          <p:nvPr/>
        </p:nvSpPr>
        <p:spPr bwMode="auto">
          <a:xfrm flipH="1">
            <a:off x="5375276" y="60928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 flipH="1">
            <a:off x="5375276" y="52292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9224838" y="3349626"/>
            <a:ext cx="15560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 smtClean="0">
                <a:solidFill>
                  <a:srgbClr val="FF0000"/>
                </a:solidFill>
                <a:latin typeface="Verdana" pitchFamily="34" charset="0"/>
              </a:rPr>
              <a:t>ÁV&lt;0</a:t>
            </a:r>
          </a:p>
          <a:p>
            <a:pPr algn="ctr"/>
            <a:r>
              <a:rPr lang="hu-HU" dirty="0" err="1" smtClean="0">
                <a:solidFill>
                  <a:srgbClr val="FF0000"/>
                </a:solidFill>
                <a:latin typeface="Verdana" pitchFamily="34" charset="0"/>
              </a:rPr>
              <a:t>Felh.többlet</a:t>
            </a:r>
            <a:endParaRPr lang="hu-HU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7056698" y="2636913"/>
            <a:ext cx="1825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>
                <a:latin typeface="Verdana" pitchFamily="34" charset="0"/>
              </a:rPr>
              <a:t>ÁV &gt; </a:t>
            </a:r>
            <a:r>
              <a:rPr lang="hu-HU" dirty="0" smtClean="0">
                <a:latin typeface="Verdana" pitchFamily="34" charset="0"/>
              </a:rPr>
              <a:t>0</a:t>
            </a:r>
          </a:p>
          <a:p>
            <a:pPr algn="ctr"/>
            <a:r>
              <a:rPr lang="hu-HU" sz="1400" dirty="0">
                <a:solidFill>
                  <a:srgbClr val="00B050"/>
                </a:solidFill>
                <a:latin typeface="Verdana" pitchFamily="34" charset="0"/>
              </a:rPr>
              <a:t>Beszerzési többlet</a:t>
            </a:r>
            <a:endParaRPr lang="hu-HU" sz="1400" dirty="0">
              <a:solidFill>
                <a:srgbClr val="00B05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 animBg="1"/>
      <p:bldP spid="63505" grpId="0" animBg="1"/>
      <p:bldP spid="63506" grpId="0"/>
      <p:bldP spid="63507" grpId="0" animBg="1"/>
      <p:bldP spid="63508" grpId="0"/>
      <p:bldP spid="63509" grpId="0" animBg="1"/>
      <p:bldP spid="63510" grpId="0" animBg="1"/>
      <p:bldP spid="63511" grpId="0"/>
      <p:bldP spid="63512" grpId="0" animBg="1"/>
      <p:bldP spid="63513" grpId="0"/>
      <p:bldP spid="63514" grpId="0"/>
      <p:bldP spid="63515" grpId="0" animBg="1"/>
      <p:bldP spid="63516" grpId="0" animBg="1"/>
      <p:bldP spid="63517" grpId="0" animBg="1"/>
      <p:bldP spid="63518" grpId="0"/>
      <p:bldP spid="635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704850"/>
          </a:xfrm>
        </p:spPr>
        <p:txBody>
          <a:bodyPr/>
          <a:lstStyle/>
          <a:p>
            <a:r>
              <a:rPr lang="hu-HU" sz="4000"/>
              <a:t>VISSZA A PÉLDÁHOZ</a:t>
            </a:r>
          </a:p>
        </p:txBody>
      </p:sp>
      <p:graphicFrame>
        <p:nvGraphicFramePr>
          <p:cNvPr id="5734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00991897"/>
              </p:ext>
            </p:extLst>
          </p:nvPr>
        </p:nvGraphicFramePr>
        <p:xfrm>
          <a:off x="1846263" y="1370013"/>
          <a:ext cx="8570912" cy="502920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Megnevezés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Ft/db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Nyitókészlet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Beszerzés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Felhasználás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Értékesítés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Beszerzés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Beszerzés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Felhasználás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Beszerzés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Selejtezés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Zárókészlet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7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7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6257-6C7A-4C89-8438-2F53DCD63375}" type="slidenum">
              <a:rPr lang="hu-HU"/>
              <a:pPr/>
              <a:t>22</a:t>
            </a:fld>
            <a:endParaRPr lang="hu-HU"/>
          </a:p>
        </p:txBody>
      </p:sp>
      <p:sp>
        <p:nvSpPr>
          <p:cNvPr id="57420" name="Text Box 76"/>
          <p:cNvSpPr txBox="1">
            <a:spLocks noChangeArrowheads="1"/>
          </p:cNvSpPr>
          <p:nvPr/>
        </p:nvSpPr>
        <p:spPr bwMode="auto">
          <a:xfrm>
            <a:off x="5907089" y="5924550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 b="1">
                <a:latin typeface="Arial" charset="0"/>
              </a:rPr>
              <a:t>630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2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912813"/>
          </a:xfrm>
        </p:spPr>
        <p:txBody>
          <a:bodyPr/>
          <a:lstStyle/>
          <a:p>
            <a:r>
              <a:rPr lang="hu-HU" sz="3200"/>
              <a:t>PÉLDA MEGOLDÁSA: évközi értékelés hiányában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1268414"/>
            <a:ext cx="8521700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dirty="0"/>
              <a:t>Nyitó:	21-22	 5 000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N1	51. – 454.	13500 – 16875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		466		  3375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N2	51. – 454.	21200 – 26500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		466		  5300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N3	 51. – 454.	16500 – </a:t>
            </a:r>
            <a:r>
              <a:rPr lang="hu-HU" dirty="0" smtClean="0"/>
              <a:t>20625</a:t>
            </a: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/>
              <a:t>		466		  4125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N4	 51. – 454.	28000 – 35000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		466		  7000		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3CC1-C59E-4FB3-B257-8CFB39EDEAF8}" type="slidenum">
              <a:rPr lang="hu-HU"/>
              <a:pPr/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Nem normál csökkenések könyvelése évközi értékelés </a:t>
            </a:r>
            <a:r>
              <a:rPr lang="hu-HU" sz="2800" dirty="0"/>
              <a:t>hiányában</a:t>
            </a:r>
            <a:endParaRPr lang="hu-HU" sz="28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84314"/>
            <a:ext cx="8229600" cy="4611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u-HU"/>
          </a:p>
          <a:p>
            <a:r>
              <a:rPr lang="hu-HU"/>
              <a:t>Értékesítés (CS2):	</a:t>
            </a:r>
          </a:p>
          <a:p>
            <a:pPr lvl="1"/>
            <a:r>
              <a:rPr lang="hu-HU"/>
              <a:t>81. – 51.	?	Pl. utolsó beszerzési áron</a:t>
            </a:r>
          </a:p>
          <a:p>
            <a:pPr>
              <a:buFont typeface="Wingdings" pitchFamily="2" charset="2"/>
              <a:buNone/>
            </a:pPr>
            <a:r>
              <a:rPr lang="hu-HU"/>
              <a:t>				70*54</a:t>
            </a:r>
          </a:p>
          <a:p>
            <a:pPr>
              <a:buFont typeface="Wingdings" pitchFamily="2" charset="2"/>
              <a:buNone/>
            </a:pPr>
            <a:endParaRPr lang="hu-HU"/>
          </a:p>
          <a:p>
            <a:r>
              <a:rPr lang="hu-HU"/>
              <a:t>Selejtezés (CS4):</a:t>
            </a:r>
          </a:p>
          <a:p>
            <a:pPr lvl="1"/>
            <a:r>
              <a:rPr lang="hu-HU"/>
              <a:t>86. – 51.	100*56</a:t>
            </a:r>
          </a:p>
          <a:p>
            <a:pPr lvl="1"/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C423-CA61-40B9-B393-BBCE4E712803}" type="slidenum">
              <a:rPr lang="hu-HU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Zárókészlet megállapítása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Leltározás szerint 630 db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Értékelés: FIFO </a:t>
            </a:r>
            <a:r>
              <a:rPr lang="hu-HU" sz="2800" dirty="0"/>
              <a:t>elv (utolsó árak visszakeresése)</a:t>
            </a:r>
            <a:endParaRPr lang="hu-HU" sz="28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500*56+130*55=35.150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ÁV megállapítása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35.150 – 5.000 = + 30.150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ÁV könyvelése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21-22. – 51.	</a:t>
            </a:r>
            <a:r>
              <a:rPr lang="hu-HU" sz="2400" dirty="0"/>
              <a:t>30 </a:t>
            </a:r>
            <a:r>
              <a:rPr lang="hu-HU" sz="2400" dirty="0"/>
              <a:t>150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Zárókészlet 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21-22. számla egyenlege</a:t>
            </a:r>
          </a:p>
          <a:p>
            <a:pPr lvl="1">
              <a:lnSpc>
                <a:spcPct val="90000"/>
              </a:lnSpc>
            </a:pPr>
            <a:endParaRPr lang="hu-HU" sz="2400" dirty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66-0523-4EFF-9C60-A8BF870054B9}" type="slidenum">
              <a:rPr lang="hu-HU"/>
              <a:pPr/>
              <a:t>25</a:t>
            </a:fld>
            <a:endParaRPr lang="hu-HU" dirty="0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7608168" y="2492896"/>
            <a:ext cx="1727200" cy="1008062"/>
          </a:xfrm>
          <a:prstGeom prst="wedgeEllipseCallout">
            <a:avLst>
              <a:gd name="adj1" fmla="val -135569"/>
              <a:gd name="adj2" fmla="val 58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u-HU" dirty="0">
                <a:solidFill>
                  <a:schemeClr val="bg1"/>
                </a:solidFill>
              </a:rPr>
              <a:t>Beszerzési többlet!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Nota bene!!!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Leltárkülönbözet ≠ Állományváltozás</a:t>
            </a:r>
          </a:p>
          <a:p>
            <a:r>
              <a:rPr lang="hu-HU" dirty="0" smtClean="0"/>
              <a:t>Leltárkülönbözet</a:t>
            </a:r>
          </a:p>
          <a:p>
            <a:pPr lvl="1"/>
            <a:r>
              <a:rPr lang="hu-HU" b="1" dirty="0" smtClean="0"/>
              <a:t>Egy adott időpontban </a:t>
            </a:r>
            <a:r>
              <a:rPr lang="hu-HU" dirty="0" smtClean="0"/>
              <a:t>a könyv szerinti készlet (analitika) és a leltár szerinti készlet eltérése</a:t>
            </a:r>
          </a:p>
          <a:p>
            <a:pPr lvl="2"/>
            <a:r>
              <a:rPr lang="hu-HU" dirty="0" smtClean="0"/>
              <a:t>Leltárhiány</a:t>
            </a:r>
          </a:p>
          <a:p>
            <a:pPr lvl="2"/>
            <a:r>
              <a:rPr lang="hu-HU" dirty="0" smtClean="0"/>
              <a:t>leltártöbblet</a:t>
            </a:r>
          </a:p>
          <a:p>
            <a:r>
              <a:rPr lang="hu-HU" dirty="0" smtClean="0"/>
              <a:t>Állományváltozás</a:t>
            </a:r>
          </a:p>
          <a:p>
            <a:pPr lvl="1"/>
            <a:r>
              <a:rPr lang="hu-HU" b="1" dirty="0" smtClean="0"/>
              <a:t>Két eltérő időpontban </a:t>
            </a:r>
            <a:r>
              <a:rPr lang="hu-HU" dirty="0" smtClean="0"/>
              <a:t>fennálló könyv szerinti készlet eltérése</a:t>
            </a:r>
          </a:p>
          <a:p>
            <a:pPr lvl="2"/>
            <a:r>
              <a:rPr lang="hu-HU" dirty="0" smtClean="0"/>
              <a:t>Állománynövekedés</a:t>
            </a:r>
          </a:p>
          <a:p>
            <a:pPr lvl="2"/>
            <a:r>
              <a:rPr lang="hu-HU" dirty="0" smtClean="0"/>
              <a:t>állománycsökkenés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1CD7-1355-4645-804A-86BCD41300C8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82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Hogyan </a:t>
            </a:r>
            <a:r>
              <a:rPr lang="hu-HU" dirty="0" smtClean="0"/>
              <a:t>módosulna a kidolgozás, </a:t>
            </a:r>
            <a:r>
              <a:rPr lang="hu-HU" dirty="0"/>
              <a:t>ha a készlet áru lenne?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normál csökkenés az értékesítés</a:t>
            </a:r>
          </a:p>
          <a:p>
            <a:r>
              <a:rPr lang="hu-HU" dirty="0"/>
              <a:t>Beszerzés </a:t>
            </a:r>
            <a:r>
              <a:rPr lang="hu-HU" dirty="0" err="1"/>
              <a:t>ELÁBÉ-ra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912813"/>
          </a:xfrm>
        </p:spPr>
        <p:txBody>
          <a:bodyPr>
            <a:normAutofit fontScale="90000"/>
          </a:bodyPr>
          <a:lstStyle/>
          <a:p>
            <a:r>
              <a:rPr lang="hu-HU" sz="3200" dirty="0"/>
              <a:t>PÉLDA MEGOLDÁSA: évközi értékelés </a:t>
            </a:r>
            <a:r>
              <a:rPr lang="hu-HU" sz="3200" dirty="0"/>
              <a:t>hiányában</a:t>
            </a:r>
            <a:br>
              <a:rPr lang="hu-HU" sz="3200" dirty="0"/>
            </a:br>
            <a:r>
              <a:rPr lang="hu-HU" sz="3200" b="1" dirty="0"/>
              <a:t>ÁRU esetében</a:t>
            </a:r>
            <a:endParaRPr lang="hu-HU" sz="3200" b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1268414"/>
            <a:ext cx="8521700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dirty="0" smtClean="0"/>
              <a:t>Nyitó:	26.</a:t>
            </a:r>
            <a:r>
              <a:rPr lang="hu-HU" dirty="0"/>
              <a:t>	 5 000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N1	</a:t>
            </a:r>
            <a:r>
              <a:rPr lang="hu-HU" dirty="0" smtClean="0"/>
              <a:t>81</a:t>
            </a:r>
            <a:r>
              <a:rPr lang="hu-HU" dirty="0"/>
              <a:t>. – 454.	13500 – 16875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		466		  3375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N2	</a:t>
            </a:r>
            <a:r>
              <a:rPr lang="hu-HU" dirty="0" smtClean="0"/>
              <a:t>81</a:t>
            </a:r>
            <a:r>
              <a:rPr lang="hu-HU" dirty="0"/>
              <a:t>. – 454.	21200 – 26500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		466		  5300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N3	 </a:t>
            </a:r>
            <a:r>
              <a:rPr lang="hu-HU" dirty="0" smtClean="0"/>
              <a:t>81</a:t>
            </a:r>
            <a:r>
              <a:rPr lang="hu-HU" dirty="0"/>
              <a:t>. – 454.	16500 – </a:t>
            </a:r>
            <a:r>
              <a:rPr lang="hu-HU" dirty="0" smtClean="0"/>
              <a:t>20625</a:t>
            </a: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/>
              <a:t>		466		  4125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N4	 </a:t>
            </a:r>
            <a:r>
              <a:rPr lang="hu-HU" dirty="0" smtClean="0"/>
              <a:t>81</a:t>
            </a:r>
            <a:r>
              <a:rPr lang="hu-HU" dirty="0"/>
              <a:t>. – 454.	28000 – 35000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		466		  7000		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3CC1-C59E-4FB3-B257-8CFB39EDEAF8}" type="slidenum">
              <a:rPr lang="hu-HU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5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Nem normál csökkenések könyvelése évközi értékelés </a:t>
            </a:r>
            <a:r>
              <a:rPr lang="hu-HU" sz="2800" dirty="0"/>
              <a:t>hiányában</a:t>
            </a:r>
            <a:endParaRPr lang="hu-HU" sz="28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84314"/>
            <a:ext cx="8229600" cy="4611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endParaRPr lang="hu-HU" dirty="0"/>
          </a:p>
          <a:p>
            <a:r>
              <a:rPr lang="hu-HU" dirty="0"/>
              <a:t>Selejtezés (CS4):</a:t>
            </a:r>
          </a:p>
          <a:p>
            <a:pPr lvl="1"/>
            <a:r>
              <a:rPr lang="hu-HU" dirty="0"/>
              <a:t>86. – </a:t>
            </a:r>
            <a:r>
              <a:rPr lang="hu-HU" dirty="0" smtClean="0"/>
              <a:t>81</a:t>
            </a:r>
            <a:r>
              <a:rPr lang="hu-HU" dirty="0"/>
              <a:t>.	100*56</a:t>
            </a:r>
          </a:p>
          <a:p>
            <a:pPr lvl="1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C423-CA61-40B9-B393-BBCE4E712803}" type="slidenum">
              <a:rPr lang="hu-HU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34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ÉRTÉKELÉSI KÉRDÉSEK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Problémák</a:t>
            </a:r>
          </a:p>
          <a:p>
            <a:pPr lvl="1"/>
            <a:r>
              <a:rPr lang="hu-HU"/>
              <a:t>Többféle fajta</a:t>
            </a:r>
          </a:p>
          <a:p>
            <a:pPr lvl="1"/>
            <a:r>
              <a:rPr lang="hu-HU"/>
              <a:t>Gyakori mozgás</a:t>
            </a:r>
          </a:p>
          <a:p>
            <a:pPr lvl="1"/>
            <a:r>
              <a:rPr lang="hu-HU"/>
              <a:t>Eltérő mennyiségek</a:t>
            </a:r>
          </a:p>
          <a:p>
            <a:pPr lvl="1"/>
            <a:r>
              <a:rPr lang="hu-HU"/>
              <a:t>Eltérő bekerülési értékek</a:t>
            </a:r>
          </a:p>
          <a:p>
            <a:pPr lvl="1"/>
            <a:r>
              <a:rPr lang="hu-HU"/>
              <a:t>Mindig van készlet</a:t>
            </a:r>
          </a:p>
          <a:p>
            <a:pPr lvl="1"/>
            <a:r>
              <a:rPr lang="hu-HU"/>
              <a:t>Egyedileg (általában) nem azonosíthatók (nem célszerű)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CD24-6EBF-46F2-960D-40CC60EC6D9F}" type="slidenum">
              <a:rPr lang="hu-HU"/>
              <a:pPr/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Zárókészlet megállapítása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Leltározás szerint 630 db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Értékelés: FIFO elv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500*56+130*55=35.150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ÁV megállapítása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35.150 – 5.000 = + 30.150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ÁV könyvelése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26. </a:t>
            </a:r>
            <a:r>
              <a:rPr lang="hu-HU" sz="2400" dirty="0"/>
              <a:t>– </a:t>
            </a:r>
            <a:r>
              <a:rPr lang="hu-HU" sz="2400" dirty="0"/>
              <a:t>81</a:t>
            </a:r>
            <a:r>
              <a:rPr lang="hu-HU" sz="2400" dirty="0"/>
              <a:t>.	</a:t>
            </a:r>
            <a:r>
              <a:rPr lang="hu-HU" sz="2400" dirty="0"/>
              <a:t>	30 </a:t>
            </a:r>
            <a:r>
              <a:rPr lang="hu-HU" sz="2400" dirty="0"/>
              <a:t>150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Zárókészlet 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26. </a:t>
            </a:r>
            <a:r>
              <a:rPr lang="hu-HU" sz="2400" dirty="0"/>
              <a:t>számla egyenlege</a:t>
            </a:r>
          </a:p>
          <a:p>
            <a:pPr lvl="1">
              <a:lnSpc>
                <a:spcPct val="90000"/>
              </a:lnSpc>
            </a:pPr>
            <a:endParaRPr lang="hu-HU" sz="2400" dirty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66-0523-4EFF-9C60-A8BF870054B9}" type="slidenum">
              <a:rPr lang="hu-HU"/>
              <a:pPr/>
              <a:t>30</a:t>
            </a:fld>
            <a:endParaRPr lang="hu-HU" dirty="0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7608168" y="2492896"/>
            <a:ext cx="1727200" cy="1008062"/>
          </a:xfrm>
          <a:prstGeom prst="wedgeEllipseCallout">
            <a:avLst>
              <a:gd name="adj1" fmla="val -135569"/>
              <a:gd name="adj2" fmla="val 58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u-HU" dirty="0">
                <a:solidFill>
                  <a:schemeClr val="bg1"/>
                </a:solidFill>
              </a:rPr>
              <a:t>Beszerzési többlet!</a:t>
            </a:r>
          </a:p>
        </p:txBody>
      </p:sp>
    </p:spTree>
    <p:extLst>
      <p:ext uri="{BB962C8B-B14F-4D97-AF65-F5344CB8AC3E}">
        <p14:creationId xmlns:p14="http://schemas.microsoft.com/office/powerpoint/2010/main" val="27860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401956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ELSZÁMOLÁS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0768"/>
            <a:ext cx="8229600" cy="49685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800" dirty="0"/>
              <a:t>ANALITIKA vs. SZINTETIKA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analitika igen, </a:t>
            </a:r>
            <a:r>
              <a:rPr lang="hu-HU" sz="2400" dirty="0">
                <a:solidFill>
                  <a:srgbClr val="FF0066"/>
                </a:solidFill>
              </a:rPr>
              <a:t>szintetika igen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Analitika igen, szintetika nem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Analitika nem, </a:t>
            </a:r>
            <a:r>
              <a:rPr lang="hu-HU" sz="2400" dirty="0">
                <a:solidFill>
                  <a:srgbClr val="FF0066"/>
                </a:solidFill>
              </a:rPr>
              <a:t>szintetika igen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Analitika nem, szintetika nem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A szintetika szemszögéből válaszoljuk meg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Van szintetika: évközben vezetjük a készletszámlákat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400" dirty="0"/>
              <a:t>van folyamatos évközi értékelési </a:t>
            </a:r>
            <a:r>
              <a:rPr lang="hu-HU" sz="2400" dirty="0"/>
              <a:t>feladat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Analitika és szintetika évközben folyamatosan „kommunikál”</a:t>
            </a:r>
            <a:endParaRPr lang="hu-HU" sz="20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Nincs szintetika: évközben nem vezetjük a készletszámlákat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400" dirty="0"/>
              <a:t>nincs évközi értékelési </a:t>
            </a:r>
            <a:r>
              <a:rPr lang="hu-HU" sz="2400" dirty="0"/>
              <a:t>feladat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Analitika és szintetika között évközben nincs közvetlen kapcsolat</a:t>
            </a:r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20C-6142-4912-836F-598562670071}" type="slidenum">
              <a:rPr lang="hu-HU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912813"/>
          </a:xfrm>
        </p:spPr>
        <p:txBody>
          <a:bodyPr/>
          <a:lstStyle/>
          <a:p>
            <a:r>
              <a:rPr lang="hu-HU"/>
              <a:t>FOLYAMATOS ÉRTÉKELÉS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196976"/>
            <a:ext cx="800735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TÉNYLEGES ÁRAKON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NÖVEKEDÉS: egyedi bekerülési árak</a:t>
            </a:r>
            <a:endParaRPr lang="hu-HU" sz="2400" dirty="0"/>
          </a:p>
          <a:p>
            <a:pPr lvl="1">
              <a:lnSpc>
                <a:spcPct val="90000"/>
              </a:lnSpc>
            </a:pPr>
            <a:r>
              <a:rPr lang="hu-HU" dirty="0"/>
              <a:t>CSÖKKENÉS: egyedi bekerülési árak kombinációja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hu-HU" sz="2800" dirty="0"/>
              <a:t>a)</a:t>
            </a:r>
            <a:r>
              <a:rPr lang="hu-HU" dirty="0"/>
              <a:t> ÁTLAGMÓDSZEREK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	- Halmozott (időszaki) átlagszámítás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 dirty="0"/>
              <a:t>	- Folyamatos átlagszámítás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hu-HU" dirty="0"/>
              <a:t>	 	b) </a:t>
            </a:r>
            <a:r>
              <a:rPr lang="hu-HU" sz="2400" dirty="0"/>
              <a:t>SORRENDISÉGRE ÉPÜLŐ ELJÁRÁSOK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 dirty="0"/>
              <a:t>	- FIFO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 dirty="0"/>
              <a:t>	- LIFO, LOFO, HIFO (számviteli szabályok nem engedik!)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 dirty="0"/>
              <a:t>		MIÉRT?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E175-6174-4452-A2C5-723448969DFA}" type="slidenum">
              <a:rPr lang="hu-HU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704850"/>
          </a:xfrm>
        </p:spPr>
        <p:txBody>
          <a:bodyPr/>
          <a:lstStyle/>
          <a:p>
            <a:r>
              <a:rPr lang="hu-HU" sz="3200"/>
              <a:t>Időszaki átlagár: </a:t>
            </a:r>
            <a:r>
              <a:rPr lang="hu-HU" sz="3200">
                <a:solidFill>
                  <a:srgbClr val="FF0066"/>
                </a:solidFill>
              </a:rPr>
              <a:t>84.200</a:t>
            </a:r>
            <a:r>
              <a:rPr lang="hu-HU" sz="3200"/>
              <a:t>/</a:t>
            </a:r>
            <a:r>
              <a:rPr lang="hu-HU" sz="3200">
                <a:solidFill>
                  <a:srgbClr val="CC3300"/>
                </a:solidFill>
              </a:rPr>
              <a:t>1550</a:t>
            </a:r>
            <a:r>
              <a:rPr lang="hu-HU" sz="3200"/>
              <a:t>=54,32</a:t>
            </a:r>
            <a:r>
              <a:rPr lang="hu-HU" sz="4000"/>
              <a:t>  </a:t>
            </a:r>
          </a:p>
        </p:txBody>
      </p:sp>
      <p:graphicFrame>
        <p:nvGraphicFramePr>
          <p:cNvPr id="8909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06716998"/>
              </p:ext>
            </p:extLst>
          </p:nvPr>
        </p:nvGraphicFramePr>
        <p:xfrm>
          <a:off x="1703388" y="1412875"/>
          <a:ext cx="6553200" cy="509016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Ft/db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8 148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32 592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34 226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6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CF41-E799-484C-A6F8-20C3259E9DB2}" type="slidenum">
              <a:rPr lang="hu-HU"/>
              <a:pPr/>
              <a:t>6</a:t>
            </a:fld>
            <a:endParaRPr lang="hu-HU"/>
          </a:p>
        </p:txBody>
      </p:sp>
      <p:sp>
        <p:nvSpPr>
          <p:cNvPr id="89153" name="Text Box 65"/>
          <p:cNvSpPr txBox="1">
            <a:spLocks noChangeArrowheads="1"/>
          </p:cNvSpPr>
          <p:nvPr/>
        </p:nvSpPr>
        <p:spPr bwMode="auto">
          <a:xfrm>
            <a:off x="3359151" y="5969001"/>
            <a:ext cx="779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800">
                <a:latin typeface="Arial" charset="0"/>
              </a:rPr>
              <a:t>630</a:t>
            </a:r>
          </a:p>
        </p:txBody>
      </p:sp>
      <p:sp>
        <p:nvSpPr>
          <p:cNvPr id="89154" name="Text Box 66"/>
          <p:cNvSpPr txBox="1">
            <a:spLocks noChangeArrowheads="1"/>
          </p:cNvSpPr>
          <p:nvPr/>
        </p:nvSpPr>
        <p:spPr bwMode="auto">
          <a:xfrm>
            <a:off x="8401051" y="6086476"/>
            <a:ext cx="2119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Arial" charset="0"/>
                <a:cs typeface="Arial" charset="0"/>
              </a:rPr>
              <a:t>≈</a:t>
            </a:r>
            <a:r>
              <a:rPr lang="hu-HU">
                <a:latin typeface="Arial" charset="0"/>
              </a:rPr>
              <a:t>630*54,32=34222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8229600" cy="704850"/>
          </a:xfrm>
        </p:spPr>
        <p:txBody>
          <a:bodyPr/>
          <a:lstStyle/>
          <a:p>
            <a:r>
              <a:rPr lang="hu-HU" sz="4000" dirty="0"/>
              <a:t>Folyamatos </a:t>
            </a:r>
            <a:r>
              <a:rPr lang="hu-HU" sz="4000" dirty="0"/>
              <a:t>(gördülő) átlagár  </a:t>
            </a:r>
            <a:endParaRPr lang="hu-HU" sz="4000" dirty="0"/>
          </a:p>
        </p:txBody>
      </p:sp>
      <p:graphicFrame>
        <p:nvGraphicFramePr>
          <p:cNvPr id="9011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3025064"/>
              </p:ext>
            </p:extLst>
          </p:nvPr>
        </p:nvGraphicFramePr>
        <p:xfrm>
          <a:off x="1703388" y="976313"/>
          <a:ext cx="6553200" cy="528320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Ft/db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7 929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marad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52,86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6.871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32 220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marad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53,7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12.351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5 527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55,27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34 824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9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0E95-886E-4EC5-A353-70F9BE495200}" type="slidenum">
              <a:rPr lang="hu-HU"/>
              <a:pPr/>
              <a:t>7</a:t>
            </a:fld>
            <a:endParaRPr lang="hu-HU"/>
          </a:p>
        </p:txBody>
      </p:sp>
      <p:sp>
        <p:nvSpPr>
          <p:cNvPr id="90187" name="Text Box 75"/>
          <p:cNvSpPr txBox="1">
            <a:spLocks noChangeArrowheads="1"/>
          </p:cNvSpPr>
          <p:nvPr/>
        </p:nvSpPr>
        <p:spPr bwMode="auto">
          <a:xfrm>
            <a:off x="8470900" y="5876926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Arial" charset="0"/>
              </a:rPr>
              <a:t>630*55,27</a:t>
            </a:r>
          </a:p>
        </p:txBody>
      </p:sp>
      <p:sp>
        <p:nvSpPr>
          <p:cNvPr id="90188" name="Text Box 76"/>
          <p:cNvSpPr txBox="1">
            <a:spLocks noChangeArrowheads="1"/>
          </p:cNvSpPr>
          <p:nvPr/>
        </p:nvSpPr>
        <p:spPr bwMode="auto">
          <a:xfrm>
            <a:off x="8401050" y="1628776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Arial" charset="0"/>
              </a:rPr>
              <a:t>18500/350</a:t>
            </a:r>
          </a:p>
        </p:txBody>
      </p:sp>
      <p:sp>
        <p:nvSpPr>
          <p:cNvPr id="90189" name="Text Box 77"/>
          <p:cNvSpPr txBox="1">
            <a:spLocks noChangeArrowheads="1"/>
          </p:cNvSpPr>
          <p:nvPr/>
        </p:nvSpPr>
        <p:spPr bwMode="auto">
          <a:xfrm>
            <a:off x="8543925" y="3644901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Arial" charset="0"/>
              </a:rPr>
              <a:t>44571/830</a:t>
            </a:r>
          </a:p>
        </p:txBody>
      </p:sp>
      <p:sp>
        <p:nvSpPr>
          <p:cNvPr id="90190" name="Text Box 78"/>
          <p:cNvSpPr txBox="1">
            <a:spLocks noChangeArrowheads="1"/>
          </p:cNvSpPr>
          <p:nvPr/>
        </p:nvSpPr>
        <p:spPr bwMode="auto">
          <a:xfrm>
            <a:off x="8543925" y="3213101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Arial" charset="0"/>
              </a:rPr>
              <a:t>28071/530</a:t>
            </a:r>
          </a:p>
        </p:txBody>
      </p:sp>
      <p:sp>
        <p:nvSpPr>
          <p:cNvPr id="90191" name="Text Box 79"/>
          <p:cNvSpPr txBox="1">
            <a:spLocks noChangeArrowheads="1"/>
          </p:cNvSpPr>
          <p:nvPr/>
        </p:nvSpPr>
        <p:spPr bwMode="auto">
          <a:xfrm>
            <a:off x="8596313" y="4868863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Arial" charset="0"/>
              </a:rPr>
              <a:t>40351/730</a:t>
            </a:r>
          </a:p>
        </p:txBody>
      </p:sp>
      <p:sp>
        <p:nvSpPr>
          <p:cNvPr id="90192" name="Line 80"/>
          <p:cNvSpPr>
            <a:spLocks noChangeShapeType="1"/>
          </p:cNvSpPr>
          <p:nvPr/>
        </p:nvSpPr>
        <p:spPr bwMode="auto">
          <a:xfrm>
            <a:off x="9120188" y="19891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193" name="Line 81"/>
          <p:cNvSpPr>
            <a:spLocks noChangeShapeType="1"/>
          </p:cNvSpPr>
          <p:nvPr/>
        </p:nvSpPr>
        <p:spPr bwMode="auto">
          <a:xfrm flipH="1" flipV="1">
            <a:off x="8256588" y="242093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194" name="Line 82"/>
          <p:cNvSpPr>
            <a:spLocks noChangeShapeType="1"/>
          </p:cNvSpPr>
          <p:nvPr/>
        </p:nvSpPr>
        <p:spPr bwMode="auto">
          <a:xfrm flipH="1">
            <a:off x="8256588" y="263683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195" name="Line 83"/>
          <p:cNvSpPr>
            <a:spLocks noChangeShapeType="1"/>
          </p:cNvSpPr>
          <p:nvPr/>
        </p:nvSpPr>
        <p:spPr bwMode="auto">
          <a:xfrm>
            <a:off x="9264650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196" name="Line 84"/>
          <p:cNvSpPr>
            <a:spLocks noChangeShapeType="1"/>
          </p:cNvSpPr>
          <p:nvPr/>
        </p:nvSpPr>
        <p:spPr bwMode="auto">
          <a:xfrm flipH="1">
            <a:off x="8256588" y="43656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197" name="Line 85"/>
          <p:cNvSpPr>
            <a:spLocks noChangeShapeType="1"/>
          </p:cNvSpPr>
          <p:nvPr/>
        </p:nvSpPr>
        <p:spPr bwMode="auto">
          <a:xfrm>
            <a:off x="9264650" y="52292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198" name="Line 86"/>
          <p:cNvSpPr>
            <a:spLocks noChangeShapeType="1"/>
          </p:cNvSpPr>
          <p:nvPr/>
        </p:nvSpPr>
        <p:spPr bwMode="auto">
          <a:xfrm flipH="1">
            <a:off x="8256588" y="558958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199" name="Line 87"/>
          <p:cNvSpPr>
            <a:spLocks noChangeShapeType="1"/>
          </p:cNvSpPr>
          <p:nvPr/>
        </p:nvSpPr>
        <p:spPr bwMode="auto">
          <a:xfrm>
            <a:off x="9480550" y="515778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200" name="Line 88"/>
          <p:cNvSpPr>
            <a:spLocks noChangeShapeType="1"/>
          </p:cNvSpPr>
          <p:nvPr/>
        </p:nvSpPr>
        <p:spPr bwMode="auto">
          <a:xfrm>
            <a:off x="8256588" y="16287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201" name="Line 89"/>
          <p:cNvSpPr>
            <a:spLocks noChangeShapeType="1"/>
          </p:cNvSpPr>
          <p:nvPr/>
        </p:nvSpPr>
        <p:spPr bwMode="auto">
          <a:xfrm flipV="1">
            <a:off x="8256588" y="1844676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202" name="Line 90"/>
          <p:cNvSpPr>
            <a:spLocks noChangeShapeType="1"/>
          </p:cNvSpPr>
          <p:nvPr/>
        </p:nvSpPr>
        <p:spPr bwMode="auto">
          <a:xfrm flipV="1">
            <a:off x="8256588" y="3860801"/>
            <a:ext cx="3603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203" name="Line 91"/>
          <p:cNvSpPr>
            <a:spLocks noChangeShapeType="1"/>
          </p:cNvSpPr>
          <p:nvPr/>
        </p:nvSpPr>
        <p:spPr bwMode="auto">
          <a:xfrm>
            <a:off x="8256588" y="3644901"/>
            <a:ext cx="3603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204" name="Line 92"/>
          <p:cNvSpPr>
            <a:spLocks noChangeShapeType="1"/>
          </p:cNvSpPr>
          <p:nvPr/>
        </p:nvSpPr>
        <p:spPr bwMode="auto">
          <a:xfrm>
            <a:off x="8256588" y="3357563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205" name="Line 93"/>
          <p:cNvSpPr>
            <a:spLocks noChangeShapeType="1"/>
          </p:cNvSpPr>
          <p:nvPr/>
        </p:nvSpPr>
        <p:spPr bwMode="auto">
          <a:xfrm>
            <a:off x="8256588" y="4868863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206" name="Line 94"/>
          <p:cNvSpPr>
            <a:spLocks noChangeShapeType="1"/>
          </p:cNvSpPr>
          <p:nvPr/>
        </p:nvSpPr>
        <p:spPr bwMode="auto">
          <a:xfrm flipV="1">
            <a:off x="8256588" y="5084763"/>
            <a:ext cx="4318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207" name="Line 95"/>
          <p:cNvSpPr>
            <a:spLocks noChangeShapeType="1"/>
          </p:cNvSpPr>
          <p:nvPr/>
        </p:nvSpPr>
        <p:spPr bwMode="auto">
          <a:xfrm flipV="1">
            <a:off x="8256588" y="3429001"/>
            <a:ext cx="360362" cy="144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0208" name="Line 96"/>
          <p:cNvSpPr>
            <a:spLocks noChangeShapeType="1"/>
          </p:cNvSpPr>
          <p:nvPr/>
        </p:nvSpPr>
        <p:spPr bwMode="auto">
          <a:xfrm>
            <a:off x="8256588" y="3213100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704850"/>
          </a:xfrm>
        </p:spPr>
        <p:txBody>
          <a:bodyPr/>
          <a:lstStyle/>
          <a:p>
            <a:r>
              <a:rPr lang="hu-HU" sz="4000"/>
              <a:t>FIFO módszer  </a:t>
            </a:r>
          </a:p>
        </p:txBody>
      </p:sp>
      <p:graphicFrame>
        <p:nvGraphicFramePr>
          <p:cNvPr id="14407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64619986"/>
              </p:ext>
            </p:extLst>
          </p:nvPr>
        </p:nvGraphicFramePr>
        <p:xfrm>
          <a:off x="1703388" y="976313"/>
          <a:ext cx="6553200" cy="569976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Ft/db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7 700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32 070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35 150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0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7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7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BA8-5EFC-4190-AE27-8880606F7784}" type="slidenum">
              <a:rPr lang="hu-HU"/>
              <a:pPr/>
              <a:t>8</a:t>
            </a:fld>
            <a:endParaRPr lang="hu-HU"/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8401050" y="6230938"/>
            <a:ext cx="1765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CC3300"/>
                </a:solidFill>
                <a:latin typeface="Arial" charset="0"/>
              </a:rPr>
              <a:t>130</a:t>
            </a:r>
            <a:r>
              <a:rPr lang="hu-HU">
                <a:latin typeface="Arial" charset="0"/>
              </a:rPr>
              <a:t>*55+500*56</a:t>
            </a: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8472488" y="2557463"/>
            <a:ext cx="163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66"/>
                </a:solidFill>
                <a:latin typeface="Arial" charset="0"/>
              </a:rPr>
              <a:t>100</a:t>
            </a:r>
            <a:r>
              <a:rPr lang="hu-HU">
                <a:latin typeface="Arial" charset="0"/>
              </a:rPr>
              <a:t>*50+</a:t>
            </a:r>
            <a:r>
              <a:rPr lang="hu-HU">
                <a:solidFill>
                  <a:schemeClr val="folHlink"/>
                </a:solidFill>
                <a:latin typeface="Arial" charset="0"/>
              </a:rPr>
              <a:t>50</a:t>
            </a:r>
            <a:r>
              <a:rPr lang="hu-HU">
                <a:latin typeface="Arial" charset="0"/>
              </a:rPr>
              <a:t>*54</a:t>
            </a: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8183563" y="4646613"/>
            <a:ext cx="249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chemeClr val="folHlink"/>
                </a:solidFill>
                <a:latin typeface="Arial" charset="0"/>
              </a:rPr>
              <a:t>130</a:t>
            </a:r>
            <a:r>
              <a:rPr lang="hu-HU">
                <a:latin typeface="Arial" charset="0"/>
              </a:rPr>
              <a:t>*54+</a:t>
            </a:r>
            <a:r>
              <a:rPr lang="hu-HU">
                <a:solidFill>
                  <a:schemeClr val="accent1"/>
                </a:solidFill>
                <a:latin typeface="Arial" charset="0"/>
              </a:rPr>
              <a:t>400</a:t>
            </a:r>
            <a:r>
              <a:rPr lang="hu-HU">
                <a:latin typeface="Arial" charset="0"/>
              </a:rPr>
              <a:t>*53+</a:t>
            </a:r>
            <a:r>
              <a:rPr lang="hu-HU">
                <a:solidFill>
                  <a:srgbClr val="CC3300"/>
                </a:solidFill>
                <a:latin typeface="Arial" charset="0"/>
              </a:rPr>
              <a:t>70</a:t>
            </a:r>
            <a:r>
              <a:rPr lang="hu-HU">
                <a:latin typeface="Arial" charset="0"/>
              </a:rPr>
              <a:t>*55</a:t>
            </a: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8543925" y="3141663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chemeClr val="folHlink"/>
                </a:solidFill>
                <a:latin typeface="Arial" charset="0"/>
              </a:rPr>
              <a:t>70</a:t>
            </a:r>
            <a:r>
              <a:rPr lang="hu-HU">
                <a:latin typeface="Arial" charset="0"/>
              </a:rPr>
              <a:t>*54</a:t>
            </a: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8328025" y="5726113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CC3300"/>
                </a:solidFill>
                <a:latin typeface="Arial" charset="0"/>
              </a:rPr>
              <a:t>100</a:t>
            </a:r>
            <a:r>
              <a:rPr lang="hu-HU">
                <a:latin typeface="Arial" charset="0"/>
              </a:rPr>
              <a:t>*55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/>
              <a:t>FOLYAMATOS ÉVKÖZI ÉRTÉKELÉS ESETÉN A KÖNYVELÉS LÉNYEGE</a:t>
            </a:r>
          </a:p>
        </p:txBody>
      </p:sp>
      <p:sp>
        <p:nvSpPr>
          <p:cNvPr id="3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</a:t>
            </a:r>
            <a:endParaRPr lang="hu-HU"/>
          </a:p>
        </p:txBody>
      </p:sp>
      <p:sp>
        <p:nvSpPr>
          <p:cNvPr id="3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96DE-C6D6-47F6-B604-60C225B73E49}" type="slidenum">
              <a:rPr lang="hu-HU"/>
              <a:pPr/>
              <a:t>9</a:t>
            </a:fld>
            <a:endParaRPr lang="hu-H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65326" y="1844675"/>
            <a:ext cx="304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BEKERÜLÉSI JOGCÍM</a:t>
            </a:r>
          </a:p>
          <a:p>
            <a:pPr algn="ctr"/>
            <a:r>
              <a:rPr lang="hu-HU">
                <a:latin typeface="Verdana" pitchFamily="34" charset="0"/>
              </a:rPr>
              <a:t>SZERINTI ELLENSZÁMLA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992313" y="2492375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03613" y="24923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803901" y="1860550"/>
            <a:ext cx="1516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VÁSÁROLT</a:t>
            </a:r>
          </a:p>
          <a:p>
            <a:pPr algn="ctr"/>
            <a:r>
              <a:rPr lang="hu-HU">
                <a:latin typeface="Verdana" pitchFamily="34" charset="0"/>
              </a:rPr>
              <a:t>KÉSZLETEK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167688" y="1860550"/>
            <a:ext cx="203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KÖLTSÉGEK</a:t>
            </a:r>
          </a:p>
          <a:p>
            <a:pPr algn="ctr"/>
            <a:r>
              <a:rPr lang="hu-HU">
                <a:latin typeface="Verdana" pitchFamily="34" charset="0"/>
              </a:rPr>
              <a:t>RÁFORDÍTÁSOK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375276" y="2492375"/>
            <a:ext cx="2233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183564" y="249237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600825" y="24923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9264650" y="24923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792538" y="299720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816726" y="2997200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133850" y="2651126"/>
            <a:ext cx="191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NÖVEKEDÉSEK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059613" y="2651126"/>
            <a:ext cx="1916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>
                <a:latin typeface="Verdana" pitchFamily="34" charset="0"/>
              </a:rPr>
              <a:t>CSÖKKENÉSEK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3575051" y="3860800"/>
            <a:ext cx="4957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>
                <a:latin typeface="Arial" charset="0"/>
              </a:rPr>
              <a:t>TÉNYLEGES BESZERZÉSI ÁRON</a:t>
            </a:r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flipH="1" flipV="1">
            <a:off x="5087938" y="2997200"/>
            <a:ext cx="3603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V="1">
            <a:off x="7535863" y="2997201"/>
            <a:ext cx="3603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992313" y="5373688"/>
            <a:ext cx="184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ANYAGKÖLTSÉG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4151314" y="5373688"/>
            <a:ext cx="827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ELÁBÉ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6850212" y="5373688"/>
            <a:ext cx="227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EGYÉB RÁFORDÍTÁS</a:t>
            </a:r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9264650" y="32131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 flipH="1">
            <a:off x="2927350" y="4724400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2927350" y="47244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4583113" y="47244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7896200" y="47244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1919288" y="5870576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anyagfelhasználás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4151314" y="5870576"/>
            <a:ext cx="827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eladás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489746" y="5734051"/>
            <a:ext cx="4854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/>
              <a:t>Káresemény, </a:t>
            </a:r>
            <a:r>
              <a:rPr lang="hu-HU" dirty="0" smtClean="0"/>
              <a:t>hiány, apportba adás</a:t>
            </a:r>
            <a:endParaRPr lang="hu-HU" dirty="0"/>
          </a:p>
          <a:p>
            <a:pPr algn="ctr"/>
            <a:r>
              <a:rPr lang="hu-HU" dirty="0"/>
              <a:t>Selejtezés, </a:t>
            </a:r>
            <a:r>
              <a:rPr lang="hu-HU" dirty="0" smtClean="0"/>
              <a:t>értékvesztés, térítés nélküli átadás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</TotalTime>
  <Words>1280</Words>
  <Application>Microsoft Office PowerPoint</Application>
  <PresentationFormat>Szélesvásznú</PresentationFormat>
  <Paragraphs>661</Paragraphs>
  <Slides>31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4</vt:i4>
      </vt:variant>
      <vt:variant>
        <vt:lpstr>Diacímek</vt:lpstr>
      </vt:variant>
      <vt:variant>
        <vt:i4>31</vt:i4>
      </vt:variant>
    </vt:vector>
  </HeadingPairs>
  <TitlesOfParts>
    <vt:vector size="45" baseType="lpstr">
      <vt:lpstr>Arial</vt:lpstr>
      <vt:lpstr>Arial Rounded MT Bold</vt:lpstr>
      <vt:lpstr>Calibri</vt:lpstr>
      <vt:lpstr>Franklin Gothic Book</vt:lpstr>
      <vt:lpstr>Perpetua</vt:lpstr>
      <vt:lpstr>Tahoma</vt:lpstr>
      <vt:lpstr>Times New Roman</vt:lpstr>
      <vt:lpstr>Verdana</vt:lpstr>
      <vt:lpstr>Wingdings</vt:lpstr>
      <vt:lpstr>Wingdings 2</vt:lpstr>
      <vt:lpstr>Office-téma</vt:lpstr>
      <vt:lpstr>2_Office-téma</vt:lpstr>
      <vt:lpstr>Részvény</vt:lpstr>
      <vt:lpstr>1_SZTE</vt:lpstr>
      <vt:lpstr>PÉNZÜGYI SZÁMVITEL</vt:lpstr>
      <vt:lpstr>A PROBLÉMA</vt:lpstr>
      <vt:lpstr>ÉRTÉKELÉSI KÉRDÉSEK</vt:lpstr>
      <vt:lpstr>ELSZÁMOLÁS</vt:lpstr>
      <vt:lpstr>FOLYAMATOS ÉRTÉKELÉS (1)</vt:lpstr>
      <vt:lpstr>Időszaki átlagár: 84.200/1550=54,32  </vt:lpstr>
      <vt:lpstr>Folyamatos (gördülő) átlagár  </vt:lpstr>
      <vt:lpstr>FIFO módszer  </vt:lpstr>
      <vt:lpstr>FOLYAMATOS ÉVKÖZI ÉRTÉKELÉS ESETÉN A KÖNYVELÉS LÉNYEGE</vt:lpstr>
      <vt:lpstr>PÉLDA MEGOLDÁSA: tényleges ár alkalmazásával (FIFO)</vt:lpstr>
      <vt:lpstr>FOLYAMATOS ÉRTÉKELÉS (2)</vt:lpstr>
      <vt:lpstr>Elszámoló áras módszer (55 Ft/db) </vt:lpstr>
      <vt:lpstr>TERVEZETT ÁRAS NYILVÁNTARTÁS KÖNYVVITELI MEGOLDÁSA</vt:lpstr>
      <vt:lpstr>KÖNYVELÉS TERVEZETT ÁRAS NYILVÁNTARTÁS ESETÉBEN</vt:lpstr>
      <vt:lpstr>PÉLDA MEGOLDÁSA: elszámoló ár alkalmazásával</vt:lpstr>
      <vt:lpstr>PÉLDA MEGOLDÁSA: elszámoló ár alkalmazásával</vt:lpstr>
      <vt:lpstr>PÉLDA MEGOLDÁSA: elszámoló ár alkalmazásával</vt:lpstr>
      <vt:lpstr>PÉLDA MEGOLDÁSA: elszámoló ár alkalmazásával</vt:lpstr>
      <vt:lpstr>PÉLDA MEGOLDÁSA: elszámoló ár alkalmazásával</vt:lpstr>
      <vt:lpstr>NINCS ÉVKÖZI ÉRTÉKELÉS</vt:lpstr>
      <vt:lpstr>KÖNYVVITELI ELSZÁMOLÁS LÉNYEGE</vt:lpstr>
      <vt:lpstr>VISSZA A PÉLDÁHOZ</vt:lpstr>
      <vt:lpstr>PÉLDA MEGOLDÁSA: évközi értékelés hiányában</vt:lpstr>
      <vt:lpstr>Nem normál csökkenések könyvelése évközi értékelés hiányában</vt:lpstr>
      <vt:lpstr>Zárókészlet megállapítása</vt:lpstr>
      <vt:lpstr>Nota bene!!!</vt:lpstr>
      <vt:lpstr>Hogyan módosulna a kidolgozás, ha a készlet áru lenne?</vt:lpstr>
      <vt:lpstr>PÉLDA MEGOLDÁSA: évközi értékelés hiányában ÁRU esetében</vt:lpstr>
      <vt:lpstr>Nem normál csökkenések könyvelése évközi értékelés hiányában</vt:lpstr>
      <vt:lpstr>Zárókészlet megállapítása</vt:lpstr>
      <vt:lpstr>Jelen tananyag  a Szegedi Tudományegyetemen készült az Európai Unió támogatásával.  Projekt azonosító: EFOP-3.4.3-16-2016-00014</vt:lpstr>
    </vt:vector>
  </TitlesOfParts>
  <Company>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GYAKOROLJUK A KÉSZLETEK ELSZÁMOLÁSÁT</dc:title>
  <dc:creator>Deák István</dc:creator>
  <cp:lastModifiedBy>Némethi László</cp:lastModifiedBy>
  <cp:revision>86</cp:revision>
  <dcterms:created xsi:type="dcterms:W3CDTF">2005-03-31T12:41:11Z</dcterms:created>
  <dcterms:modified xsi:type="dcterms:W3CDTF">2018-03-26T11:35:22Z</dcterms:modified>
</cp:coreProperties>
</file>