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6" r:id="rId3"/>
    <p:sldId id="257" r:id="rId4"/>
    <p:sldId id="265" r:id="rId5"/>
    <p:sldId id="266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288" autoAdjust="0"/>
  </p:normalViewPr>
  <p:slideViewPr>
    <p:cSldViewPr snapToGrid="0">
      <p:cViewPr varScale="1">
        <p:scale>
          <a:sx n="95" d="100"/>
          <a:sy n="95" d="100"/>
        </p:scale>
        <p:origin x="27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Szolgáltatás-beszerzés esetében a beszállítóval kötött szerződésnek tartalmaznia kell azt, hogy milyen módon történik a teljesítés elszámolása. A pénzügyi elszámolási mód az a számítási eljárás, amely alapján a megvalósítás ellenértéke a beszállító számára elszámolásra kerül. A különböző elszámolási módokban eltérően kerül megosztásra a pénzügyi (költség-) kockázat a megbízó és a beszállító között. Általában a következő három megoldás közül lehet választani: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Árbázisú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elszámolási módok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Ezen módszerek közös jellemzője, hogy a vállalkozói ár – a bekerülési összeg – előzetesen rögzítésre kerül a megbízó és a beszállító között, rendszerint már az ajánlatadáskor, de legkésőbb a szerződés létrejöttekor. Ebből következően a megvalósítás során a költségekben bekövetkező változások kockázatait – pl. anyagár-növekedés –, illetve azok következményeit a beszállító viseli. Az ár előzetes rögzítése több formában is történhet: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ár: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megbízó és a beszállító a beszállító által vállalt és végzett munka-terjedelem egészére egyetlen összegben állapodnak meg, ami a beszállító számára a tevékenységéért őt megillető ellenérték.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Egységár: 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egységnyi mennyiségre vonatkozó ár kerül meghatározásra az egyes beszállítói tevékenységekre.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árbázisú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elszámolási mód előnye a megbízó szempontjából: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költségek előre ismertek (mindkét fél számára), hiszen azok előzetesen rögzítésre kerülnek.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pénzügyi kockázat (például a szerződéskötés és a teljesítés közben bekövetkező áremelkedésből adódóan) a beszállítóé.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árbázisú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elszámolási mód hátránya a megbízó szempontjából: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előre rögzített árak kialakításakor a beszállító az árban érvényesíteni igyekszik a kockázatok pénzügyi következményeit is, s ez a reálisnál magasabb árban juthat kifejezésre.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nagy a verseny, a beszállító aláígérhet a reális árnak, ami a megvalósítást vagy annak minőségét veszélyezteti.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beszállító abban érdekelt, hogy minél alacsonyabb költségekkel dolgozzon, ez pedig ronthatja a megvalósítás minőségét.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Költségbázisú (költségtérítéses) elszámolási módok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Ekkor nem kerülnek előzetesen rögzítésre a megbízó és a beszállító között a közvetlen költségek (pl. alapanyag beszerzési költsége). Előzetes rögzítésre csak az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általános díj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kerül, ami a beszállító munkadíja és nyeresége. Ez lehet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fix összeg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vagy a </a:t>
            </a: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közvetlen költségek százaléka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Ebből adódóan a közvetlen költségekben bekövetkező változások kockázatait és következményeit teljes egészében a megbízó viseli, mivel a megbízó a megvalósítás folyamán aktuálisan felmerülő közvetlen költségeket térít a beszállító részére, valamint fizeti számára az előre megállapított általános díjat.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költségbázisú elszámolási mód előnye a megbízó szempontjából: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vállalkozó nem érdekelt az extrém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árkialakításban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versenyeztetés során.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Mivel a megbízó az ellenőrzött közvetlen költségeket téríti meg, így a vállalkozónak nincs módja rejtett módon beépített tartalékokat és kockázati alapokat érvényesíteni.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költségbázisú elszámolási mód hátránya a megbízó szempontjából: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megbízónak ennél az elszámolási módnál aktívan részt kell vennie a megvalósítás során a költségmenedzsmentben. Az elszámolás alapja a költség-nyilvántartási és költség-bizonylatolási rendszer, amely (mindkét féltől) nagyobb mértékű adminisztrációs apparátust igényel, ami önmagában is megnöveli a megvalósítás költségeit.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beszállító elsődlegesen nem az ésszerű költséggazdálkodásban érdekelt, hanem abban, hogy minél nagyobb mértékű közvetlen költséget tudjon érvényesíteni. Ez potenciális érdekellentétet hordoz magában a beszállító és a megbízó között.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beruházás költségei előre nem ismertek.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52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Célbázisú elszámolási módok: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jobb teljesítményre való ösztönzést és a kockázatok vállalásának kiegyenlíthetőbbé tételét teszik lehetővé. A beszállító járandóságainak mértékét annak alapján határozzák meg, hogy egy előre rögzített célhoz viszonyítva milyen teljesítményt ért el. A célkitűzés vonatkozhat költségre, határidőre, minőségre, illetve ezek kombinációjára. A szerződésben rögzítik a célhoz viszonyított jobb teljesítés pénzügyi elismerésének és rosszabb teljesítés pénzügyi szankcionálásának mértékét is. Típusai: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Költségcél típusú elszámolás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költségmegtakarítás vagy -túllépés megoszlik a megbízó és a beszállító között.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Határidőcél típusú elszámolás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megbízó és a beszállító azon a többleteredményen osztozik, amely a projekt eredmény eredeti határidőhöz viszonyított korábbi előállításából származik. </a:t>
            </a:r>
            <a:endParaRPr lang="hu-HU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Minőségcél típusú elszámolás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Akkor alkalmazható eredményesen, ha a megbízó érdekelt abban, hogy a megvalósítandó projekt bizonyos műszaki- vagy teljesítmény-paraméterei egy minimálisan elfogadható és garantált értéknél jobbak legyenek. A jobb paraméterek elérése a megbízónak többleteredményt képez, aminek egy részét engedi át a vállalkozónak a jobb paraméterek ellenértékeként. </a:t>
            </a:r>
            <a:r>
              <a:rPr lang="hu-HU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(Görög 2001 és PMI 2006 alapján)</a:t>
            </a:r>
            <a:endParaRPr lang="hu-HU" sz="105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059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97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104335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5404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61222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41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27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810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339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48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4913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2678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52213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56902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5428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071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0497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27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 fontScale="90000"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9</a:t>
            </a:r>
            <a:r>
              <a:rPr lang="hu-HU" sz="5400" dirty="0"/>
              <a:t>.LECKE: A projekt megvalósítása 2. rész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29" y="2743921"/>
            <a:ext cx="11723913" cy="3727226"/>
          </a:xfrm>
        </p:spPr>
        <p:txBody>
          <a:bodyPr anchor="ctr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hu-HU" sz="7300" b="1"/>
              <a:t>9.2. </a:t>
            </a:r>
            <a:r>
              <a:rPr lang="hu-HU" sz="7300" b="1" dirty="0"/>
              <a:t>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800" dirty="0"/>
              <a:t>Beszerzésmenedzsment 2.: Elszámolás típusok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4800" dirty="0"/>
          </a:p>
          <a:p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AB349BA6-058F-4351-A8BD-E57F1A792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261258"/>
            <a:ext cx="11805557" cy="633548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A </a:t>
            </a:r>
            <a:r>
              <a:rPr lang="hu-HU" b="1" dirty="0"/>
              <a:t>pénzügyi elszámolási mód </a:t>
            </a:r>
            <a:r>
              <a:rPr lang="hu-HU" dirty="0"/>
              <a:t>az a számítási eljárás, amely alapján a megvalósítás ellenértéke a beszállító számára elszámolásra kerül. A különböző elszámolási módokban eltérően kerül megosztásra a pénzügyi (költség-) kockázat a megbízó és a beszállító között.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9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b="1" dirty="0"/>
              <a:t>Típusai: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b="1" dirty="0" err="1"/>
              <a:t>Árbázisú</a:t>
            </a:r>
            <a:r>
              <a:rPr lang="hu-HU" b="1" dirty="0"/>
              <a:t> elszámolási módok</a:t>
            </a:r>
            <a:r>
              <a:rPr lang="hu-HU" dirty="0"/>
              <a:t>: a vállalkozói ár előzetesen rögzítésre kerül a megbízó és a beszállító között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	Az ár előzetes rögzítése több formában is történhet:</a:t>
            </a:r>
            <a:endParaRPr lang="hu-HU" sz="2000" dirty="0"/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2400" b="1" dirty="0"/>
              <a:t>Fix ár: </a:t>
            </a:r>
            <a:r>
              <a:rPr lang="hu-HU" sz="2400" dirty="0"/>
              <a:t>A megbízó és a beszállító a beszállító által vállalt és végzett munka-terjedelem egészére egyetlen összegben állapodnak meg.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2400" b="1" dirty="0"/>
              <a:t>Egységár: </a:t>
            </a:r>
            <a:r>
              <a:rPr lang="hu-HU" sz="2400" dirty="0"/>
              <a:t>Az egységnyi mennyiségre vonatkozó ár kerül meghatározásra az egyes beszállítói tevékenységekre.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b="1" dirty="0"/>
              <a:t>Költségbázisú (költségtérítéses) elszámolási módok: </a:t>
            </a:r>
            <a:r>
              <a:rPr lang="hu-HU" dirty="0"/>
              <a:t>nem kerülnek előzetesen rögzítésre a megbízó és a beszállító között a közvetlen költségek (pl. alapanyag beszerzési költsége). Előzetes rögzítésre csak az </a:t>
            </a:r>
            <a:r>
              <a:rPr lang="hu-HU" b="1" dirty="0"/>
              <a:t>általános díj</a:t>
            </a:r>
            <a:r>
              <a:rPr lang="hu-HU" dirty="0"/>
              <a:t> kerül, ami a beszállító munkadíja és nyeresége.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dirty="0"/>
              <a:t>	Ez lehet: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2400" dirty="0"/>
              <a:t>fix összeg, vagy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hu-HU" sz="2400" dirty="0"/>
              <a:t>a közvetlen költségek százaléka. </a:t>
            </a:r>
            <a:r>
              <a:rPr lang="hu-H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6590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3DA6BB-C2E2-4B4D-A832-8DA6B4F79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586" y="342900"/>
            <a:ext cx="11658600" cy="609055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/>
              <a:t>Célbázisú elszámolási módok:</a:t>
            </a:r>
            <a:r>
              <a:rPr lang="hu-HU" dirty="0"/>
              <a:t> A beszállító járandóságainak mértékét annak alapján határozzák meg, hogy egy előre rögzített célhoz viszonyítva milyen teljesítményt ért el.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/>
              <a:t>Típusai: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b="1" dirty="0"/>
              <a:t>Költségcél típusú elszámolás</a:t>
            </a:r>
            <a:r>
              <a:rPr lang="hu-HU" sz="2800" dirty="0"/>
              <a:t>: A költségmegtakarítás vagy -túllépés megoszlik a megbízó és a beszállító között.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b="1" dirty="0"/>
              <a:t>Határidőcél típusú elszámolás</a:t>
            </a:r>
            <a:r>
              <a:rPr lang="hu-HU" sz="2800" dirty="0"/>
              <a:t>: A megbízó és a beszállító azon a többleteredményen osztozik, amely a projekt eredmény eredeti határidőhöz viszonyított korábbi előállításából származik.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hu-HU" sz="2800" b="1" dirty="0"/>
              <a:t>Minőségcél típusú elszámolás</a:t>
            </a:r>
            <a:r>
              <a:rPr lang="hu-HU" sz="2800" dirty="0"/>
              <a:t>: A jobb paraméterek elérése a megbízónak többleteredményt képez, aminek egy részét engedi át a vállalkozónak a jobb paraméterek ellenértékeként.</a:t>
            </a:r>
          </a:p>
        </p:txBody>
      </p:sp>
    </p:spTree>
    <p:extLst>
      <p:ext uri="{BB962C8B-B14F-4D97-AF65-F5344CB8AC3E}">
        <p14:creationId xmlns:p14="http://schemas.microsoft.com/office/powerpoint/2010/main" val="3380769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6622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438</Words>
  <Application>Microsoft Office PowerPoint</Application>
  <PresentationFormat>Szélesvásznú</PresentationFormat>
  <Paragraphs>60</Paragraphs>
  <Slides>4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1_SZTE</vt:lpstr>
      <vt:lpstr>PROJEKTMENEDZSMENT 9.LECKE: A projekt megvalósítása 2. rész</vt:lpstr>
      <vt:lpstr>PowerPoint-bemutató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41</cp:revision>
  <dcterms:created xsi:type="dcterms:W3CDTF">2017-08-08T14:03:35Z</dcterms:created>
  <dcterms:modified xsi:type="dcterms:W3CDTF">2018-03-28T08:57:54Z</dcterms:modified>
</cp:coreProperties>
</file>