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92" autoAdjust="0"/>
  </p:normalViewPr>
  <p:slideViewPr>
    <p:cSldViewPr snapToGrid="0">
      <p:cViewPr varScale="1">
        <p:scale>
          <a:sx n="102" d="100"/>
          <a:sy n="102" d="100"/>
        </p:scale>
        <p:origin x="25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E48F-4C00-48B6-AC15-AC715780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BBDD-1CEA-4CC1-BC98-88717C664C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7394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Ezen információk alapján el lehet dönteni, hogy a projekt javaslatot támogatják vagy nem. Ha támogatják, elkészíthető a projekt alapító okirat, és a projekt hivatalosan engedélyezetté válik. Ez egyben azt is jelenti, hogy a projekt beléphet a második fázisba, elkezdődhet a részletes tervezés.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52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megvalósíthatósági tanulmány elkészítésének célja –  elsősorban a közpénzekből végrehajtott beruházások esetében – a projekt megvalósíthatóságát befolyásoló tényezők előzetes számbavétele. A projekt ötlet kidolgozását követően, a részletes tervezést megelőzően, a döntéselőkészítés eszköze, amely választ ad arra a kérdésre, hogy a tervezett fejlesztés megvalósítható-e. Érdemes-e időt, fáradságot és erőforrásokat fordítani a tervezésre és megvalósításra, ha igen akkor melyek a rendelkezésre álló műszaki-szakmai lehetőségek, a várható pénzügyi feltételek és kockázatok.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megvalósíthatósági tanulmány, az üzleti elemzés, illetve a projekt alapító dokumentum készítéséhez gyakran vesznek igénybe szakértői véleményt is, bármely technikai vagy menedzsment elemre.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155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7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EB98F9-61FD-4F7D-889E-E507234D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7BA93B-3809-44BB-B641-96F24EB0A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0F0CAE-3756-4E43-9C5B-6C36DA7F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5B9EB-98C6-48C0-A3C4-42B5AEC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9A286-EFED-49B3-8599-19C81852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697FA-C073-42B9-A9B8-E9DE68D9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7D71C5-0DD1-4DE7-A984-E3F1E4F4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7BC655-892D-4A7B-B82A-F115299F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B5809-F1A1-4D43-A292-4D47348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B890B-E232-45D2-9DDE-15736003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2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A6FFB65-FD00-4A76-ACDC-D3B1755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9060A3-7EC8-426B-AB22-AB42E010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7401E8-8B5C-4663-9593-5C542BA1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6E71A7-75E6-4644-BBAD-56AD9CC0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A6A75-6C31-40F8-B507-0D16A6D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5012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6626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33597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809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1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47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577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59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D0C70-48E6-44A0-BD03-5A99856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D38B9C-507F-4A16-BBE1-2C4044BA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02C20C-83BC-45D7-8718-E580C83F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D86D4-6CEF-495C-986B-723C34DA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2B6E63-D29E-4A18-A4B3-41F42348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6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35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2000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42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128317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6267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4569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9109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E4EC7-CCAF-45AE-9730-CCB5379D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A0D4E-7C6E-4B2E-A9E2-F1239CAA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C2082A-65E7-4184-AAD9-96BDCCA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C0D72-F4DB-487D-A978-21EBCDC7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F90DE-8C95-4C73-A51F-930FBF2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5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280C8-B22A-41B5-B8E6-EFC8F691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9FC88-40B3-4368-9BD7-7F1ACC78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59B282-6CC3-45A5-A3A8-31AC1EE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E84DB28-650A-4DD8-9690-1D152E0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E4C7C8-5DDF-4C29-9D61-A761EF35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1FDAE7-8949-4204-A13D-F41D3D84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9B064-4D7A-45A6-9D69-150C0B20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C2F553-0C8D-4DAC-87E2-2353405E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02C333-1505-4055-B9C0-DC223A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E17A686-2C5E-4730-BAD9-C1CE023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DBE4AD-A20A-4C09-A00D-3884495D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AAEB8C9-AE4F-4D0B-BE6E-7A68BBB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845421C-9A31-4DB0-9C0C-959D7D23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5A8BE62-52DE-4DE2-B0E6-60F248FB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C90CD-D61D-480E-8301-2CBD12E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3C0F9E-BBCB-4E26-ACAD-E9161459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A81A2-747C-4A5C-86B8-BE4C3311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91D6E5-0733-4835-BF58-35FC84CF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4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1330B5-B121-42BD-8E1A-3D8CB750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E70721-18FB-40E7-A5CE-739D5D4F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588E67-5677-4AE9-8A3B-E6458C58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D4998-F4FE-4768-81D7-6A06ECE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FA5BA1-56D4-432A-BD3E-5801F4C9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A8DCC1-EFE3-495E-97D1-E168B050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FACED3B-8019-4716-BBEE-A47691E1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84712F-D199-44DE-8FE3-BF7872D9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CA56FD-10F4-4DF8-B5B1-22B657E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1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65F9F5-5562-404A-99CD-B88A0730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06F3870-1F7E-45B3-892C-D19660C80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24029D8-E97D-4BA9-9B17-273C121B0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7376EC-AFC8-49C2-85E5-D2D7F063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8E1E46-DB8B-409B-BFF3-CC23A84B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2BD7E2-209C-4EF0-89C3-C6FED2A6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06A6EE-A089-4AEE-8F83-2D3E8957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E7EAE4-6CDA-43A6-B44F-1EA73095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945478-2C75-442F-B7DB-4D1CED10A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05284-3B20-4061-98CB-7F9EC6ED1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44E1B-BECA-4B63-A24C-48BF2F04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7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8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163DD1-5F0B-4923-93DC-5D81FE66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063" y="232228"/>
            <a:ext cx="10621106" cy="1856897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PROJEKTMENEDZSMENT</a:t>
            </a:r>
            <a:r>
              <a:rPr lang="hu-HU" dirty="0"/>
              <a:t/>
            </a:r>
            <a:br>
              <a:rPr lang="hu-HU" dirty="0"/>
            </a:br>
            <a:r>
              <a:rPr lang="hu-HU" sz="5400" dirty="0"/>
              <a:t>2.LECKE: Projekt kezdeményezés 1. rész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1DDEFB-5CED-443C-9C3E-233F4806B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34" y="2589173"/>
            <a:ext cx="11226018" cy="3727226"/>
          </a:xfrm>
        </p:spPr>
        <p:txBody>
          <a:bodyPr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hu-HU" sz="7300" b="1" dirty="0"/>
              <a:t>2.1. VIDEÓLECKE</a:t>
            </a:r>
            <a:r>
              <a:rPr lang="hu-HU" sz="7300" dirty="0"/>
              <a:t> </a:t>
            </a:r>
          </a:p>
          <a:p>
            <a:r>
              <a:rPr lang="hu-HU" sz="4400" dirty="0"/>
              <a:t>A projekt ötlettől a projekt alapító dokumentumig</a:t>
            </a:r>
          </a:p>
          <a:p>
            <a:endParaRPr lang="hu-HU" sz="4000" dirty="0"/>
          </a:p>
          <a:p>
            <a:r>
              <a:rPr lang="hu-HU" sz="3600" dirty="0"/>
              <a:t>Dr. Keczer Gabriella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1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C3E1B2-FA76-48E2-9838-A26F06445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457" y="152997"/>
            <a:ext cx="11227871" cy="870857"/>
          </a:xfrm>
          <a:solidFill>
            <a:srgbClr val="FFC0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u-HU" sz="2800" b="1" dirty="0">
                <a:latin typeface="+mn-lt"/>
                <a:cs typeface="Courier New" panose="02070309020205020404" pitchFamily="49" charset="0"/>
              </a:rPr>
              <a:t>Mottó</a:t>
            </a:r>
            <a:r>
              <a:rPr lang="hu-HU" sz="2800" dirty="0">
                <a:latin typeface="+mn-lt"/>
                <a:cs typeface="Courier New" panose="02070309020205020404" pitchFamily="49" charset="0"/>
              </a:rPr>
              <a:t>: Mindegy, milyen jól menedzseled a projektet, ha a rossz projekten dolgozol. </a:t>
            </a:r>
            <a:endParaRPr lang="hu-HU" sz="20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49BA6-058F-4351-A8BD-E57F1A792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304144"/>
            <a:ext cx="11393714" cy="5406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projektek első fázisát a </a:t>
            </a:r>
            <a:r>
              <a:rPr lang="hu-HU" b="1" dirty="0"/>
              <a:t>kezdeményezés </a:t>
            </a:r>
            <a:r>
              <a:rPr lang="hu-HU" dirty="0"/>
              <a:t>fázisának</a:t>
            </a:r>
            <a:r>
              <a:rPr lang="hu-HU" b="1" dirty="0"/>
              <a:t> </a:t>
            </a:r>
            <a:r>
              <a:rPr lang="hu-HU" dirty="0"/>
              <a:t>nevezzük. </a:t>
            </a:r>
          </a:p>
          <a:p>
            <a:pPr marL="0" indent="0">
              <a:buNone/>
            </a:pPr>
            <a:r>
              <a:rPr lang="hu-HU" dirty="0"/>
              <a:t>Olyan folyamatokat jelent, amelyek elősegítik egy új projekt engedélyezését. </a:t>
            </a:r>
          </a:p>
          <a:p>
            <a:pPr marL="0" indent="0">
              <a:buNone/>
            </a:pPr>
            <a:endParaRPr lang="hu-HU" sz="800" b="1" dirty="0"/>
          </a:p>
          <a:p>
            <a:pPr marL="0" indent="0">
              <a:buNone/>
            </a:pPr>
            <a:r>
              <a:rPr lang="hu-HU" b="1" dirty="0"/>
              <a:t>A projekt kezdeményezés a következőket foglalja magában:</a:t>
            </a:r>
          </a:p>
          <a:p>
            <a:pPr lvl="0"/>
            <a:r>
              <a:rPr lang="hu-HU" dirty="0"/>
              <a:t>a projekt céljainak meghatározása; a projekt kezdeményezés mögött álló probléma vagy lehetőség azonosítása</a:t>
            </a:r>
          </a:p>
          <a:p>
            <a:pPr lvl="0"/>
            <a:r>
              <a:rPr lang="hu-HU" dirty="0"/>
              <a:t>a projekt érintettjeinek és az érintettek elvárásainak azonosítása, különös tekintettel az ügyfél/vevő elvárásaira</a:t>
            </a:r>
          </a:p>
          <a:p>
            <a:pPr lvl="0"/>
            <a:r>
              <a:rPr lang="hu-HU" dirty="0"/>
              <a:t>a fentiek alapján a projekt eredmény meghatározása</a:t>
            </a:r>
          </a:p>
          <a:p>
            <a:pPr lvl="0"/>
            <a:r>
              <a:rPr lang="hu-HU" dirty="0"/>
              <a:t>a projekt előzetes időkeretének meghatározása</a:t>
            </a:r>
          </a:p>
          <a:p>
            <a:pPr lvl="0"/>
            <a:r>
              <a:rPr lang="hu-HU" dirty="0"/>
              <a:t>előzetes költségbecslés elkészítése.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5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CC87DC-1BF2-42BB-97BE-F42FCCC9B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168812"/>
            <a:ext cx="11676185" cy="656961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 projekt jóváhagyásához gyakran </a:t>
            </a:r>
            <a:r>
              <a:rPr lang="hu-HU" b="1" dirty="0"/>
              <a:t>megvalósíthatósági tanulmányt </a:t>
            </a:r>
            <a:r>
              <a:rPr lang="hu-HU" dirty="0"/>
              <a:t>is kell készíteni.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1100" dirty="0">
              <a:highlight>
                <a:srgbClr val="00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highlight>
                  <a:srgbClr val="00FFFF"/>
                </a:highlight>
              </a:rPr>
              <a:t>A megvalósíthatósági tanulmányról részletesen a 2.1. Olvasóleckében olvashat. Ugyanitt olvashat arról is, milyen módszert alkalmazhatunk, ha egyszerre több projekt javaslat versenyez egymással.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1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 projekt kezdeményezés utolsó lépéseként el kell készíteni a </a:t>
            </a:r>
            <a:r>
              <a:rPr lang="hu-HU" b="1" dirty="0"/>
              <a:t>projekt alapító dokumentumát </a:t>
            </a:r>
            <a:r>
              <a:rPr lang="hu-HU" dirty="0"/>
              <a:t>(charter), melynek jóváhagyása után a projekt hivatalosan engedélyezetté válik.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11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/>
              <a:t>A projekt alapító dokumentum tartalmi elemei: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a projekt címe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átfogó projektleírás; a létrehozandó projekt eredmény szöveges ismertetése, a leszállítandók tételes felsorolása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a projekt célja, indoklása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a projekt kapcsolódása a stratégiához, illetve más projektekhez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külső és belső feltételek, korlátok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az ügyfelek, a szponzor és más érintettek elvárásai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javasolt szervezeti megoldás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projektmenedzser és felhatalmazásának szintje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előzetes ütemterv és mérföldkövek (ha vannak)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előzetes költségbecslés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1100" dirty="0">
              <a:highlight>
                <a:srgbClr val="00FFFF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highlight>
                  <a:srgbClr val="00FFFF"/>
                </a:highlight>
              </a:rPr>
              <a:t>Projekt alapító dokumentum mintát és példát a Mellékletek között talál.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10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48951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435</Words>
  <Application>Microsoft Office PowerPoint</Application>
  <PresentationFormat>Szélesvásznú</PresentationFormat>
  <Paragraphs>52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Office-téma</vt:lpstr>
      <vt:lpstr>1_SZTE</vt:lpstr>
      <vt:lpstr>PROJEKTMENEDZSMENT 2.LECKE: Projekt kezdeményezés 1. rész</vt:lpstr>
      <vt:lpstr>Mottó: Mindegy, milyen jól menedzseled a projektet, ha a rossz projekten dolgozol. 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PROJEKTMENEDZSMENT 1.LECKE: Bevezetés</dc:title>
  <dc:creator>Keczer Gabi</dc:creator>
  <cp:lastModifiedBy>Némethi László</cp:lastModifiedBy>
  <cp:revision>20</cp:revision>
  <dcterms:created xsi:type="dcterms:W3CDTF">2017-08-08T14:03:35Z</dcterms:created>
  <dcterms:modified xsi:type="dcterms:W3CDTF">2018-03-28T08:42:05Z</dcterms:modified>
</cp:coreProperties>
</file>