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90" autoAdjust="0"/>
  </p:normalViewPr>
  <p:slideViewPr>
    <p:cSldViewPr snapToGrid="0">
      <p:cViewPr varScale="1">
        <p:scale>
          <a:sx n="104" d="100"/>
          <a:sy n="104" d="100"/>
        </p:scale>
        <p:origin x="24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4E48F-4C00-48B6-AC15-AC715780D20F}" type="datetimeFigureOut">
              <a:rPr lang="hu-HU" smtClean="0"/>
              <a:t>2018. 03. 28.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2BBDD-1CEA-4CC1-BC98-88717C664C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10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problémafa egy észlelt negatív jelenségből indul ki, majd feltárja az észlelt jelenség lehetséges okait. A feltáráshoz szakmai elemzéseket, kutatásokat, felméréseket, adatelemzést végeznek. A feltárt okok és az okozatok közötti kapcsolatokat hierarchikus rendszerben ábrázolja. </a:t>
            </a:r>
          </a:p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célfa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 problémafeltáró elemzésekre alapozva -- megoldási javaslatokat, eszközöket kínál a problémafában feltárt okokra, és a várható eredményeket, valamint ezek elérésének feltételeit hierarchikus rendszerben felépítve kijelöli a projekt céljait.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célfa</a:t>
            </a:r>
            <a:r>
              <a:rPr lang="hu-H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problémafa tükörképe.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BBDD-1CEA-4CC1-BC98-88717C664C5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52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projektnek természetesen nem csak közvetlen, hanem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közvetett céljai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lehetnek. Egy híd megépítésének közvetlen célja a közlekedés javítása, de közvetett célja lehet egy addig elzárt térség munkavállalói mobilitásának növelése, ezen keresztül a munkanélküliség csökkentése. Egy vállalati tréning közvetlen célja a dolgozók kompetenciáinak a fejlődése, a közvetett cél azonban nyilvánvalóan a vállalati eredményesség, hatékonyság növekedése, de cél lehet a szervezeti kultúra javítása, ezen keresztül a dolgozók fluktuációjának csökkentése is. Egy települési könyvtár fejlesztésének közvetlen célja a könyvtári szolgáltatások bővítése, közvetett célja lehet azonban a település lakosság-megtartó képességének növelése is. </a:t>
            </a:r>
            <a:r>
              <a:rPr lang="hu-H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Gyakran előfordul tehát, hogy egy oktatási projekttől közvetve gazdasági célok teljesülését is várjuk, egy közlekedési projekt közvetve munkaerőpiaci célokat is szolgál, a kulturális szolgáltatások bővítésétől társadalmi változásokat is remélünk, és így tovább.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BBDD-1CEA-4CC1-BC98-88717C664C5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772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33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EB98F9-61FD-4F7D-889E-E507234DB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27BA93B-3809-44BB-B641-96F24EB0A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B0F0CAE-3756-4E43-9C5B-6C36DA7F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76DA-098E-4629-97F5-958A9F0A745C}" type="datetimeFigureOut">
              <a:rPr lang="hu-HU" smtClean="0"/>
              <a:t>2018. 03. 28.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245B9EB-98C6-48C0-A3C4-42B5AECD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F99A286-EFED-49B3-8599-19C81852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2E32-8125-4894-8FC1-3E5FBEE2C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75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D697FA-C073-42B9-A9B8-E9DE68D9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47D71C5-0DD1-4DE7-A984-E3F1E4F4D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7BC655-892D-4A7B-B82A-F115299F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76DA-098E-4629-97F5-958A9F0A745C}" type="datetimeFigureOut">
              <a:rPr lang="hu-HU" smtClean="0"/>
              <a:t>2018. 03. 28.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D5B5809-F1A1-4D43-A292-4D473482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73B890B-E232-45D2-9DDE-15736003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2E32-8125-4894-8FC1-3E5FBEE2C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22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A6FFB65-FD00-4A76-ACDC-D3B1755A8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09060A3-7EC8-426B-AB22-AB42E0108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07401E8-8B5C-4663-9593-5C542BA1A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76DA-098E-4629-97F5-958A9F0A745C}" type="datetimeFigureOut">
              <a:rPr lang="hu-HU" smtClean="0"/>
              <a:t>2018. 03. 28.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6E71A7-75E6-4644-BBAD-56AD9CC0F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0BA6A75-6C31-40F8-B507-0D16A6DF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2E32-8125-4894-8FC1-3E5FBEE2C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545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523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017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0980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946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757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557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635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90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1D0C70-48E6-44A0-BD03-5A99856C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D38B9C-507F-4A16-BBE1-2C4044BA8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602C20C-83BC-45D7-8718-E580C83F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76DA-098E-4629-97F5-958A9F0A745C}" type="datetimeFigureOut">
              <a:rPr lang="hu-HU" smtClean="0"/>
              <a:t>2018. 03. 28.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DED86D4-6CEF-495C-986B-723C34DA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A2B6E63-D29E-4A18-A4B3-41F42348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2E32-8125-4894-8FC1-3E5FBEE2C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2676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20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562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35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994400" y="3886200"/>
            <a:ext cx="57912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1868404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1394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19" y="1628801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2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222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6975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1E4EC7-CCAF-45AE-9730-CCB5379D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E6A0D4E-7C6E-4B2E-A9E2-F1239CAA5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C2082A-65E7-4184-AAD9-96BDCCA5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76DA-098E-4629-97F5-958A9F0A745C}" type="datetimeFigureOut">
              <a:rPr lang="hu-HU" smtClean="0"/>
              <a:t>2018. 03. 28.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5CC0D72-F4DB-487D-A978-21EBCDC7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FAF90DE-8C95-4C73-A51F-930FBF24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2E32-8125-4894-8FC1-3E5FBEE2C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57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7280C8-B22A-41B5-B8E6-EFC8F691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99FC88-40B3-4368-9BD7-7F1ACC78F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A59B282-6CC3-45A5-A3A8-31AC1EE54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E84DB28-650A-4DD8-9690-1D152E0E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76DA-098E-4629-97F5-958A9F0A745C}" type="datetimeFigureOut">
              <a:rPr lang="hu-HU" smtClean="0"/>
              <a:t>2018. 03. 28.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1E4C7C8-5DDF-4C29-9D61-A761EF35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D1FDAE7-8949-4204-A13D-F41D3D84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2E32-8125-4894-8FC1-3E5FBEE2C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138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E9B064-4D7A-45A6-9D69-150C0B20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2C2F553-0C8D-4DAC-87E2-2353405E4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702C333-1505-4055-B9C0-DC223A0AF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E17A686-2C5E-4730-BAD9-C1CE02308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6DBE4AD-A20A-4C09-A00D-3884495DB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AAEB8C9-AE4F-4D0B-BE6E-7A68BBB0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76DA-098E-4629-97F5-958A9F0A745C}" type="datetimeFigureOut">
              <a:rPr lang="hu-HU" smtClean="0"/>
              <a:t>2018. 03. 28.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845421C-9A31-4DB0-9C0C-959D7D23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5A8BE62-52DE-4DE2-B0E6-60F248FB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2E32-8125-4894-8FC1-3E5FBEE2C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299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0C90CD-D61D-480E-8301-2CBD12E5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43C0F9E-BBCB-4E26-ACAD-E9161459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76DA-098E-4629-97F5-958A9F0A745C}" type="datetimeFigureOut">
              <a:rPr lang="hu-HU" smtClean="0"/>
              <a:t>2018. 03. 28.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98A81A2-747C-4A5C-86B8-BE4C331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E91D6E5-0733-4835-BF58-35FC84CF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2E32-8125-4894-8FC1-3E5FBEE2C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24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11330B5-B121-42BD-8E1A-3D8CB7505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76DA-098E-4629-97F5-958A9F0A745C}" type="datetimeFigureOut">
              <a:rPr lang="hu-HU" smtClean="0"/>
              <a:t>2018. 03. 28.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7E70721-18FB-40E7-A5CE-739D5D4F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D588E67-5677-4AE9-8A3B-E6458C58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2E32-8125-4894-8FC1-3E5FBEE2C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690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ED4998-F4FE-4768-81D7-6A06ECEF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FA5BA1-56D4-432A-BD3E-5801F4C90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DA8DCC1-EFE3-495E-97D1-E168B050A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FACED3B-8019-4716-BBEE-A47691E1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76DA-098E-4629-97F5-958A9F0A745C}" type="datetimeFigureOut">
              <a:rPr lang="hu-HU" smtClean="0"/>
              <a:t>2018. 03. 28.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184712F-D199-44DE-8FE3-BF7872D9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3CA56FD-10F4-4DF8-B5B1-22B657E2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2E32-8125-4894-8FC1-3E5FBEE2C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910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65F9F5-5562-404A-99CD-B88A07307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06F3870-1F7E-45B3-892C-D19660C80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24029D8-E97D-4BA9-9B17-273C121B0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87376EC-AFC8-49C2-85E5-D2D7F063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76DA-098E-4629-97F5-958A9F0A745C}" type="datetimeFigureOut">
              <a:rPr lang="hu-HU" smtClean="0"/>
              <a:t>2018. 03. 28.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8E1E46-DB8B-409B-BFF3-CC23A84B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D2BD7E2-209C-4EF0-89C3-C6FED2A6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2E32-8125-4894-8FC1-3E5FBEE2C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58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706A6EE-A089-4AEE-8F83-2D3E8957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AE7EAE4-6CDA-43A6-B44F-1EA730950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945478-2C75-442F-B7DB-4D1CED10A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76DA-098E-4629-97F5-958A9F0A745C}" type="datetimeFigureOut">
              <a:rPr lang="hu-HU" smtClean="0"/>
              <a:t>2018. 03. 28.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105284-3B20-4061-98CB-7F9EC6ED1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9644E1B-BECA-4B63-A24C-48BF2F046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2E32-8125-4894-8FC1-3E5FBEE2C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687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82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163DD1-5F0B-4923-93DC-5D81FE662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063" y="232228"/>
            <a:ext cx="10621106" cy="1856897"/>
          </a:xfrm>
        </p:spPr>
        <p:txBody>
          <a:bodyPr>
            <a:normAutofit fontScale="90000"/>
          </a:bodyPr>
          <a:lstStyle/>
          <a:p>
            <a:r>
              <a:rPr lang="hu-HU" sz="5400" b="1" dirty="0"/>
              <a:t>PROJEKTMENEDZSMENT</a:t>
            </a:r>
            <a:r>
              <a:rPr lang="hu-HU" dirty="0"/>
              <a:t/>
            </a:r>
            <a:br>
              <a:rPr lang="hu-HU" dirty="0"/>
            </a:br>
            <a:r>
              <a:rPr lang="hu-HU" sz="5400" dirty="0"/>
              <a:t>2.LECKE: Projekt kezdeményezés 1. rész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E1DDEFB-5CED-443C-9C3E-233F4806B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234" y="2589173"/>
            <a:ext cx="11226018" cy="3727226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hu-HU" sz="7300" b="1" dirty="0"/>
              <a:t>2.2. VIDEÓLECKE</a:t>
            </a:r>
            <a:r>
              <a:rPr lang="hu-HU" sz="7300" dirty="0"/>
              <a:t> </a:t>
            </a:r>
          </a:p>
          <a:p>
            <a:r>
              <a:rPr lang="hu-HU" sz="4400" dirty="0"/>
              <a:t>Célmeghatározás</a:t>
            </a:r>
          </a:p>
          <a:p>
            <a:endParaRPr lang="hu-HU" sz="4000" dirty="0"/>
          </a:p>
          <a:p>
            <a:r>
              <a:rPr lang="hu-HU" sz="3600" dirty="0"/>
              <a:t>Dr. Keczer Gabriella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214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C3E1B2-FA76-48E2-9838-A26F0644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7" y="72577"/>
            <a:ext cx="11113254" cy="870857"/>
          </a:xfrm>
          <a:solidFill>
            <a:srgbClr val="FFC00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hu-HU" sz="2800" b="1" dirty="0">
                <a:latin typeface="+mn-lt"/>
                <a:cs typeface="Courier New" panose="02070309020205020404" pitchFamily="49" charset="0"/>
              </a:rPr>
              <a:t>Mottó</a:t>
            </a:r>
            <a:r>
              <a:rPr lang="hu-HU" sz="2800" dirty="0">
                <a:latin typeface="+mn-lt"/>
                <a:cs typeface="Courier New" panose="02070309020205020404" pitchFamily="49" charset="0"/>
              </a:rPr>
              <a:t>: Ha megfelelően meghatároztad a célt, félig már teljesítetted is. </a:t>
            </a:r>
            <a:br>
              <a:rPr lang="hu-HU" sz="2800" dirty="0">
                <a:latin typeface="+mn-lt"/>
                <a:cs typeface="Courier New" panose="02070309020205020404" pitchFamily="49" charset="0"/>
              </a:rPr>
            </a:br>
            <a:r>
              <a:rPr lang="hu-HU" sz="2400" dirty="0">
                <a:latin typeface="+mn-lt"/>
              </a:rPr>
              <a:t>(</a:t>
            </a:r>
            <a:r>
              <a:rPr lang="hu-HU" sz="2400" dirty="0" err="1">
                <a:latin typeface="+mn-lt"/>
              </a:rPr>
              <a:t>Zig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>
                <a:latin typeface="+mn-lt"/>
              </a:rPr>
              <a:t>Ziglar</a:t>
            </a:r>
            <a:r>
              <a:rPr lang="hu-HU" sz="2400" dirty="0">
                <a:latin typeface="+mn-lt"/>
              </a:rPr>
              <a:t> üzletember, szakíró)</a:t>
            </a:r>
            <a:endParaRPr lang="hu-HU" sz="24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349BA6-058F-4351-A8BD-E57F1A792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1024760"/>
            <a:ext cx="5965372" cy="56855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projekt kezdeményezés a projekt </a:t>
            </a:r>
            <a:r>
              <a:rPr lang="hu-HU" b="1" dirty="0"/>
              <a:t>céljainak tisztázásával </a:t>
            </a:r>
            <a:r>
              <a:rPr lang="hu-HU" dirty="0"/>
              <a:t>indul.</a:t>
            </a:r>
          </a:p>
          <a:p>
            <a:pPr marL="0" indent="0">
              <a:buNone/>
            </a:pPr>
            <a:r>
              <a:rPr lang="hu-HU" dirty="0"/>
              <a:t>Egy projekt célja lehet </a:t>
            </a:r>
          </a:p>
          <a:p>
            <a:pPr>
              <a:buFontTx/>
              <a:buChar char="-"/>
            </a:pPr>
            <a:r>
              <a:rPr lang="hu-HU" dirty="0"/>
              <a:t>egy </a:t>
            </a:r>
            <a:r>
              <a:rPr lang="hu-HU" b="1" dirty="0"/>
              <a:t>probléma megoldása</a:t>
            </a:r>
            <a:r>
              <a:rPr lang="hu-HU" dirty="0"/>
              <a:t>, </a:t>
            </a:r>
          </a:p>
          <a:p>
            <a:pPr>
              <a:buFontTx/>
              <a:buChar char="-"/>
            </a:pPr>
            <a:r>
              <a:rPr lang="hu-HU" dirty="0"/>
              <a:t>egy </a:t>
            </a:r>
            <a:r>
              <a:rPr lang="hu-HU" b="1" dirty="0"/>
              <a:t>lehetőség kihasználása </a:t>
            </a:r>
            <a:r>
              <a:rPr lang="hu-HU" dirty="0"/>
              <a:t>vagy </a:t>
            </a:r>
          </a:p>
          <a:p>
            <a:pPr>
              <a:buFontTx/>
              <a:buChar char="-"/>
            </a:pPr>
            <a:r>
              <a:rPr lang="hu-HU" dirty="0"/>
              <a:t>egy </a:t>
            </a:r>
            <a:r>
              <a:rPr lang="hu-HU" b="1" dirty="0"/>
              <a:t>igény kielégítése</a:t>
            </a:r>
            <a:r>
              <a:rPr lang="hu-HU" dirty="0"/>
              <a:t>, illetve </a:t>
            </a:r>
          </a:p>
          <a:p>
            <a:pPr>
              <a:buFontTx/>
              <a:buChar char="-"/>
            </a:pPr>
            <a:r>
              <a:rPr lang="hu-HU" dirty="0"/>
              <a:t>ezek együttese</a:t>
            </a:r>
          </a:p>
          <a:p>
            <a:pPr marL="0" indent="0">
              <a:buNone/>
            </a:pPr>
            <a:r>
              <a:rPr lang="hu-HU" dirty="0"/>
              <a:t>Ha a projekt célja egy probléma megoldása, célszerű az úgynevezett </a:t>
            </a:r>
            <a:r>
              <a:rPr lang="hu-HU" b="1" dirty="0"/>
              <a:t>problémafa-</a:t>
            </a:r>
            <a:r>
              <a:rPr lang="hu-HU" b="1" dirty="0" err="1"/>
              <a:t>célfa</a:t>
            </a:r>
            <a:r>
              <a:rPr lang="hu-HU" b="1" dirty="0"/>
              <a:t> módszert </a:t>
            </a:r>
            <a:r>
              <a:rPr lang="hu-HU" dirty="0"/>
              <a:t>alkalmazni.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>
                <a:highlight>
                  <a:srgbClr val="00FFFF"/>
                </a:highlight>
              </a:rPr>
              <a:t>További példákat a Mellékletekben talál.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F602EEF-EA81-487A-8CCD-048C2A88A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829" y="943434"/>
            <a:ext cx="5762171" cy="297949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46B89EA-55D4-4481-8EA0-27E7C60AC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29" y="4004249"/>
            <a:ext cx="5762171" cy="285375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4484B08C-2A45-42E3-ADE1-5378E0A48006}"/>
              </a:ext>
            </a:extLst>
          </p:cNvPr>
          <p:cNvSpPr txBox="1"/>
          <p:nvPr/>
        </p:nvSpPr>
        <p:spPr>
          <a:xfrm>
            <a:off x="4085290" y="6415548"/>
            <a:ext cx="234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Forrás: Szigethy 2008:2</a:t>
            </a:r>
          </a:p>
        </p:txBody>
      </p:sp>
    </p:spTree>
    <p:extLst>
      <p:ext uri="{BB962C8B-B14F-4D97-AF65-F5344CB8AC3E}">
        <p14:creationId xmlns:p14="http://schemas.microsoft.com/office/powerpoint/2010/main" val="178659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8C2E2C-4B8B-48EB-833F-1526334F5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275771"/>
            <a:ext cx="11451772" cy="6371772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projekt céljainak eleget kell tenniük az úgynevezett </a:t>
            </a:r>
            <a:r>
              <a:rPr lang="hu-HU" b="1" dirty="0"/>
              <a:t>SMART kritériumoknak</a:t>
            </a:r>
            <a:r>
              <a:rPr lang="hu-HU" dirty="0"/>
              <a:t>, amely 5 angol kifejezésből álló mozaikszó. Eszerint a projekt céljai legyenek:</a:t>
            </a:r>
          </a:p>
          <a:p>
            <a:pPr lvl="0"/>
            <a:r>
              <a:rPr lang="hu-HU" b="1" dirty="0" err="1"/>
              <a:t>S</a:t>
            </a:r>
            <a:r>
              <a:rPr lang="hu-HU" dirty="0" err="1"/>
              <a:t>pecific</a:t>
            </a:r>
            <a:r>
              <a:rPr lang="hu-HU" dirty="0"/>
              <a:t>, azaz specifikusak: a cél pontosan kerüljön megfogalmazásra, ne általánosságokat tartalmazzon</a:t>
            </a:r>
          </a:p>
          <a:p>
            <a:pPr lvl="0"/>
            <a:r>
              <a:rPr lang="hu-HU" b="1" dirty="0" err="1"/>
              <a:t>M</a:t>
            </a:r>
            <a:r>
              <a:rPr lang="hu-HU" dirty="0" err="1"/>
              <a:t>easurable</a:t>
            </a:r>
            <a:r>
              <a:rPr lang="hu-HU" dirty="0"/>
              <a:t>, azaz </a:t>
            </a:r>
            <a:r>
              <a:rPr lang="hu-HU" dirty="0" err="1"/>
              <a:t>mérhetőek</a:t>
            </a:r>
            <a:r>
              <a:rPr lang="hu-HU" dirty="0"/>
              <a:t>: a projekt célokat </a:t>
            </a:r>
            <a:r>
              <a:rPr lang="hu-HU" dirty="0" err="1"/>
              <a:t>kvantifikáljuk</a:t>
            </a:r>
            <a:endParaRPr lang="hu-HU" dirty="0"/>
          </a:p>
          <a:p>
            <a:pPr lvl="0"/>
            <a:r>
              <a:rPr lang="hu-HU" b="1" dirty="0" err="1"/>
              <a:t>A</a:t>
            </a:r>
            <a:r>
              <a:rPr lang="hu-HU" dirty="0" err="1"/>
              <a:t>greeable</a:t>
            </a:r>
            <a:r>
              <a:rPr lang="hu-HU" dirty="0"/>
              <a:t>, azaz </a:t>
            </a:r>
            <a:r>
              <a:rPr lang="hu-HU" dirty="0" err="1"/>
              <a:t>támogathatóak</a:t>
            </a:r>
            <a:r>
              <a:rPr lang="hu-HU" dirty="0"/>
              <a:t>: a fontos érintettek értsenek egyet a projekt célokban</a:t>
            </a:r>
          </a:p>
          <a:p>
            <a:pPr lvl="0"/>
            <a:r>
              <a:rPr lang="hu-HU" b="1" dirty="0" err="1"/>
              <a:t>R</a:t>
            </a:r>
            <a:r>
              <a:rPr lang="hu-HU" dirty="0" err="1"/>
              <a:t>ealistic</a:t>
            </a:r>
            <a:r>
              <a:rPr lang="hu-HU" dirty="0"/>
              <a:t>, azaz reális: a célok legyenek </a:t>
            </a:r>
            <a:r>
              <a:rPr lang="hu-HU" dirty="0" err="1"/>
              <a:t>teljesíthetőek</a:t>
            </a:r>
            <a:endParaRPr lang="hu-HU" dirty="0"/>
          </a:p>
          <a:p>
            <a:pPr lvl="0"/>
            <a:r>
              <a:rPr lang="hu-HU" b="1" dirty="0"/>
              <a:t>T</a:t>
            </a:r>
            <a:r>
              <a:rPr lang="hu-HU" dirty="0"/>
              <a:t>ime-</a:t>
            </a:r>
            <a:r>
              <a:rPr lang="hu-HU" dirty="0" err="1"/>
              <a:t>bound</a:t>
            </a:r>
            <a:r>
              <a:rPr lang="hu-HU" dirty="0"/>
              <a:t>, azaz időhöz kötött: határozzuk meg, mikorra kívánjuk elérni a célokat.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091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953" y="5417840"/>
            <a:ext cx="6658279" cy="1440160"/>
          </a:xfrm>
        </p:spPr>
        <p:txBody>
          <a:bodyPr/>
          <a:lstStyle/>
          <a:p>
            <a:r>
              <a:rPr lang="hu-HU" sz="2000" dirty="0"/>
              <a:t>Jelen tananyag </a:t>
            </a:r>
            <a:br>
              <a:rPr lang="hu-HU" sz="2000" dirty="0"/>
            </a:br>
            <a:r>
              <a:rPr lang="hu-HU" sz="2000" dirty="0"/>
              <a:t>a Szegedi Tudományegyetemen készült</a:t>
            </a:r>
            <a:br>
              <a:rPr lang="hu-HU" sz="2000" dirty="0"/>
            </a:br>
            <a:r>
              <a:rPr lang="hu-HU" sz="2000" dirty="0"/>
              <a:t>az Európai Unió támogatásával. </a:t>
            </a:r>
            <a:br>
              <a:rPr lang="hu-HU" sz="2000" dirty="0"/>
            </a:br>
            <a:r>
              <a:rPr lang="hu-HU" sz="20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901365" y="323973"/>
            <a:ext cx="8389270" cy="335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Szegedi Tudományegyetem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GazdaságtUDOMÁNYI</a:t>
            </a: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KAR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Közgazdász  KÉPZÉS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Távoktatási TAGOZAT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LECKESOROZAT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Copyright ©  SZTE GTK 2017/2018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 LECKE tartalma, illetve alkotó </a:t>
            </a:r>
            <a:r>
              <a:rPr kumimoji="0" lang="hu-HU" sz="2000" b="1" i="0" u="none" strike="noStrike" kern="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elemeI</a:t>
            </a: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539486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413</Words>
  <Application>Microsoft Office PowerPoint</Application>
  <PresentationFormat>Szélesvásznú</PresentationFormat>
  <Paragraphs>39</Paragraphs>
  <Slides>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Office-téma</vt:lpstr>
      <vt:lpstr>1_SZTE</vt:lpstr>
      <vt:lpstr>PROJEKTMENEDZSMENT 2.LECKE: Projekt kezdeményezés 1. rész</vt:lpstr>
      <vt:lpstr>Mottó: Ha megfelelően meghatároztad a célt, félig már teljesítetted is.  (Zig Ziglar üzletember, szakíró)</vt:lpstr>
      <vt:lpstr>PowerPoint-bemutató</vt:lpstr>
      <vt:lpstr>Jelen tananyag  a Szegedi Tudományegyetemen készült az Európai Unió támogatásával.  Projekt azonosító: EFOP-3.4.3-16-2016-00014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PROJEKTMENEDZSMENT 1.LECKE: Bevezetés</dc:title>
  <dc:creator>Keczer Gabi</dc:creator>
  <cp:lastModifiedBy>Némethi László</cp:lastModifiedBy>
  <cp:revision>28</cp:revision>
  <dcterms:created xsi:type="dcterms:W3CDTF">2017-08-08T14:03:35Z</dcterms:created>
  <dcterms:modified xsi:type="dcterms:W3CDTF">2018-03-28T08:42:14Z</dcterms:modified>
</cp:coreProperties>
</file>