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9" r:id="rId5"/>
    <p:sldId id="266" r:id="rId6"/>
    <p:sldId id="267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09" autoAdjust="0"/>
  </p:normalViewPr>
  <p:slideViewPr>
    <p:cSldViewPr snapToGrid="0">
      <p:cViewPr varScale="1">
        <p:scale>
          <a:sx n="99" d="100"/>
          <a:sy n="99" d="100"/>
        </p:scale>
        <p:origin x="26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kezdeményezés során meghatározzák a projekt legfontosabb jellemzőit (projekt eredmény, időkeret, költségek) és jóváhagyják a projektet.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tervezés során pontosítják a projektcélokat és megtervezik azokat a műveleteket, amelyek a célok eléréséhez vezetnek.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megvalósítás során megvalósítják a projekt eredmény egyes elemeit (a leszállítandókat), a projekt tervbe foglaltak teljesítése érdekében integrálják és menedzselik az embereket és egyéb erőforrásokat, követik az előrehaladást és szükség esetén megteszik a korrekciós intézkedéseket.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lezárás során befejezik az összes projekt tevékenységet, formálisan rögzítik a projekt eredmény átvételét és lezárják a projektet.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Összetett projektek esetében a kezdeményezési, tervezési, megvalósítási és zárási folyamatok az egyes alprojektekben megismétlődhetnek.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16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17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888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876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685908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50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62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829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26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19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851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353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573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441817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4705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205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5612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5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228"/>
            <a:ext cx="9144000" cy="1856897"/>
          </a:xfrm>
        </p:spPr>
        <p:txBody>
          <a:bodyPr/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sz="5400" dirty="0"/>
              <a:t>1.LECKE: Bevezetés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2589173"/>
            <a:ext cx="11226018" cy="3727226"/>
          </a:xfrm>
        </p:spPr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hu-HU" sz="7300" b="1"/>
              <a:t>1.3. </a:t>
            </a:r>
            <a:r>
              <a:rPr lang="hu-HU" sz="7300" b="1" dirty="0"/>
              <a:t>VIDEÓLECKE</a:t>
            </a:r>
            <a:r>
              <a:rPr lang="hu-HU" sz="7300" dirty="0"/>
              <a:t> </a:t>
            </a:r>
          </a:p>
          <a:p>
            <a:r>
              <a:rPr lang="hu-HU" sz="4000" dirty="0"/>
              <a:t>A projektek fázisai és összefüggései az egyes projektmenedzsment területekkel</a:t>
            </a:r>
          </a:p>
          <a:p>
            <a:endParaRPr lang="hu-HU" sz="4000" dirty="0"/>
          </a:p>
          <a:p>
            <a:r>
              <a:rPr lang="hu-HU" sz="32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202434"/>
            <a:ext cx="11393714" cy="6562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projektek fázisai:</a:t>
            </a:r>
          </a:p>
          <a:p>
            <a:pPr marL="514350" indent="-514350">
              <a:buAutoNum type="arabicPeriod"/>
            </a:pPr>
            <a:r>
              <a:rPr lang="hu-HU" sz="2400" dirty="0"/>
              <a:t>kezdeményezés</a:t>
            </a:r>
          </a:p>
          <a:p>
            <a:pPr marL="514350" indent="-514350">
              <a:buAutoNum type="arabicPeriod"/>
            </a:pPr>
            <a:r>
              <a:rPr lang="hu-HU" sz="2400" dirty="0"/>
              <a:t>tervezés</a:t>
            </a:r>
          </a:p>
          <a:p>
            <a:pPr marL="514350" indent="-514350">
              <a:buAutoNum type="arabicPeriod"/>
            </a:pPr>
            <a:r>
              <a:rPr lang="hu-HU" sz="2400" dirty="0"/>
              <a:t>megvalósítás</a:t>
            </a:r>
          </a:p>
          <a:p>
            <a:pPr marL="514350" indent="-514350">
              <a:buAutoNum type="arabicPeriod"/>
            </a:pPr>
            <a:r>
              <a:rPr lang="hu-HU" sz="2400" dirty="0"/>
              <a:t>lezárás</a:t>
            </a:r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r>
              <a:rPr lang="hu-HU" sz="2400" dirty="0"/>
              <a:t>Az egyes fázisok között úgynevezett </a:t>
            </a:r>
            <a:r>
              <a:rPr lang="hu-HU" sz="2400" b="1" dirty="0"/>
              <a:t>döntési kapuk </a:t>
            </a:r>
            <a:r>
              <a:rPr lang="hu-HU" sz="2400" dirty="0"/>
              <a:t>vannak, amelyekben döntést hoznak arról, hogy tovább engedjék-e a projektet a következő fázisba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49FB5DD-29A4-4402-83CB-E5A53B8B92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272" y="3595606"/>
            <a:ext cx="7718155" cy="2061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3958152B-F049-46FE-A542-8AECF8C023A9}"/>
              </a:ext>
            </a:extLst>
          </p:cNvPr>
          <p:cNvSpPr txBox="1"/>
          <p:nvPr/>
        </p:nvSpPr>
        <p:spPr>
          <a:xfrm>
            <a:off x="309966" y="5873864"/>
            <a:ext cx="11670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highlight>
                  <a:srgbClr val="00FFFF"/>
                </a:highlight>
              </a:rPr>
              <a:t>A külső közreműködővel megvalósuló létesítményprojektek szakaszolásáról az 1.3. olvasóleckében olvashat.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09B61D0D-A5E4-48E4-913D-AF76F30A2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0894" y="83453"/>
            <a:ext cx="10481937" cy="677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8121D584-C4C7-4FF8-A358-E364C14C7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872" y="256312"/>
            <a:ext cx="10234973" cy="633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7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47075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Szélesvásznú</PresentationFormat>
  <Paragraphs>31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1_SZTE</vt:lpstr>
      <vt:lpstr>PROJEKTMENEDZSMENT 1.LECKE: Bevezetés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19</cp:revision>
  <dcterms:created xsi:type="dcterms:W3CDTF">2017-08-08T14:03:35Z</dcterms:created>
  <dcterms:modified xsi:type="dcterms:W3CDTF">2018-03-28T08:41:06Z</dcterms:modified>
</cp:coreProperties>
</file>