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3827" r:id="rId2"/>
    <p:sldMasterId id="2147483839" r:id="rId3"/>
    <p:sldMasterId id="2147483853" r:id="rId4"/>
    <p:sldMasterId id="2147483867" r:id="rId5"/>
  </p:sldMasterIdLst>
  <p:notesMasterIdLst>
    <p:notesMasterId r:id="rId33"/>
  </p:notesMasterIdLst>
  <p:handoutMasterIdLst>
    <p:handoutMasterId r:id="rId34"/>
  </p:handoutMasterIdLst>
  <p:sldIdLst>
    <p:sldId id="256" r:id="rId6"/>
    <p:sldId id="456" r:id="rId7"/>
    <p:sldId id="514" r:id="rId8"/>
    <p:sldId id="525" r:id="rId9"/>
    <p:sldId id="526" r:id="rId10"/>
    <p:sldId id="516" r:id="rId11"/>
    <p:sldId id="523" r:id="rId12"/>
    <p:sldId id="517" r:id="rId13"/>
    <p:sldId id="524" r:id="rId14"/>
    <p:sldId id="518" r:id="rId15"/>
    <p:sldId id="522" r:id="rId16"/>
    <p:sldId id="519" r:id="rId17"/>
    <p:sldId id="520" r:id="rId18"/>
    <p:sldId id="515" r:id="rId19"/>
    <p:sldId id="528" r:id="rId20"/>
    <p:sldId id="529" r:id="rId21"/>
    <p:sldId id="334" r:id="rId22"/>
    <p:sldId id="429" r:id="rId23"/>
    <p:sldId id="513" r:id="rId24"/>
    <p:sldId id="421" r:id="rId25"/>
    <p:sldId id="335" r:id="rId26"/>
    <p:sldId id="349" r:id="rId27"/>
    <p:sldId id="348" r:id="rId28"/>
    <p:sldId id="530" r:id="rId29"/>
    <p:sldId id="527" r:id="rId30"/>
    <p:sldId id="521" r:id="rId31"/>
    <p:sldId id="531" r:id="rId32"/>
  </p:sldIdLst>
  <p:sldSz cx="12192000" cy="6858000"/>
  <p:notesSz cx="6797675" cy="9926638"/>
  <p:defaultTextStyle>
    <a:defPPr>
      <a:defRPr lang="hu-HU"/>
    </a:defPPr>
    <a:lvl1pPr algn="l" rtl="0" fontAlgn="base">
      <a:lnSpc>
        <a:spcPct val="80000"/>
      </a:lnSpc>
      <a:spcBef>
        <a:spcPct val="20000"/>
      </a:spcBef>
      <a:spcAft>
        <a:spcPct val="0"/>
      </a:spcAft>
      <a:buClr>
        <a:schemeClr val="hlink"/>
      </a:buClr>
      <a:buSzPct val="70000"/>
      <a:buFont typeface="Wingdings" pitchFamily="2" charset="2"/>
      <a:buChar char="n"/>
      <a:defRPr sz="1400" kern="1200">
        <a:solidFill>
          <a:schemeClr val="tx1"/>
        </a:solidFill>
        <a:latin typeface="Garamond" pitchFamily="18" charset="0"/>
        <a:ea typeface="+mn-ea"/>
        <a:cs typeface="+mn-cs"/>
      </a:defRPr>
    </a:lvl1pPr>
    <a:lvl2pPr marL="457200" algn="l" rtl="0" fontAlgn="base">
      <a:lnSpc>
        <a:spcPct val="80000"/>
      </a:lnSpc>
      <a:spcBef>
        <a:spcPct val="20000"/>
      </a:spcBef>
      <a:spcAft>
        <a:spcPct val="0"/>
      </a:spcAft>
      <a:buClr>
        <a:schemeClr val="hlink"/>
      </a:buClr>
      <a:buSzPct val="70000"/>
      <a:buFont typeface="Wingdings" pitchFamily="2" charset="2"/>
      <a:buChar char="n"/>
      <a:defRPr sz="1400" kern="1200">
        <a:solidFill>
          <a:schemeClr val="tx1"/>
        </a:solidFill>
        <a:latin typeface="Garamond" pitchFamily="18" charset="0"/>
        <a:ea typeface="+mn-ea"/>
        <a:cs typeface="+mn-cs"/>
      </a:defRPr>
    </a:lvl2pPr>
    <a:lvl3pPr marL="914400" algn="l" rtl="0" fontAlgn="base">
      <a:lnSpc>
        <a:spcPct val="80000"/>
      </a:lnSpc>
      <a:spcBef>
        <a:spcPct val="20000"/>
      </a:spcBef>
      <a:spcAft>
        <a:spcPct val="0"/>
      </a:spcAft>
      <a:buClr>
        <a:schemeClr val="hlink"/>
      </a:buClr>
      <a:buSzPct val="70000"/>
      <a:buFont typeface="Wingdings" pitchFamily="2" charset="2"/>
      <a:buChar char="n"/>
      <a:defRPr sz="1400" kern="1200">
        <a:solidFill>
          <a:schemeClr val="tx1"/>
        </a:solidFill>
        <a:latin typeface="Garamond" pitchFamily="18" charset="0"/>
        <a:ea typeface="+mn-ea"/>
        <a:cs typeface="+mn-cs"/>
      </a:defRPr>
    </a:lvl3pPr>
    <a:lvl4pPr marL="1371600" algn="l" rtl="0" fontAlgn="base">
      <a:lnSpc>
        <a:spcPct val="80000"/>
      </a:lnSpc>
      <a:spcBef>
        <a:spcPct val="20000"/>
      </a:spcBef>
      <a:spcAft>
        <a:spcPct val="0"/>
      </a:spcAft>
      <a:buClr>
        <a:schemeClr val="hlink"/>
      </a:buClr>
      <a:buSzPct val="70000"/>
      <a:buFont typeface="Wingdings" pitchFamily="2" charset="2"/>
      <a:buChar char="n"/>
      <a:defRPr sz="1400" kern="1200">
        <a:solidFill>
          <a:schemeClr val="tx1"/>
        </a:solidFill>
        <a:latin typeface="Garamond" pitchFamily="18" charset="0"/>
        <a:ea typeface="+mn-ea"/>
        <a:cs typeface="+mn-cs"/>
      </a:defRPr>
    </a:lvl4pPr>
    <a:lvl5pPr marL="1828800" algn="l" rtl="0" fontAlgn="base">
      <a:lnSpc>
        <a:spcPct val="80000"/>
      </a:lnSpc>
      <a:spcBef>
        <a:spcPct val="20000"/>
      </a:spcBef>
      <a:spcAft>
        <a:spcPct val="0"/>
      </a:spcAft>
      <a:buClr>
        <a:schemeClr val="hlink"/>
      </a:buClr>
      <a:buSzPct val="70000"/>
      <a:buFont typeface="Wingdings" pitchFamily="2" charset="2"/>
      <a:buChar char="n"/>
      <a:defRPr sz="1400" kern="1200">
        <a:solidFill>
          <a:schemeClr val="tx1"/>
        </a:solidFill>
        <a:latin typeface="Garamond" pitchFamily="18" charset="0"/>
        <a:ea typeface="+mn-ea"/>
        <a:cs typeface="+mn-cs"/>
      </a:defRPr>
    </a:lvl5pPr>
    <a:lvl6pPr marL="2286000" algn="l" defTabSz="914400" rtl="0" eaLnBrk="1" latinLnBrk="0" hangingPunct="1">
      <a:defRPr sz="1400" kern="1200">
        <a:solidFill>
          <a:schemeClr val="tx1"/>
        </a:solidFill>
        <a:latin typeface="Garamond" pitchFamily="18" charset="0"/>
        <a:ea typeface="+mn-ea"/>
        <a:cs typeface="+mn-cs"/>
      </a:defRPr>
    </a:lvl6pPr>
    <a:lvl7pPr marL="2743200" algn="l" defTabSz="914400" rtl="0" eaLnBrk="1" latinLnBrk="0" hangingPunct="1">
      <a:defRPr sz="1400" kern="1200">
        <a:solidFill>
          <a:schemeClr val="tx1"/>
        </a:solidFill>
        <a:latin typeface="Garamond" pitchFamily="18" charset="0"/>
        <a:ea typeface="+mn-ea"/>
        <a:cs typeface="+mn-cs"/>
      </a:defRPr>
    </a:lvl7pPr>
    <a:lvl8pPr marL="3200400" algn="l" defTabSz="914400" rtl="0" eaLnBrk="1" latinLnBrk="0" hangingPunct="1">
      <a:defRPr sz="1400" kern="1200">
        <a:solidFill>
          <a:schemeClr val="tx1"/>
        </a:solidFill>
        <a:latin typeface="Garamond" pitchFamily="18" charset="0"/>
        <a:ea typeface="+mn-ea"/>
        <a:cs typeface="+mn-cs"/>
      </a:defRPr>
    </a:lvl8pPr>
    <a:lvl9pPr marL="3657600" algn="l" defTabSz="914400" rtl="0" eaLnBrk="1" latinLnBrk="0" hangingPunct="1">
      <a:defRPr sz="14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66FF33"/>
    <a:srgbClr val="FF33CC"/>
    <a:srgbClr val="990000"/>
    <a:srgbClr val="00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éma alapján készült stílus 1 – 1. jelölőszín">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446"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hu-HU"/>
          </a:p>
        </p:txBody>
      </p:sp>
      <p:sp>
        <p:nvSpPr>
          <p:cNvPr id="161795" name="Rectangle 3"/>
          <p:cNvSpPr>
            <a:spLocks noGrp="1" noChangeArrowheads="1"/>
          </p:cNvSpPr>
          <p:nvPr>
            <p:ph type="dt" sz="quarter" idx="1"/>
          </p:nvPr>
        </p:nvSpPr>
        <p:spPr bwMode="auto">
          <a:xfrm>
            <a:off x="3851098"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hu-HU"/>
          </a:p>
        </p:txBody>
      </p:sp>
      <p:sp>
        <p:nvSpPr>
          <p:cNvPr id="161796" name="Rectangle 4"/>
          <p:cNvSpPr>
            <a:spLocks noGrp="1" noChangeArrowheads="1"/>
          </p:cNvSpPr>
          <p:nvPr>
            <p:ph type="ftr" sz="quarter" idx="2"/>
          </p:nvPr>
        </p:nvSpPr>
        <p:spPr bwMode="auto">
          <a:xfrm>
            <a:off x="0"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hu-HU"/>
          </a:p>
        </p:txBody>
      </p:sp>
      <p:sp>
        <p:nvSpPr>
          <p:cNvPr id="161797" name="Rectangle 5"/>
          <p:cNvSpPr>
            <a:spLocks noGrp="1" noChangeArrowheads="1"/>
          </p:cNvSpPr>
          <p:nvPr>
            <p:ph type="sldNum" sz="quarter" idx="3"/>
          </p:nvPr>
        </p:nvSpPr>
        <p:spPr bwMode="auto">
          <a:xfrm>
            <a:off x="3851098"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fld id="{9ECBC02A-866B-42E0-AF4C-94F94AC30520}" type="slidenum">
              <a:rPr lang="hu-HU"/>
              <a:pPr>
                <a:defRPr/>
              </a:pPr>
              <a:t>‹#›</a:t>
            </a:fld>
            <a:endParaRPr lang="hu-HU"/>
          </a:p>
        </p:txBody>
      </p:sp>
    </p:spTree>
    <p:extLst>
      <p:ext uri="{BB962C8B-B14F-4D97-AF65-F5344CB8AC3E}">
        <p14:creationId xmlns:p14="http://schemas.microsoft.com/office/powerpoint/2010/main" val="2562009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hu-HU"/>
          </a:p>
        </p:txBody>
      </p:sp>
      <p:sp>
        <p:nvSpPr>
          <p:cNvPr id="98307" name="Rectangle 3"/>
          <p:cNvSpPr>
            <a:spLocks noGrp="1" noChangeArrowheads="1"/>
          </p:cNvSpPr>
          <p:nvPr>
            <p:ph type="dt" idx="1"/>
          </p:nvPr>
        </p:nvSpPr>
        <p:spPr bwMode="auto">
          <a:xfrm>
            <a:off x="3849482" y="0"/>
            <a:ext cx="2946575"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hu-HU"/>
          </a:p>
        </p:txBody>
      </p:sp>
      <p:sp>
        <p:nvSpPr>
          <p:cNvPr id="150532"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9" name="Rectangle 5"/>
          <p:cNvSpPr>
            <a:spLocks noGrp="1" noChangeArrowheads="1"/>
          </p:cNvSpPr>
          <p:nvPr>
            <p:ph type="body" sz="quarter" idx="3"/>
          </p:nvPr>
        </p:nvSpPr>
        <p:spPr bwMode="auto">
          <a:xfrm>
            <a:off x="679606" y="4714122"/>
            <a:ext cx="5438464" cy="446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98310" name="Rectangle 6"/>
          <p:cNvSpPr>
            <a:spLocks noGrp="1" noChangeArrowheads="1"/>
          </p:cNvSpPr>
          <p:nvPr>
            <p:ph type="ftr" sz="quarter" idx="4"/>
          </p:nvPr>
        </p:nvSpPr>
        <p:spPr bwMode="auto">
          <a:xfrm>
            <a:off x="0" y="9428242"/>
            <a:ext cx="2946576"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hu-HU"/>
          </a:p>
        </p:txBody>
      </p:sp>
      <p:sp>
        <p:nvSpPr>
          <p:cNvPr id="98311" name="Rectangle 7"/>
          <p:cNvSpPr>
            <a:spLocks noGrp="1" noChangeArrowheads="1"/>
          </p:cNvSpPr>
          <p:nvPr>
            <p:ph type="sldNum" sz="quarter" idx="5"/>
          </p:nvPr>
        </p:nvSpPr>
        <p:spPr bwMode="auto">
          <a:xfrm>
            <a:off x="3849482" y="9428242"/>
            <a:ext cx="2946575"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fld id="{F37406E8-238C-4478-9893-1B44EEADAC3F}" type="slidenum">
              <a:rPr lang="hu-HU"/>
              <a:pPr>
                <a:defRPr/>
              </a:pPr>
              <a:t>‹#›</a:t>
            </a:fld>
            <a:endParaRPr lang="hu-HU"/>
          </a:p>
        </p:txBody>
      </p:sp>
    </p:spTree>
    <p:extLst>
      <p:ext uri="{BB962C8B-B14F-4D97-AF65-F5344CB8AC3E}">
        <p14:creationId xmlns:p14="http://schemas.microsoft.com/office/powerpoint/2010/main" val="1898067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A5C11E-540C-488B-B718-84796C0B45F1}" type="slidenum">
              <a:rPr kumimoji="0" lang="hu-H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hu-H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359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smtClean="0"/>
              <a:t>Mintacím szerkesztése</a:t>
            </a:r>
            <a:endParaRPr lang="hu-HU"/>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5"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285DF87C-A473-4B4A-80CC-B00F9D8B5E33}" type="slidenum">
              <a:rPr lang="hu-HU"/>
              <a:pPr>
                <a:defRPr/>
              </a:pPr>
              <a:t>‹#›</a:t>
            </a:fld>
            <a:endParaRPr lang="hu-HU"/>
          </a:p>
        </p:txBody>
      </p:sp>
    </p:spTree>
    <p:extLst>
      <p:ext uri="{BB962C8B-B14F-4D97-AF65-F5344CB8AC3E}">
        <p14:creationId xmlns:p14="http://schemas.microsoft.com/office/powerpoint/2010/main" val="216650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5"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77F60496-1F15-4665-AD5B-AC2D5FFC0E9D}" type="slidenum">
              <a:rPr lang="hu-HU"/>
              <a:pPr>
                <a:defRPr/>
              </a:pPr>
              <a:t>‹#›</a:t>
            </a:fld>
            <a:endParaRPr lang="hu-HU"/>
          </a:p>
        </p:txBody>
      </p:sp>
    </p:spTree>
    <p:extLst>
      <p:ext uri="{BB962C8B-B14F-4D97-AF65-F5344CB8AC3E}">
        <p14:creationId xmlns:p14="http://schemas.microsoft.com/office/powerpoint/2010/main" val="12201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5"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75CC24E-736D-4AF4-AAA1-FF18BA5C9620}" type="slidenum">
              <a:rPr lang="hu-HU"/>
              <a:pPr>
                <a:defRPr/>
              </a:pPr>
              <a:t>‹#›</a:t>
            </a:fld>
            <a:endParaRPr lang="hu-HU"/>
          </a:p>
        </p:txBody>
      </p:sp>
    </p:spTree>
    <p:extLst>
      <p:ext uri="{BB962C8B-B14F-4D97-AF65-F5344CB8AC3E}">
        <p14:creationId xmlns:p14="http://schemas.microsoft.com/office/powerpoint/2010/main" val="3308374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3">
        <a:schemeClr val="bg1"/>
      </p:bgRef>
    </p:bg>
    <p:spTree>
      <p:nvGrpSpPr>
        <p:cNvPr id="1" name=""/>
        <p:cNvGrpSpPr/>
        <p:nvPr/>
      </p:nvGrpSpPr>
      <p:grpSpPr>
        <a:xfrm>
          <a:off x="0" y="0"/>
          <a:ext cx="0" cy="0"/>
          <a:chOff x="0" y="0"/>
          <a:chExt cx="0" cy="0"/>
        </a:xfrm>
      </p:grpSpPr>
      <p:sp>
        <p:nvSpPr>
          <p:cNvPr id="12" name="Téglalap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400"/>
          </a:p>
        </p:txBody>
      </p:sp>
      <p:sp useBgFill="1">
        <p:nvSpPr>
          <p:cNvPr id="13" name="Lekerekített téglalap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400"/>
          </a:p>
        </p:txBody>
      </p:sp>
      <p:sp>
        <p:nvSpPr>
          <p:cNvPr id="9" name="Alcím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p:txBody>
          <a:bodyPr/>
          <a:lstStyle/>
          <a:p>
            <a:pPr>
              <a:defRPr/>
            </a:pPr>
            <a:r>
              <a:rPr lang="hu-HU" smtClean="0"/>
              <a:t>2. témakör</a:t>
            </a:r>
            <a:endParaRPr lang="hu-HU"/>
          </a:p>
        </p:txBody>
      </p:sp>
      <p:sp>
        <p:nvSpPr>
          <p:cNvPr id="17" name="Élőláb helye 16"/>
          <p:cNvSpPr>
            <a:spLocks noGrp="1"/>
          </p:cNvSpPr>
          <p:nvPr>
            <p:ph type="ftr" sz="quarter" idx="11"/>
          </p:nvPr>
        </p:nvSpPr>
        <p:spPr/>
        <p:txBody>
          <a:bodyPr/>
          <a:lstStyle/>
          <a:p>
            <a:pPr>
              <a:defRPr/>
            </a:pPr>
            <a:r>
              <a:rPr lang="hu-HU" smtClean="0"/>
              <a:t>© Deák István - 2016.</a:t>
            </a:r>
            <a:endParaRPr lang="hu-HU"/>
          </a:p>
        </p:txBody>
      </p:sp>
      <p:sp>
        <p:nvSpPr>
          <p:cNvPr id="29" name="Dia számának helye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9DC91F36-24B9-46F2-86B1-0A17A60FB51B}" type="slidenum">
              <a:rPr lang="hu-HU" smtClean="0"/>
              <a:pPr>
                <a:defRPr/>
              </a:pPr>
              <a:t>‹#›</a:t>
            </a:fld>
            <a:endParaRPr lang="hu-HU"/>
          </a:p>
        </p:txBody>
      </p:sp>
      <p:sp>
        <p:nvSpPr>
          <p:cNvPr id="7" name="Téglalap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10" name="Téglalap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11" name="Téglalap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8" name="Cím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hu-HU" smtClean="0"/>
              <a:t>Mintacím szerkesztése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4" name="Dátum helye 3"/>
          <p:cNvSpPr>
            <a:spLocks noGrp="1"/>
          </p:cNvSpPr>
          <p:nvPr>
            <p:ph type="dt" sz="half" idx="10"/>
          </p:nvPr>
        </p:nvSpPr>
        <p:spPr/>
        <p:txBody>
          <a:bodyPr/>
          <a:lstStyle/>
          <a:p>
            <a:pPr>
              <a:defRPr/>
            </a:pPr>
            <a:r>
              <a:rPr lang="hu-HU" smtClean="0"/>
              <a:t>2. témakör</a:t>
            </a:r>
            <a:endParaRPr lang="hu-HU"/>
          </a:p>
        </p:txBody>
      </p:sp>
      <p:sp>
        <p:nvSpPr>
          <p:cNvPr id="5" name="Élőláb helye 4"/>
          <p:cNvSpPr>
            <a:spLocks noGrp="1"/>
          </p:cNvSpPr>
          <p:nvPr>
            <p:ph type="ftr" sz="quarter" idx="11"/>
          </p:nvPr>
        </p:nvSpPr>
        <p:spPr/>
        <p:txBody>
          <a:bodyPr/>
          <a:lstStyle/>
          <a:p>
            <a:pPr>
              <a:defRPr/>
            </a:pPr>
            <a:r>
              <a:rPr lang="hu-HU" smtClean="0"/>
              <a:t>© Deák István - 2016.</a:t>
            </a:r>
            <a:endParaRPr lang="hu-HU"/>
          </a:p>
        </p:txBody>
      </p:sp>
      <p:sp>
        <p:nvSpPr>
          <p:cNvPr id="6" name="Dia számának helye 5"/>
          <p:cNvSpPr>
            <a:spLocks noGrp="1"/>
          </p:cNvSpPr>
          <p:nvPr>
            <p:ph type="sldNum" sz="quarter" idx="12"/>
          </p:nvPr>
        </p:nvSpPr>
        <p:spPr/>
        <p:txBody>
          <a:bodyPr/>
          <a:lstStyle/>
          <a:p>
            <a:pPr>
              <a:defRPr/>
            </a:pPr>
            <a:fld id="{E0853408-F1B1-4743-808B-60F06CC0F085}" type="slidenum">
              <a:rPr lang="hu-HU" smtClean="0"/>
              <a:pPr>
                <a:defRPr/>
              </a:pPr>
              <a:t>‹#›</a:t>
            </a:fld>
            <a:endParaRPr lang="hu-HU"/>
          </a:p>
        </p:txBody>
      </p:sp>
      <p:sp>
        <p:nvSpPr>
          <p:cNvPr id="8" name="Tartalom helye 7"/>
          <p:cNvSpPr>
            <a:spLocks noGrp="1"/>
          </p:cNvSpPr>
          <p:nvPr>
            <p:ph sz="quarter" idx="1"/>
          </p:nvPr>
        </p:nvSpPr>
        <p:spPr>
          <a:xfrm>
            <a:off x="1219200" y="1447800"/>
            <a:ext cx="1036320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3">
        <a:schemeClr val="bg1"/>
      </p:bgRef>
    </p:bg>
    <p:spTree>
      <p:nvGrpSpPr>
        <p:cNvPr id="1" name=""/>
        <p:cNvGrpSpPr/>
        <p:nvPr/>
      </p:nvGrpSpPr>
      <p:grpSpPr>
        <a:xfrm>
          <a:off x="0" y="0"/>
          <a:ext cx="0" cy="0"/>
          <a:chOff x="0" y="0"/>
          <a:chExt cx="0" cy="0"/>
        </a:xfrm>
      </p:grpSpPr>
      <p:sp>
        <p:nvSpPr>
          <p:cNvPr id="11" name="Téglalap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400"/>
          </a:p>
        </p:txBody>
      </p:sp>
      <p:sp useBgFill="1">
        <p:nvSpPr>
          <p:cNvPr id="10" name="Lekerekített téglalap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400"/>
          </a:p>
        </p:txBody>
      </p:sp>
      <p:sp>
        <p:nvSpPr>
          <p:cNvPr id="2" name="Cím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hu-HU" smtClean="0"/>
              <a:t>Mintacím szerkesztése</a:t>
            </a:r>
            <a:endParaRPr kumimoji="0" lang="en-US"/>
          </a:p>
        </p:txBody>
      </p:sp>
      <p:sp>
        <p:nvSpPr>
          <p:cNvPr id="3" name="Szöveg hely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pPr>
              <a:defRPr/>
            </a:pPr>
            <a:r>
              <a:rPr lang="hu-HU" smtClean="0"/>
              <a:t>2. témakör</a:t>
            </a:r>
            <a:endParaRPr lang="hu-HU"/>
          </a:p>
        </p:txBody>
      </p:sp>
      <p:sp>
        <p:nvSpPr>
          <p:cNvPr id="5" name="Élőláb helye 4"/>
          <p:cNvSpPr>
            <a:spLocks noGrp="1"/>
          </p:cNvSpPr>
          <p:nvPr>
            <p:ph type="ftr" sz="quarter" idx="11"/>
          </p:nvPr>
        </p:nvSpPr>
        <p:spPr>
          <a:xfrm>
            <a:off x="1066800" y="6172200"/>
            <a:ext cx="5334000" cy="457200"/>
          </a:xfrm>
        </p:spPr>
        <p:txBody>
          <a:bodyPr/>
          <a:lstStyle/>
          <a:p>
            <a:pPr>
              <a:defRPr/>
            </a:pPr>
            <a:r>
              <a:rPr lang="hu-HU" smtClean="0"/>
              <a:t>© Deák István - 2016.</a:t>
            </a:r>
            <a:endParaRPr lang="hu-HU"/>
          </a:p>
        </p:txBody>
      </p:sp>
      <p:sp>
        <p:nvSpPr>
          <p:cNvPr id="7" name="Téglalap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8" name="Téglalap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9" name="Téglalap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6" name="Dia számának helye 5"/>
          <p:cNvSpPr>
            <a:spLocks noGrp="1"/>
          </p:cNvSpPr>
          <p:nvPr>
            <p:ph type="sldNum" sz="quarter" idx="12"/>
          </p:nvPr>
        </p:nvSpPr>
        <p:spPr>
          <a:xfrm>
            <a:off x="195072" y="6208776"/>
            <a:ext cx="609600" cy="457200"/>
          </a:xfrm>
        </p:spPr>
        <p:txBody>
          <a:bodyPr/>
          <a:lstStyle/>
          <a:p>
            <a:pPr>
              <a:defRPr/>
            </a:pPr>
            <a:fld id="{B51DED21-6B5A-4F2C-AA4A-539EC6E8981D}" type="slidenum">
              <a:rPr lang="hu-HU" smtClean="0"/>
              <a:pPr>
                <a:defRPr/>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p>
            <a:pPr>
              <a:defRPr/>
            </a:pPr>
            <a:r>
              <a:rPr lang="hu-HU" smtClean="0"/>
              <a:t>2. témakör</a:t>
            </a:r>
            <a:endParaRPr lang="hu-HU"/>
          </a:p>
        </p:txBody>
      </p:sp>
      <p:sp>
        <p:nvSpPr>
          <p:cNvPr id="6" name="Élőláb helye 5"/>
          <p:cNvSpPr>
            <a:spLocks noGrp="1"/>
          </p:cNvSpPr>
          <p:nvPr>
            <p:ph type="ftr" sz="quarter" idx="11"/>
          </p:nvPr>
        </p:nvSpPr>
        <p:spPr/>
        <p:txBody>
          <a:bodyPr/>
          <a:lstStyle/>
          <a:p>
            <a:pPr>
              <a:defRPr/>
            </a:pPr>
            <a:r>
              <a:rPr lang="hu-HU" smtClean="0"/>
              <a:t>© Deák István - 2016.</a:t>
            </a:r>
            <a:endParaRPr lang="hu-HU"/>
          </a:p>
        </p:txBody>
      </p:sp>
      <p:sp>
        <p:nvSpPr>
          <p:cNvPr id="7" name="Dia számának helye 6"/>
          <p:cNvSpPr>
            <a:spLocks noGrp="1"/>
          </p:cNvSpPr>
          <p:nvPr>
            <p:ph type="sldNum" sz="quarter" idx="12"/>
          </p:nvPr>
        </p:nvSpPr>
        <p:spPr/>
        <p:txBody>
          <a:bodyPr/>
          <a:lstStyle/>
          <a:p>
            <a:pPr>
              <a:defRPr/>
            </a:pPr>
            <a:fld id="{7AA73911-FEAD-4F11-A13B-D633063B978F}" type="slidenum">
              <a:rPr lang="hu-HU" smtClean="0"/>
              <a:pPr>
                <a:defRPr/>
              </a:pPr>
              <a:t>‹#›</a:t>
            </a:fld>
            <a:endParaRPr lang="hu-HU"/>
          </a:p>
        </p:txBody>
      </p:sp>
      <p:sp>
        <p:nvSpPr>
          <p:cNvPr id="9" name="Tartalom helye 8"/>
          <p:cNvSpPr>
            <a:spLocks noGrp="1"/>
          </p:cNvSpPr>
          <p:nvPr>
            <p:ph sz="quarter" idx="1"/>
          </p:nvPr>
        </p:nvSpPr>
        <p:spPr>
          <a:xfrm>
            <a:off x="1219200" y="1447800"/>
            <a:ext cx="499872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1" name="Tartalom helye 10"/>
          <p:cNvSpPr>
            <a:spLocks noGrp="1"/>
          </p:cNvSpPr>
          <p:nvPr>
            <p:ph sz="quarter" idx="2"/>
          </p:nvPr>
        </p:nvSpPr>
        <p:spPr>
          <a:xfrm>
            <a:off x="6578600" y="1447800"/>
            <a:ext cx="4998720" cy="45720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1219200" y="273050"/>
            <a:ext cx="10363200" cy="1143000"/>
          </a:xfrm>
        </p:spPr>
        <p:txBody>
          <a:bodyPr anchor="b" anchorCtr="0"/>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7" name="Dátum helye 6"/>
          <p:cNvSpPr>
            <a:spLocks noGrp="1"/>
          </p:cNvSpPr>
          <p:nvPr>
            <p:ph type="dt" sz="half" idx="10"/>
          </p:nvPr>
        </p:nvSpPr>
        <p:spPr/>
        <p:txBody>
          <a:bodyPr/>
          <a:lstStyle/>
          <a:p>
            <a:pPr>
              <a:defRPr/>
            </a:pPr>
            <a:r>
              <a:rPr lang="hu-HU" smtClean="0"/>
              <a:t>2. témakör</a:t>
            </a:r>
            <a:endParaRPr lang="hu-HU"/>
          </a:p>
        </p:txBody>
      </p:sp>
      <p:sp>
        <p:nvSpPr>
          <p:cNvPr id="8" name="Élőláb helye 7"/>
          <p:cNvSpPr>
            <a:spLocks noGrp="1"/>
          </p:cNvSpPr>
          <p:nvPr>
            <p:ph type="ftr" sz="quarter" idx="11"/>
          </p:nvPr>
        </p:nvSpPr>
        <p:spPr/>
        <p:txBody>
          <a:bodyPr/>
          <a:lstStyle/>
          <a:p>
            <a:pPr>
              <a:defRPr/>
            </a:pPr>
            <a:r>
              <a:rPr lang="hu-HU" smtClean="0"/>
              <a:t>© Deák István - 2016.</a:t>
            </a:r>
            <a:endParaRPr lang="hu-HU"/>
          </a:p>
        </p:txBody>
      </p:sp>
      <p:sp>
        <p:nvSpPr>
          <p:cNvPr id="9" name="Dia számának helye 8"/>
          <p:cNvSpPr>
            <a:spLocks noGrp="1"/>
          </p:cNvSpPr>
          <p:nvPr>
            <p:ph type="sldNum" sz="quarter" idx="12"/>
          </p:nvPr>
        </p:nvSpPr>
        <p:spPr/>
        <p:txBody>
          <a:bodyPr/>
          <a:lstStyle/>
          <a:p>
            <a:pPr>
              <a:defRPr/>
            </a:pPr>
            <a:fld id="{603815B0-981A-4A87-B30E-53CDB4EE0AB1}" type="slidenum">
              <a:rPr lang="hu-HU" smtClean="0"/>
              <a:pPr>
                <a:defRPr/>
              </a:pPr>
              <a:t>‹#›</a:t>
            </a:fld>
            <a:endParaRPr lang="hu-HU"/>
          </a:p>
        </p:txBody>
      </p:sp>
      <p:sp>
        <p:nvSpPr>
          <p:cNvPr id="11" name="Tartalom helye 10"/>
          <p:cNvSpPr>
            <a:spLocks noGrp="1"/>
          </p:cNvSpPr>
          <p:nvPr>
            <p:ph sz="half" idx="2"/>
          </p:nvPr>
        </p:nvSpPr>
        <p:spPr>
          <a:xfrm>
            <a:off x="1219200" y="2247900"/>
            <a:ext cx="4978400" cy="38862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half" idx="4"/>
          </p:nvPr>
        </p:nvSpPr>
        <p:spPr>
          <a:xfrm>
            <a:off x="6604000" y="2247900"/>
            <a:ext cx="4978400" cy="38862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pPr>
              <a:defRPr/>
            </a:pPr>
            <a:r>
              <a:rPr lang="hu-HU" smtClean="0"/>
              <a:t>2. témakör</a:t>
            </a:r>
            <a:endParaRPr lang="hu-HU"/>
          </a:p>
        </p:txBody>
      </p:sp>
      <p:sp>
        <p:nvSpPr>
          <p:cNvPr id="4" name="Élőláb helye 3"/>
          <p:cNvSpPr>
            <a:spLocks noGrp="1"/>
          </p:cNvSpPr>
          <p:nvPr>
            <p:ph type="ftr" sz="quarter" idx="11"/>
          </p:nvPr>
        </p:nvSpPr>
        <p:spPr/>
        <p:txBody>
          <a:bodyPr/>
          <a:lstStyle/>
          <a:p>
            <a:pPr>
              <a:defRPr/>
            </a:pPr>
            <a:r>
              <a:rPr lang="hu-HU" smtClean="0"/>
              <a:t>© Deák István - 2016.</a:t>
            </a:r>
            <a:endParaRPr lang="hu-HU"/>
          </a:p>
        </p:txBody>
      </p:sp>
      <p:sp>
        <p:nvSpPr>
          <p:cNvPr id="5" name="Dia számának helye 4"/>
          <p:cNvSpPr>
            <a:spLocks noGrp="1"/>
          </p:cNvSpPr>
          <p:nvPr>
            <p:ph type="sldNum" sz="quarter" idx="12"/>
          </p:nvPr>
        </p:nvSpPr>
        <p:spPr/>
        <p:txBody>
          <a:bodyPr/>
          <a:lstStyle/>
          <a:p>
            <a:pPr>
              <a:defRPr/>
            </a:pPr>
            <a:fld id="{2A6E0DFF-C150-4F1D-96CC-8FAD30752A9C}" type="slidenum">
              <a:rPr lang="hu-HU" smtClean="0"/>
              <a:pPr>
                <a:defRPr/>
              </a:pPr>
              <a:t>‹#›</a:t>
            </a:fld>
            <a:endParaRPr lang="hu-H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r>
              <a:rPr lang="hu-HU" smtClean="0"/>
              <a:t>2. témakör</a:t>
            </a:r>
            <a:endParaRPr lang="hu-HU"/>
          </a:p>
        </p:txBody>
      </p:sp>
      <p:sp>
        <p:nvSpPr>
          <p:cNvPr id="3" name="Élőláb helye 2"/>
          <p:cNvSpPr>
            <a:spLocks noGrp="1"/>
          </p:cNvSpPr>
          <p:nvPr>
            <p:ph type="ftr" sz="quarter" idx="11"/>
          </p:nvPr>
        </p:nvSpPr>
        <p:spPr/>
        <p:txBody>
          <a:bodyPr/>
          <a:lstStyle/>
          <a:p>
            <a:pPr>
              <a:defRPr/>
            </a:pPr>
            <a:r>
              <a:rPr lang="hu-HU" smtClean="0"/>
              <a:t>© Deák István - 2016.</a:t>
            </a:r>
            <a:endParaRPr lang="hu-HU"/>
          </a:p>
        </p:txBody>
      </p:sp>
      <p:sp>
        <p:nvSpPr>
          <p:cNvPr id="4" name="Dia számának helye 3"/>
          <p:cNvSpPr>
            <a:spLocks noGrp="1"/>
          </p:cNvSpPr>
          <p:nvPr>
            <p:ph type="sldNum" sz="quarter" idx="12"/>
          </p:nvPr>
        </p:nvSpPr>
        <p:spPr/>
        <p:txBody>
          <a:bodyPr/>
          <a:lstStyle/>
          <a:p>
            <a:pPr>
              <a:defRPr/>
            </a:pPr>
            <a:fld id="{94C3F3F1-61FC-4D7C-B7B6-C11D3F5FC9B3}" type="slidenum">
              <a:rPr lang="hu-HU" smtClean="0"/>
              <a:pPr>
                <a:defRPr/>
              </a:pPr>
              <a:t>‹#›</a:t>
            </a:fld>
            <a:endParaRPr lang="hu-H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8" name="Téglalap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useBgFill="1">
        <p:nvSpPr>
          <p:cNvPr id="9" name="Lekerekített téglalap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400"/>
          </a:p>
        </p:txBody>
      </p:sp>
      <p:sp>
        <p:nvSpPr>
          <p:cNvPr id="2" name="Cím 1"/>
          <p:cNvSpPr>
            <a:spLocks noGrp="1"/>
          </p:cNvSpPr>
          <p:nvPr>
            <p:ph type="title"/>
          </p:nvPr>
        </p:nvSpPr>
        <p:spPr>
          <a:xfrm>
            <a:off x="1219200" y="273050"/>
            <a:ext cx="10363200" cy="1143000"/>
          </a:xfrm>
        </p:spPr>
        <p:txBody>
          <a:bodyPr anchor="b" anchorCtr="0"/>
          <a:lstStyle>
            <a:lvl1pPr algn="l">
              <a:buNone/>
              <a:defRPr sz="4000" b="0"/>
            </a:lvl1pPr>
          </a:lstStyle>
          <a:p>
            <a:r>
              <a:rPr kumimoji="0" lang="hu-HU" smtClean="0"/>
              <a:t>Mintacím szerkesztése</a:t>
            </a:r>
            <a:endParaRPr kumimoji="0" lang="en-US"/>
          </a:p>
        </p:txBody>
      </p:sp>
      <p:sp>
        <p:nvSpPr>
          <p:cNvPr id="3" name="Szöveg hely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pPr>
              <a:defRPr/>
            </a:pPr>
            <a:r>
              <a:rPr lang="hu-HU" smtClean="0"/>
              <a:t>2. témakör</a:t>
            </a:r>
            <a:endParaRPr lang="hu-HU"/>
          </a:p>
        </p:txBody>
      </p:sp>
      <p:sp>
        <p:nvSpPr>
          <p:cNvPr id="6" name="Élőláb helye 5"/>
          <p:cNvSpPr>
            <a:spLocks noGrp="1"/>
          </p:cNvSpPr>
          <p:nvPr>
            <p:ph type="ftr" sz="quarter" idx="11"/>
          </p:nvPr>
        </p:nvSpPr>
        <p:spPr/>
        <p:txBody>
          <a:bodyPr/>
          <a:lstStyle/>
          <a:p>
            <a:pPr>
              <a:defRPr/>
            </a:pPr>
            <a:r>
              <a:rPr lang="hu-HU" smtClean="0"/>
              <a:t>© Deák István - 2016.</a:t>
            </a:r>
            <a:endParaRPr lang="hu-HU"/>
          </a:p>
        </p:txBody>
      </p:sp>
      <p:sp>
        <p:nvSpPr>
          <p:cNvPr id="7" name="Dia számának helye 6"/>
          <p:cNvSpPr>
            <a:spLocks noGrp="1"/>
          </p:cNvSpPr>
          <p:nvPr>
            <p:ph type="sldNum" sz="quarter" idx="12"/>
          </p:nvPr>
        </p:nvSpPr>
        <p:spPr/>
        <p:txBody>
          <a:bodyPr/>
          <a:lstStyle/>
          <a:p>
            <a:pPr>
              <a:defRPr/>
            </a:pPr>
            <a:fld id="{68C1D2E1-F433-4471-8B27-27262E6A97C9}" type="slidenum">
              <a:rPr lang="hu-HU" smtClean="0"/>
              <a:pPr>
                <a:defRPr/>
              </a:pPr>
              <a:t>‹#›</a:t>
            </a:fld>
            <a:endParaRPr lang="hu-HU"/>
          </a:p>
        </p:txBody>
      </p:sp>
      <p:sp>
        <p:nvSpPr>
          <p:cNvPr id="11" name="Tartalom helye 10"/>
          <p:cNvSpPr>
            <a:spLocks noGrp="1"/>
          </p:cNvSpPr>
          <p:nvPr>
            <p:ph sz="quarter" idx="1"/>
          </p:nvPr>
        </p:nvSpPr>
        <p:spPr>
          <a:xfrm>
            <a:off x="3962400" y="1600200"/>
            <a:ext cx="7620000" cy="4495800"/>
          </a:xfrm>
        </p:spPr>
        <p:txBody>
          <a:bodyPr vert="horz"/>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5"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1B5517D-AC35-4FB4-9826-639775465E2E}" type="slidenum">
              <a:rPr lang="hu-HU"/>
              <a:pPr>
                <a:defRPr/>
              </a:pPr>
              <a:t>‹#›</a:t>
            </a:fld>
            <a:endParaRPr lang="hu-HU"/>
          </a:p>
        </p:txBody>
      </p:sp>
    </p:spTree>
    <p:extLst>
      <p:ext uri="{BB962C8B-B14F-4D97-AF65-F5344CB8AC3E}">
        <p14:creationId xmlns:p14="http://schemas.microsoft.com/office/powerpoint/2010/main" val="1556354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hu-HU" smtClean="0"/>
              <a:t>Mintacím szerkesztése</a:t>
            </a:r>
            <a:endParaRPr kumimoji="0" lang="en-US"/>
          </a:p>
        </p:txBody>
      </p:sp>
      <p:sp>
        <p:nvSpPr>
          <p:cNvPr id="4" name="Szöveg hely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pPr>
              <a:defRPr/>
            </a:pPr>
            <a:r>
              <a:rPr lang="hu-HU" smtClean="0"/>
              <a:t>2. témakör</a:t>
            </a:r>
            <a:endParaRPr lang="hu-HU"/>
          </a:p>
        </p:txBody>
      </p:sp>
      <p:sp>
        <p:nvSpPr>
          <p:cNvPr id="6" name="Élőláb helye 5"/>
          <p:cNvSpPr>
            <a:spLocks noGrp="1"/>
          </p:cNvSpPr>
          <p:nvPr>
            <p:ph type="ftr" sz="quarter" idx="11"/>
          </p:nvPr>
        </p:nvSpPr>
        <p:spPr>
          <a:xfrm>
            <a:off x="1219200" y="6172200"/>
            <a:ext cx="5181600" cy="457200"/>
          </a:xfrm>
        </p:spPr>
        <p:txBody>
          <a:bodyPr/>
          <a:lstStyle/>
          <a:p>
            <a:pPr>
              <a:defRPr/>
            </a:pPr>
            <a:r>
              <a:rPr lang="hu-HU" smtClean="0"/>
              <a:t>© Deák István - 2016.</a:t>
            </a:r>
            <a:endParaRPr lang="hu-HU"/>
          </a:p>
        </p:txBody>
      </p:sp>
      <p:sp>
        <p:nvSpPr>
          <p:cNvPr id="7" name="Dia számának helye 6"/>
          <p:cNvSpPr>
            <a:spLocks noGrp="1"/>
          </p:cNvSpPr>
          <p:nvPr>
            <p:ph type="sldNum" sz="quarter" idx="12"/>
          </p:nvPr>
        </p:nvSpPr>
        <p:spPr>
          <a:xfrm>
            <a:off x="195072" y="6208776"/>
            <a:ext cx="609600" cy="457200"/>
          </a:xfrm>
        </p:spPr>
        <p:txBody>
          <a:bodyPr/>
          <a:lstStyle/>
          <a:p>
            <a:pPr>
              <a:defRPr/>
            </a:pPr>
            <a:fld id="{B333FDF3-DCEA-40E9-B85B-BA37C3BEEFCB}" type="slidenum">
              <a:rPr lang="hu-HU" smtClean="0"/>
              <a:pPr>
                <a:defRPr/>
              </a:pPr>
              <a:t>‹#›</a:t>
            </a:fld>
            <a:endParaRPr lang="hu-HU"/>
          </a:p>
        </p:txBody>
      </p:sp>
      <p:sp>
        <p:nvSpPr>
          <p:cNvPr id="11" name="Téglalap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12" name="Téglalap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13" name="Téglalap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400"/>
          </a:p>
        </p:txBody>
      </p:sp>
      <p:sp>
        <p:nvSpPr>
          <p:cNvPr id="3" name="Kép hely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hu-HU" smtClean="0"/>
              <a:t>Kép beszúrásához kattintson az ikonra</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pPr>
              <a:defRPr/>
            </a:pPr>
            <a:r>
              <a:rPr lang="hu-HU" smtClean="0"/>
              <a:t>2. témakör</a:t>
            </a:r>
            <a:endParaRPr lang="hu-HU"/>
          </a:p>
        </p:txBody>
      </p:sp>
      <p:sp>
        <p:nvSpPr>
          <p:cNvPr id="5" name="Élőláb helye 4"/>
          <p:cNvSpPr>
            <a:spLocks noGrp="1"/>
          </p:cNvSpPr>
          <p:nvPr>
            <p:ph type="ftr" sz="quarter" idx="11"/>
          </p:nvPr>
        </p:nvSpPr>
        <p:spPr/>
        <p:txBody>
          <a:bodyPr/>
          <a:lstStyle/>
          <a:p>
            <a:pPr>
              <a:defRPr/>
            </a:pPr>
            <a:r>
              <a:rPr lang="hu-HU" smtClean="0"/>
              <a:t>© Deák István - 2016.</a:t>
            </a:r>
            <a:endParaRPr lang="hu-HU"/>
          </a:p>
        </p:txBody>
      </p:sp>
      <p:sp>
        <p:nvSpPr>
          <p:cNvPr id="6" name="Dia számának helye 5"/>
          <p:cNvSpPr>
            <a:spLocks noGrp="1"/>
          </p:cNvSpPr>
          <p:nvPr>
            <p:ph type="sldNum" sz="quarter" idx="12"/>
          </p:nvPr>
        </p:nvSpPr>
        <p:spPr/>
        <p:txBody>
          <a:bodyPr/>
          <a:lstStyle/>
          <a:p>
            <a:pPr>
              <a:defRPr/>
            </a:pPr>
            <a:fld id="{00D36277-27EA-4A55-BD76-974E52DD5932}" type="slidenum">
              <a:rPr lang="hu-HU" smtClean="0"/>
              <a:pPr>
                <a:defRPr/>
              </a:pPr>
              <a:t>‹#›</a:t>
            </a:fld>
            <a:endParaRPr lang="hu-H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42"/>
            <a:ext cx="2682240" cy="5851525"/>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1219200" y="274641"/>
            <a:ext cx="7416800" cy="5851525"/>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pPr>
              <a:defRPr/>
            </a:pPr>
            <a:r>
              <a:rPr lang="hu-HU" smtClean="0"/>
              <a:t>2. témakör</a:t>
            </a:r>
            <a:endParaRPr lang="hu-HU"/>
          </a:p>
        </p:txBody>
      </p:sp>
      <p:sp>
        <p:nvSpPr>
          <p:cNvPr id="5" name="Élőláb helye 4"/>
          <p:cNvSpPr>
            <a:spLocks noGrp="1"/>
          </p:cNvSpPr>
          <p:nvPr>
            <p:ph type="ftr" sz="quarter" idx="11"/>
          </p:nvPr>
        </p:nvSpPr>
        <p:spPr/>
        <p:txBody>
          <a:bodyPr/>
          <a:lstStyle/>
          <a:p>
            <a:pPr>
              <a:defRPr/>
            </a:pPr>
            <a:r>
              <a:rPr lang="hu-HU" smtClean="0"/>
              <a:t>© Deák István - 2016.</a:t>
            </a:r>
            <a:endParaRPr lang="hu-HU"/>
          </a:p>
        </p:txBody>
      </p:sp>
      <p:sp>
        <p:nvSpPr>
          <p:cNvPr id="6" name="Dia számának helye 5"/>
          <p:cNvSpPr>
            <a:spLocks noGrp="1"/>
          </p:cNvSpPr>
          <p:nvPr>
            <p:ph type="sldNum" sz="quarter" idx="12"/>
          </p:nvPr>
        </p:nvSpPr>
        <p:spPr/>
        <p:txBody>
          <a:bodyPr/>
          <a:lstStyle/>
          <a:p>
            <a:pPr>
              <a:defRPr/>
            </a:pPr>
            <a:fld id="{CF8B26E8-696B-4ADC-9B86-2A08787CF04A}" type="slidenum">
              <a:rPr lang="hu-HU" smtClean="0"/>
              <a:pPr>
                <a:defRPr/>
              </a:pPr>
              <a:t>‹#›</a:t>
            </a:fld>
            <a:endParaRPr lang="hu-H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smtClean="0"/>
              <a:t>Mintacím szerkesztése</a:t>
            </a:r>
            <a:endParaRPr lang="hu-HU"/>
          </a:p>
        </p:txBody>
      </p:sp>
      <p:sp>
        <p:nvSpPr>
          <p:cNvPr id="3" name="Alcím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90AD4BB3-8AF4-4D06-8127-FBAD070C114F}"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208917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450AA98E-8E2D-47B7-83D9-31B049091F1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4186821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866FF951-0237-4AAB-B8F1-16D12A73371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8323685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CBB3EB2D-B963-4897-A93E-43F85FC41D4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271566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8" name="Élőláb helye 7"/>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A20DB542-FC49-4491-944F-667A8F03A83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35347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4" name="Élőláb helye 3"/>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C2707CBF-3DDC-479A-95EE-27B5C187B52D}"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3304952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3" name="Élőláb helye 2"/>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4AD39AA7-3E56-4243-A1F7-B0A552A94EB2}"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30566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5"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8E269FE5-BE63-4B78-803A-8721CD70181D}" type="slidenum">
              <a:rPr lang="hu-HU"/>
              <a:pPr>
                <a:defRPr/>
              </a:pPr>
              <a:t>‹#›</a:t>
            </a:fld>
            <a:endParaRPr lang="hu-HU"/>
          </a:p>
        </p:txBody>
      </p:sp>
    </p:spTree>
    <p:extLst>
      <p:ext uri="{BB962C8B-B14F-4D97-AF65-F5344CB8AC3E}">
        <p14:creationId xmlns:p14="http://schemas.microsoft.com/office/powerpoint/2010/main" val="2431932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05CF6B06-3FAD-4C15-AADC-5CE3C95A1CF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656353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283C862D-EFD6-4005-849A-805833C2F879}"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8872922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1A1091C0-38A2-416E-B177-6923B80A93D6}"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5779178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C7D87030-F41D-4E1F-831B-88C37933804C}"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6245533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609600" y="1600201"/>
            <a:ext cx="10972800" cy="4525963"/>
          </a:xfrm>
        </p:spPr>
        <p:txBody>
          <a:bodyPr/>
          <a:lstStyle/>
          <a:p>
            <a:endParaRPr lang="hu-HU"/>
          </a:p>
        </p:txBody>
      </p:sp>
      <p:sp>
        <p:nvSpPr>
          <p:cNvPr id="4" name="Dátum helye 3"/>
          <p:cNvSpPr>
            <a:spLocks noGrp="1"/>
          </p:cNvSpPr>
          <p:nvPr>
            <p:ph type="dt" sz="half" idx="10"/>
          </p:nvPr>
        </p:nvSpPr>
        <p:spPr>
          <a:xfrm>
            <a:off x="609600" y="6251575"/>
            <a:ext cx="2844800" cy="476250"/>
          </a:xfrm>
        </p:spPr>
        <p:txBody>
          <a:bodyPr/>
          <a:lstStyle>
            <a:lvl1pPr>
              <a:defRPr/>
            </a:lvl1pPr>
          </a:lstStyle>
          <a:p>
            <a:r>
              <a:rPr lang="hu-HU" smtClean="0">
                <a:solidFill>
                  <a:prstClr val="black">
                    <a:tint val="75000"/>
                  </a:prstClr>
                </a:solidFill>
              </a:rPr>
              <a:t>2. témakör</a:t>
            </a:r>
            <a:endParaRPr lang="hu-HU">
              <a:solidFill>
                <a:prstClr val="black">
                  <a:tint val="75000"/>
                </a:prstClr>
              </a:solidFill>
            </a:endParaRPr>
          </a:p>
        </p:txBody>
      </p:sp>
      <p:sp>
        <p:nvSpPr>
          <p:cNvPr id="5" name="Dia számának helye 4"/>
          <p:cNvSpPr>
            <a:spLocks noGrp="1"/>
          </p:cNvSpPr>
          <p:nvPr>
            <p:ph type="sldNum" sz="quarter" idx="11"/>
          </p:nvPr>
        </p:nvSpPr>
        <p:spPr>
          <a:xfrm>
            <a:off x="8737600" y="6248400"/>
            <a:ext cx="2844800" cy="476250"/>
          </a:xfrm>
        </p:spPr>
        <p:txBody>
          <a:bodyPr/>
          <a:lstStyle>
            <a:lvl1pPr>
              <a:defRPr/>
            </a:lvl1pPr>
          </a:lstStyle>
          <a:p>
            <a:fld id="{4AD5F79E-1257-4A0F-9BAA-CD44FCB8F21F}" type="slidenum">
              <a:rPr lang="hu-HU">
                <a:solidFill>
                  <a:prstClr val="black">
                    <a:tint val="75000"/>
                  </a:prstClr>
                </a:solidFill>
              </a:rPr>
              <a:pPr/>
              <a:t>‹#›</a:t>
            </a:fld>
            <a:endParaRPr lang="hu-HU">
              <a:solidFill>
                <a:prstClr val="black">
                  <a:tint val="75000"/>
                </a:prstClr>
              </a:solidFill>
            </a:endParaRPr>
          </a:p>
        </p:txBody>
      </p:sp>
      <p:sp>
        <p:nvSpPr>
          <p:cNvPr id="6" name="Élőláb helye 5"/>
          <p:cNvSpPr>
            <a:spLocks noGrp="1"/>
          </p:cNvSpPr>
          <p:nvPr>
            <p:ph type="ftr" sz="quarter" idx="12"/>
          </p:nvPr>
        </p:nvSpPr>
        <p:spPr>
          <a:xfrm>
            <a:off x="4165600" y="6248400"/>
            <a:ext cx="3860800" cy="476250"/>
          </a:xfrm>
        </p:spPr>
        <p:txBody>
          <a:bodyPr/>
          <a:lstStyle>
            <a:lvl1pPr>
              <a:defRPr/>
            </a:lvl1pPr>
          </a:lstStyle>
          <a:p>
            <a:r>
              <a:rPr lang="hu-HU" smtClean="0">
                <a:solidFill>
                  <a:prstClr val="black">
                    <a:tint val="75000"/>
                  </a:prstClr>
                </a:solidFill>
              </a:rPr>
              <a:t>© Deák István - 2016.</a:t>
            </a:r>
            <a:endParaRPr lang="hu-HU">
              <a:solidFill>
                <a:prstClr val="black">
                  <a:tint val="75000"/>
                </a:prstClr>
              </a:solidFill>
            </a:endParaRPr>
          </a:p>
        </p:txBody>
      </p:sp>
    </p:spTree>
    <p:extLst>
      <p:ext uri="{BB962C8B-B14F-4D97-AF65-F5344CB8AC3E}">
        <p14:creationId xmlns:p14="http://schemas.microsoft.com/office/powerpoint/2010/main" val="2545834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609600" y="1600201"/>
            <a:ext cx="53848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a:xfrm>
            <a:off x="609600" y="6251575"/>
            <a:ext cx="2844800" cy="476250"/>
          </a:xfrm>
        </p:spPr>
        <p:txBody>
          <a:bodyPr/>
          <a:lstStyle>
            <a:lvl1pPr>
              <a:defRPr/>
            </a:lvl1pPr>
          </a:lstStyle>
          <a:p>
            <a:r>
              <a:rPr lang="hu-HU" smtClean="0">
                <a:solidFill>
                  <a:prstClr val="black">
                    <a:tint val="75000"/>
                  </a:prstClr>
                </a:solidFill>
              </a:rPr>
              <a:t>2. témakör</a:t>
            </a:r>
            <a:endParaRPr lang="hu-HU">
              <a:solidFill>
                <a:prstClr val="black">
                  <a:tint val="75000"/>
                </a:prstClr>
              </a:solidFill>
            </a:endParaRPr>
          </a:p>
        </p:txBody>
      </p:sp>
      <p:sp>
        <p:nvSpPr>
          <p:cNvPr id="6" name="Dia számának helye 5"/>
          <p:cNvSpPr>
            <a:spLocks noGrp="1"/>
          </p:cNvSpPr>
          <p:nvPr>
            <p:ph type="sldNum" sz="quarter" idx="11"/>
          </p:nvPr>
        </p:nvSpPr>
        <p:spPr>
          <a:xfrm>
            <a:off x="8737600" y="6248400"/>
            <a:ext cx="2844800" cy="476250"/>
          </a:xfrm>
        </p:spPr>
        <p:txBody>
          <a:bodyPr/>
          <a:lstStyle>
            <a:lvl1pPr>
              <a:defRPr/>
            </a:lvl1pPr>
          </a:lstStyle>
          <a:p>
            <a:fld id="{EF78D9AE-56FB-44FD-B769-04D5D7A5B538}" type="slidenum">
              <a:rPr lang="hu-HU">
                <a:solidFill>
                  <a:prstClr val="black">
                    <a:tint val="75000"/>
                  </a:prstClr>
                </a:solidFill>
              </a:rPr>
              <a:pPr/>
              <a:t>‹#›</a:t>
            </a:fld>
            <a:endParaRPr lang="hu-HU">
              <a:solidFill>
                <a:prstClr val="black">
                  <a:tint val="75000"/>
                </a:prstClr>
              </a:solidFill>
            </a:endParaRPr>
          </a:p>
        </p:txBody>
      </p:sp>
      <p:sp>
        <p:nvSpPr>
          <p:cNvPr id="7" name="Élőláb helye 6"/>
          <p:cNvSpPr>
            <a:spLocks noGrp="1"/>
          </p:cNvSpPr>
          <p:nvPr>
            <p:ph type="ftr" sz="quarter" idx="12"/>
          </p:nvPr>
        </p:nvSpPr>
        <p:spPr>
          <a:xfrm>
            <a:off x="4165600" y="6248400"/>
            <a:ext cx="3860800" cy="476250"/>
          </a:xfrm>
        </p:spPr>
        <p:txBody>
          <a:bodyPr/>
          <a:lstStyle>
            <a:lvl1pPr>
              <a:defRPr/>
            </a:lvl1pPr>
          </a:lstStyle>
          <a:p>
            <a:r>
              <a:rPr lang="hu-HU" smtClean="0">
                <a:solidFill>
                  <a:prstClr val="black">
                    <a:tint val="75000"/>
                  </a:prstClr>
                </a:solidFill>
              </a:rPr>
              <a:t>© Deák István - 2016.</a:t>
            </a:r>
            <a:endParaRPr lang="hu-HU">
              <a:solidFill>
                <a:prstClr val="black">
                  <a:tint val="75000"/>
                </a:prstClr>
              </a:solidFill>
            </a:endParaRPr>
          </a:p>
        </p:txBody>
      </p:sp>
    </p:spTree>
    <p:extLst>
      <p:ext uri="{BB962C8B-B14F-4D97-AF65-F5344CB8AC3E}">
        <p14:creationId xmlns:p14="http://schemas.microsoft.com/office/powerpoint/2010/main" val="10626143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smtClean="0"/>
              <a:t>Mintacím szerkesztése</a:t>
            </a:r>
            <a:endParaRPr lang="hu-HU"/>
          </a:p>
        </p:txBody>
      </p:sp>
      <p:sp>
        <p:nvSpPr>
          <p:cNvPr id="3" name="Alcím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90AD4BB3-8AF4-4D06-8127-FBAD070C114F}"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921863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450AA98E-8E2D-47B7-83D9-31B049091F1B}"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77900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866FF951-0237-4AAB-B8F1-16D12A73371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9601606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CBB3EB2D-B963-4897-A93E-43F85FC41D4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1938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6"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C175A931-ADD9-449E-9121-CDFF5E09FAA7}" type="slidenum">
              <a:rPr lang="hu-HU"/>
              <a:pPr>
                <a:defRPr/>
              </a:pPr>
              <a:t>‹#›</a:t>
            </a:fld>
            <a:endParaRPr lang="hu-HU"/>
          </a:p>
        </p:txBody>
      </p:sp>
    </p:spTree>
    <p:extLst>
      <p:ext uri="{BB962C8B-B14F-4D97-AF65-F5344CB8AC3E}">
        <p14:creationId xmlns:p14="http://schemas.microsoft.com/office/powerpoint/2010/main" val="18295281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8" name="Élőláb helye 7"/>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A20DB542-FC49-4491-944F-667A8F03A834}"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40965149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4" name="Élőláb helye 3"/>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C2707CBF-3DDC-479A-95EE-27B5C187B52D}"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6604280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3" name="Élőláb helye 2"/>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4AD39AA7-3E56-4243-A1F7-B0A552A94EB2}"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9853451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05CF6B06-3FAD-4C15-AADC-5CE3C95A1CFE}"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9264276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6" name="Élőláb helye 5"/>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283C862D-EFD6-4005-849A-805833C2F879}"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8657804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1A1091C0-38A2-416E-B177-6923B80A93D6}"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13230168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11"/>
          </p:nvPr>
        </p:nvSpPr>
        <p:spPr/>
        <p:txBody>
          <a:bodyPr/>
          <a:lstStyle/>
          <a:p>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C7D87030-F41D-4E1F-831B-88C37933804C}"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2888427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609600" y="1600201"/>
            <a:ext cx="10972800" cy="4525963"/>
          </a:xfrm>
        </p:spPr>
        <p:txBody>
          <a:bodyPr/>
          <a:lstStyle/>
          <a:p>
            <a:endParaRPr lang="hu-HU"/>
          </a:p>
        </p:txBody>
      </p:sp>
      <p:sp>
        <p:nvSpPr>
          <p:cNvPr id="4" name="Dátum helye 3"/>
          <p:cNvSpPr>
            <a:spLocks noGrp="1"/>
          </p:cNvSpPr>
          <p:nvPr>
            <p:ph type="dt" sz="half" idx="10"/>
          </p:nvPr>
        </p:nvSpPr>
        <p:spPr>
          <a:xfrm>
            <a:off x="609600" y="6251575"/>
            <a:ext cx="2844800" cy="476250"/>
          </a:xfrm>
        </p:spPr>
        <p:txBody>
          <a:bodyPr/>
          <a:lstStyle>
            <a:lvl1pPr>
              <a:defRPr/>
            </a:lvl1pPr>
          </a:lstStyle>
          <a:p>
            <a:r>
              <a:rPr lang="hu-HU" smtClean="0">
                <a:solidFill>
                  <a:prstClr val="black">
                    <a:tint val="75000"/>
                  </a:prstClr>
                </a:solidFill>
              </a:rPr>
              <a:t>2. témakör</a:t>
            </a:r>
            <a:endParaRPr lang="hu-HU">
              <a:solidFill>
                <a:prstClr val="black">
                  <a:tint val="75000"/>
                </a:prstClr>
              </a:solidFill>
            </a:endParaRPr>
          </a:p>
        </p:txBody>
      </p:sp>
      <p:sp>
        <p:nvSpPr>
          <p:cNvPr id="5" name="Dia számának helye 4"/>
          <p:cNvSpPr>
            <a:spLocks noGrp="1"/>
          </p:cNvSpPr>
          <p:nvPr>
            <p:ph type="sldNum" sz="quarter" idx="11"/>
          </p:nvPr>
        </p:nvSpPr>
        <p:spPr>
          <a:xfrm>
            <a:off x="8737600" y="6248400"/>
            <a:ext cx="2844800" cy="476250"/>
          </a:xfrm>
        </p:spPr>
        <p:txBody>
          <a:bodyPr/>
          <a:lstStyle>
            <a:lvl1pPr>
              <a:defRPr/>
            </a:lvl1pPr>
          </a:lstStyle>
          <a:p>
            <a:fld id="{4AD5F79E-1257-4A0F-9BAA-CD44FCB8F21F}" type="slidenum">
              <a:rPr lang="hu-HU">
                <a:solidFill>
                  <a:prstClr val="black">
                    <a:tint val="75000"/>
                  </a:prstClr>
                </a:solidFill>
              </a:rPr>
              <a:pPr/>
              <a:t>‹#›</a:t>
            </a:fld>
            <a:endParaRPr lang="hu-HU">
              <a:solidFill>
                <a:prstClr val="black">
                  <a:tint val="75000"/>
                </a:prstClr>
              </a:solidFill>
            </a:endParaRPr>
          </a:p>
        </p:txBody>
      </p:sp>
      <p:sp>
        <p:nvSpPr>
          <p:cNvPr id="6" name="Élőláb helye 5"/>
          <p:cNvSpPr>
            <a:spLocks noGrp="1"/>
          </p:cNvSpPr>
          <p:nvPr>
            <p:ph type="ftr" sz="quarter" idx="12"/>
          </p:nvPr>
        </p:nvSpPr>
        <p:spPr>
          <a:xfrm>
            <a:off x="4165600" y="6248400"/>
            <a:ext cx="3860800" cy="476250"/>
          </a:xfrm>
        </p:spPr>
        <p:txBody>
          <a:bodyPr/>
          <a:lstStyle>
            <a:lvl1pPr>
              <a:defRPr/>
            </a:lvl1pPr>
          </a:lstStyle>
          <a:p>
            <a:r>
              <a:rPr lang="hu-HU" smtClean="0">
                <a:solidFill>
                  <a:prstClr val="black">
                    <a:tint val="75000"/>
                  </a:prstClr>
                </a:solidFill>
              </a:rPr>
              <a:t>© Deák István - 2016.</a:t>
            </a:r>
            <a:endParaRPr lang="hu-HU">
              <a:solidFill>
                <a:prstClr val="black">
                  <a:tint val="75000"/>
                </a:prstClr>
              </a:solidFill>
            </a:endParaRPr>
          </a:p>
        </p:txBody>
      </p:sp>
    </p:spTree>
    <p:extLst>
      <p:ext uri="{BB962C8B-B14F-4D97-AF65-F5344CB8AC3E}">
        <p14:creationId xmlns:p14="http://schemas.microsoft.com/office/powerpoint/2010/main" val="18665128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609600" y="274638"/>
            <a:ext cx="109728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609600" y="1600201"/>
            <a:ext cx="53848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97600" y="1600201"/>
            <a:ext cx="53848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a:xfrm>
            <a:off x="609600" y="6251575"/>
            <a:ext cx="2844800" cy="476250"/>
          </a:xfrm>
        </p:spPr>
        <p:txBody>
          <a:bodyPr/>
          <a:lstStyle>
            <a:lvl1pPr>
              <a:defRPr/>
            </a:lvl1pPr>
          </a:lstStyle>
          <a:p>
            <a:r>
              <a:rPr lang="hu-HU" smtClean="0">
                <a:solidFill>
                  <a:prstClr val="black">
                    <a:tint val="75000"/>
                  </a:prstClr>
                </a:solidFill>
              </a:rPr>
              <a:t>2. témakör</a:t>
            </a:r>
            <a:endParaRPr lang="hu-HU">
              <a:solidFill>
                <a:prstClr val="black">
                  <a:tint val="75000"/>
                </a:prstClr>
              </a:solidFill>
            </a:endParaRPr>
          </a:p>
        </p:txBody>
      </p:sp>
      <p:sp>
        <p:nvSpPr>
          <p:cNvPr id="6" name="Dia számának helye 5"/>
          <p:cNvSpPr>
            <a:spLocks noGrp="1"/>
          </p:cNvSpPr>
          <p:nvPr>
            <p:ph type="sldNum" sz="quarter" idx="11"/>
          </p:nvPr>
        </p:nvSpPr>
        <p:spPr>
          <a:xfrm>
            <a:off x="8737600" y="6248400"/>
            <a:ext cx="2844800" cy="476250"/>
          </a:xfrm>
        </p:spPr>
        <p:txBody>
          <a:bodyPr/>
          <a:lstStyle>
            <a:lvl1pPr>
              <a:defRPr/>
            </a:lvl1pPr>
          </a:lstStyle>
          <a:p>
            <a:fld id="{EF78D9AE-56FB-44FD-B769-04D5D7A5B538}" type="slidenum">
              <a:rPr lang="hu-HU">
                <a:solidFill>
                  <a:prstClr val="black">
                    <a:tint val="75000"/>
                  </a:prstClr>
                </a:solidFill>
              </a:rPr>
              <a:pPr/>
              <a:t>‹#›</a:t>
            </a:fld>
            <a:endParaRPr lang="hu-HU">
              <a:solidFill>
                <a:prstClr val="black">
                  <a:tint val="75000"/>
                </a:prstClr>
              </a:solidFill>
            </a:endParaRPr>
          </a:p>
        </p:txBody>
      </p:sp>
      <p:sp>
        <p:nvSpPr>
          <p:cNvPr id="7" name="Élőláb helye 6"/>
          <p:cNvSpPr>
            <a:spLocks noGrp="1"/>
          </p:cNvSpPr>
          <p:nvPr>
            <p:ph type="ftr" sz="quarter" idx="12"/>
          </p:nvPr>
        </p:nvSpPr>
        <p:spPr>
          <a:xfrm>
            <a:off x="4165600" y="6248400"/>
            <a:ext cx="3860800" cy="476250"/>
          </a:xfrm>
        </p:spPr>
        <p:txBody>
          <a:bodyPr/>
          <a:lstStyle>
            <a:lvl1pPr>
              <a:defRPr/>
            </a:lvl1pPr>
          </a:lstStyle>
          <a:p>
            <a:r>
              <a:rPr lang="hu-HU" smtClean="0">
                <a:solidFill>
                  <a:prstClr val="black">
                    <a:tint val="75000"/>
                  </a:prstClr>
                </a:solidFill>
              </a:rPr>
              <a:t>© Deák István - 2016.</a:t>
            </a:r>
            <a:endParaRPr lang="hu-HU">
              <a:solidFill>
                <a:prstClr val="black">
                  <a:tint val="75000"/>
                </a:prstClr>
              </a:solidFill>
            </a:endParaRPr>
          </a:p>
        </p:txBody>
      </p:sp>
    </p:spTree>
    <p:extLst>
      <p:ext uri="{BB962C8B-B14F-4D97-AF65-F5344CB8AC3E}">
        <p14:creationId xmlns:p14="http://schemas.microsoft.com/office/powerpoint/2010/main" val="835325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80187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8"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A505560F-53AD-4617-BF23-119E1B59BB83}" type="slidenum">
              <a:rPr lang="hu-HU"/>
              <a:pPr>
                <a:defRPr/>
              </a:pPr>
              <a:t>‹#›</a:t>
            </a:fld>
            <a:endParaRPr lang="hu-HU"/>
          </a:p>
        </p:txBody>
      </p:sp>
    </p:spTree>
    <p:extLst>
      <p:ext uri="{BB962C8B-B14F-4D97-AF65-F5344CB8AC3E}">
        <p14:creationId xmlns:p14="http://schemas.microsoft.com/office/powerpoint/2010/main" val="34444544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811144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28944574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978857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10659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68834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9530606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46268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920646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0620811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39"/>
            <a:ext cx="27432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609600" y="274639"/>
            <a:ext cx="80264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0777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4"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59F8D449-06AE-4873-8530-63AE12244133}" type="slidenum">
              <a:rPr lang="hu-HU"/>
              <a:pPr>
                <a:defRPr/>
              </a:pPr>
              <a:t>‹#›</a:t>
            </a:fld>
            <a:endParaRPr lang="hu-HU"/>
          </a:p>
        </p:txBody>
      </p:sp>
    </p:spTree>
    <p:extLst>
      <p:ext uri="{BB962C8B-B14F-4D97-AF65-F5344CB8AC3E}">
        <p14:creationId xmlns:p14="http://schemas.microsoft.com/office/powerpoint/2010/main" val="29381412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cSld name="Egyéni elrendezés">
    <p:spTree>
      <p:nvGrpSpPr>
        <p:cNvPr id="1" name=""/>
        <p:cNvGrpSpPr/>
        <p:nvPr/>
      </p:nvGrpSpPr>
      <p:grpSpPr>
        <a:xfrm>
          <a:off x="0" y="0"/>
          <a:ext cx="0" cy="0"/>
          <a:chOff x="0" y="0"/>
          <a:chExt cx="0" cy="0"/>
        </a:xfrm>
      </p:grpSpPr>
      <p:sp>
        <p:nvSpPr>
          <p:cNvPr id="14" name="Title 8"/>
          <p:cNvSpPr>
            <a:spLocks noGrp="1"/>
          </p:cNvSpPr>
          <p:nvPr>
            <p:ph type="title"/>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5994400" y="3886200"/>
            <a:ext cx="57912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14278800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5994400" y="3886200"/>
            <a:ext cx="57912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26685847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1_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597319" y="1628801"/>
            <a:ext cx="6815667"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7632171" y="1633102"/>
            <a:ext cx="432048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4720450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1_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4766733" y="1435101"/>
            <a:ext cx="6815667"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6" name="Élőláb hely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7" name="Dia számának hely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9" name="Cím 1"/>
          <p:cNvSpPr>
            <a:spLocks noGrp="1"/>
          </p:cNvSpPr>
          <p:nvPr>
            <p:ph type="title"/>
          </p:nvPr>
        </p:nvSpPr>
        <p:spPr>
          <a:xfrm>
            <a:off x="597319" y="44624"/>
            <a:ext cx="5882724" cy="864096"/>
          </a:xfrm>
        </p:spPr>
        <p:txBody>
          <a:bodyPr/>
          <a:lstStyle/>
          <a:p>
            <a:r>
              <a:rPr lang="hu-HU"/>
              <a:t>Mintacím szerkesztése</a:t>
            </a:r>
          </a:p>
        </p:txBody>
      </p:sp>
    </p:spTree>
    <p:extLst>
      <p:ext uri="{BB962C8B-B14F-4D97-AF65-F5344CB8AC3E}">
        <p14:creationId xmlns:p14="http://schemas.microsoft.com/office/powerpoint/2010/main" val="40402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3"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6A4CFB1A-05CC-45B6-B151-A57D9385BDD1}" type="slidenum">
              <a:rPr lang="hu-HU"/>
              <a:pPr>
                <a:defRPr/>
              </a:pPr>
              <a:t>‹#›</a:t>
            </a:fld>
            <a:endParaRPr lang="hu-HU"/>
          </a:p>
        </p:txBody>
      </p:sp>
    </p:spTree>
    <p:extLst>
      <p:ext uri="{BB962C8B-B14F-4D97-AF65-F5344CB8AC3E}">
        <p14:creationId xmlns:p14="http://schemas.microsoft.com/office/powerpoint/2010/main" val="35269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1" y="273050"/>
            <a:ext cx="4011084"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6"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0C6AEFC1-5EEF-4EF5-A34A-D44120C91544}" type="slidenum">
              <a:rPr lang="hu-HU"/>
              <a:pPr>
                <a:defRPr/>
              </a:pPr>
              <a:t>‹#›</a:t>
            </a:fld>
            <a:endParaRPr lang="hu-HU"/>
          </a:p>
        </p:txBody>
      </p:sp>
    </p:spTree>
    <p:extLst>
      <p:ext uri="{BB962C8B-B14F-4D97-AF65-F5344CB8AC3E}">
        <p14:creationId xmlns:p14="http://schemas.microsoft.com/office/powerpoint/2010/main" val="280428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r>
              <a:rPr lang="hu-HU" smtClean="0"/>
              <a:t>2. témakör</a:t>
            </a:r>
            <a:endParaRPr lang="hu-HU"/>
          </a:p>
        </p:txBody>
      </p:sp>
      <p:sp>
        <p:nvSpPr>
          <p:cNvPr id="6" name="Rectangle 5"/>
          <p:cNvSpPr>
            <a:spLocks noGrp="1" noChangeArrowheads="1"/>
          </p:cNvSpPr>
          <p:nvPr>
            <p:ph type="ftr" sz="quarter" idx="11"/>
          </p:nvPr>
        </p:nvSpPr>
        <p:spPr>
          <a:ln/>
        </p:spPr>
        <p:txBody>
          <a:bodyPr/>
          <a:lstStyle>
            <a:lvl1pPr>
              <a:defRPr/>
            </a:lvl1pPr>
          </a:lstStyle>
          <a:p>
            <a:pPr>
              <a:defRPr/>
            </a:pPr>
            <a:r>
              <a:rPr lang="hu-HU" smtClean="0"/>
              <a:t>© Deák István - 2016.</a:t>
            </a: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4EE94772-342C-45E8-B42B-91B656169D44}" type="slidenum">
              <a:rPr lang="hu-HU"/>
              <a:pPr>
                <a:defRPr/>
              </a:pPr>
              <a:t>‹#›</a:t>
            </a:fld>
            <a:endParaRPr lang="hu-HU"/>
          </a:p>
        </p:txBody>
      </p:sp>
    </p:spTree>
    <p:extLst>
      <p:ext uri="{BB962C8B-B14F-4D97-AF65-F5344CB8AC3E}">
        <p14:creationId xmlns:p14="http://schemas.microsoft.com/office/powerpoint/2010/main" val="85754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2.jpeg"/><Relationship Id="rId2" Type="http://schemas.openxmlformats.org/officeDocument/2006/relationships/slideLayout" Target="../slideLayouts/slideLayout50.xml"/><Relationship Id="rId16" Type="http://schemas.openxmlformats.org/officeDocument/2006/relationships/theme" Target="../theme/theme5.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5974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a:latin typeface="+mn-lt"/>
              </a:defRPr>
            </a:lvl1pPr>
          </a:lstStyle>
          <a:p>
            <a:pPr>
              <a:defRPr/>
            </a:pPr>
            <a:r>
              <a:rPr lang="hu-HU" smtClean="0"/>
              <a:t>2. témakör</a:t>
            </a:r>
            <a:endParaRPr lang="hu-HU"/>
          </a:p>
        </p:txBody>
      </p:sp>
      <p:sp>
        <p:nvSpPr>
          <p:cNvPr id="15974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SzTx/>
              <a:buFontTx/>
              <a:buNone/>
              <a:defRPr>
                <a:latin typeface="+mn-lt"/>
              </a:defRPr>
            </a:lvl1pPr>
          </a:lstStyle>
          <a:p>
            <a:pPr>
              <a:defRPr/>
            </a:pPr>
            <a:r>
              <a:rPr lang="hu-HU" smtClean="0"/>
              <a:t>© Deák István - 2016.</a:t>
            </a:r>
            <a:endParaRPr lang="hu-HU"/>
          </a:p>
        </p:txBody>
      </p:sp>
      <p:sp>
        <p:nvSpPr>
          <p:cNvPr id="15975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a:latin typeface="+mn-lt"/>
              </a:defRPr>
            </a:lvl1pPr>
          </a:lstStyle>
          <a:p>
            <a:pPr>
              <a:defRPr/>
            </a:pPr>
            <a:fld id="{37294E81-D6D3-4064-BABE-4FBC58149216}"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églalap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400"/>
          </a:p>
        </p:txBody>
      </p:sp>
      <p:sp useBgFill="1">
        <p:nvSpPr>
          <p:cNvPr id="8" name="Lekerekített téglalap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400"/>
          </a:p>
        </p:txBody>
      </p:sp>
      <p:sp>
        <p:nvSpPr>
          <p:cNvPr id="22" name="Cím hely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pPr>
              <a:defRPr/>
            </a:pPr>
            <a:r>
              <a:rPr lang="hu-HU" smtClean="0"/>
              <a:t>2. témakör</a:t>
            </a:r>
            <a:endParaRPr lang="hu-HU"/>
          </a:p>
        </p:txBody>
      </p:sp>
      <p:sp>
        <p:nvSpPr>
          <p:cNvPr id="3" name="Élőláb hely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a:defRPr/>
            </a:pPr>
            <a:r>
              <a:rPr lang="hu-HU" smtClean="0"/>
              <a:t>© Deák István - 2016.</a:t>
            </a:r>
            <a:endParaRPr lang="hu-HU"/>
          </a:p>
        </p:txBody>
      </p:sp>
      <p:sp>
        <p:nvSpPr>
          <p:cNvPr id="23" name="Dia számának hely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7294E81-D6D3-4064-BABE-4FBC58149216}" type="slidenum">
              <a:rPr lang="hu-HU" smtClean="0"/>
              <a:pPr>
                <a:defRPr/>
              </a:pPr>
              <a:t>‹#›</a:t>
            </a:fld>
            <a:endParaRPr lang="hu-HU"/>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nSpc>
                <a:spcPct val="100000"/>
              </a:lnSpc>
              <a:spcBef>
                <a:spcPct val="0"/>
              </a:spcBef>
              <a:buClrTx/>
              <a:buSzTx/>
              <a:buFontTx/>
              <a:buNone/>
            </a:pPr>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nSpc>
                <a:spcPct val="100000"/>
              </a:lnSpc>
              <a:spcBef>
                <a:spcPct val="0"/>
              </a:spcBef>
              <a:buClrTx/>
              <a:buSzTx/>
              <a:buFontTx/>
              <a:buNone/>
            </a:pPr>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nSpc>
                <a:spcPct val="100000"/>
              </a:lnSpc>
              <a:spcBef>
                <a:spcPct val="0"/>
              </a:spcBef>
              <a:buClrTx/>
              <a:buSzTx/>
              <a:buFontTx/>
              <a:buNone/>
            </a:pPr>
            <a:fld id="{C00D6EB3-F039-4BB2-B3F9-42C8FBB27B68}" type="slidenum">
              <a:rPr lang="hu-HU" smtClean="0">
                <a:solidFill>
                  <a:prstClr val="black">
                    <a:tint val="75000"/>
                  </a:prstClr>
                </a:solidFill>
              </a:rPr>
              <a:pPr>
                <a:lnSpc>
                  <a:spcPct val="100000"/>
                </a:lnSpc>
                <a:spcBef>
                  <a:spcPct val="0"/>
                </a:spcBef>
                <a:buClrTx/>
                <a:buSzTx/>
                <a:buFontTx/>
                <a:buNone/>
              </a:pPr>
              <a:t>‹#›</a:t>
            </a:fld>
            <a:endParaRPr lang="hu-HU">
              <a:solidFill>
                <a:prstClr val="black">
                  <a:tint val="75000"/>
                </a:prstClr>
              </a:solidFill>
            </a:endParaRPr>
          </a:p>
        </p:txBody>
      </p:sp>
    </p:spTree>
    <p:extLst>
      <p:ext uri="{BB962C8B-B14F-4D97-AF65-F5344CB8AC3E}">
        <p14:creationId xmlns:p14="http://schemas.microsoft.com/office/powerpoint/2010/main" val="182499270"/>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nSpc>
                <a:spcPct val="100000"/>
              </a:lnSpc>
              <a:spcBef>
                <a:spcPct val="0"/>
              </a:spcBef>
              <a:buClrTx/>
              <a:buSzTx/>
              <a:buFontTx/>
              <a:buNone/>
            </a:pPr>
            <a:r>
              <a:rPr lang="hu-HU" smtClean="0">
                <a:solidFill>
                  <a:prstClr val="black">
                    <a:tint val="75000"/>
                  </a:prstClr>
                </a:solidFill>
              </a:rPr>
              <a:t>2. témakör</a:t>
            </a:r>
            <a:endParaRPr lang="hu-HU">
              <a:solidFill>
                <a:prstClr val="black">
                  <a:tint val="75000"/>
                </a:prstClr>
              </a:solidFill>
            </a:endParaRPr>
          </a:p>
        </p:txBody>
      </p:sp>
      <p:sp>
        <p:nvSpPr>
          <p:cNvPr id="5" name="Élőláb hely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nSpc>
                <a:spcPct val="100000"/>
              </a:lnSpc>
              <a:spcBef>
                <a:spcPct val="0"/>
              </a:spcBef>
              <a:buClrTx/>
              <a:buSzTx/>
              <a:buFontTx/>
              <a:buNone/>
            </a:pPr>
            <a:r>
              <a:rPr lang="hu-HU" smtClean="0">
                <a:solidFill>
                  <a:prstClr val="black">
                    <a:tint val="75000"/>
                  </a:prstClr>
                </a:solidFill>
              </a:rPr>
              <a:t>© Deák István - 2016.</a:t>
            </a:r>
            <a:endParaRPr lang="hu-HU">
              <a:solidFill>
                <a:prstClr val="black">
                  <a:tint val="75000"/>
                </a:prstClr>
              </a:solidFill>
            </a:endParaRPr>
          </a:p>
        </p:txBody>
      </p:sp>
      <p:sp>
        <p:nvSpPr>
          <p:cNvPr id="6" name="Dia számának hely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nSpc>
                <a:spcPct val="100000"/>
              </a:lnSpc>
              <a:spcBef>
                <a:spcPct val="0"/>
              </a:spcBef>
              <a:buClrTx/>
              <a:buSzTx/>
              <a:buFontTx/>
              <a:buNone/>
            </a:pPr>
            <a:fld id="{C00D6EB3-F039-4BB2-B3F9-42C8FBB27B68}" type="slidenum">
              <a:rPr lang="hu-HU" smtClean="0">
                <a:solidFill>
                  <a:prstClr val="black">
                    <a:tint val="75000"/>
                  </a:prstClr>
                </a:solidFill>
              </a:rPr>
              <a:pPr>
                <a:lnSpc>
                  <a:spcPct val="100000"/>
                </a:lnSpc>
                <a:spcBef>
                  <a:spcPct val="0"/>
                </a:spcBef>
                <a:buClrTx/>
                <a:buSzTx/>
                <a:buFontTx/>
                <a:buNone/>
              </a:pPr>
              <a:t>‹#›</a:t>
            </a:fld>
            <a:endParaRPr lang="hu-HU">
              <a:solidFill>
                <a:prstClr val="black">
                  <a:tint val="75000"/>
                </a:prstClr>
              </a:solidFill>
            </a:endParaRPr>
          </a:p>
        </p:txBody>
      </p:sp>
    </p:spTree>
    <p:extLst>
      <p:ext uri="{BB962C8B-B14F-4D97-AF65-F5344CB8AC3E}">
        <p14:creationId xmlns:p14="http://schemas.microsoft.com/office/powerpoint/2010/main" val="2857083272"/>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0DD05FFA-4383-4574-9830-A5FF25BE8406}" type="datetimeFigureOut">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2018. 03. 26.</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74ECFDF-B4B8-4D79-9C23-DD008FAF0A0B}" type="slidenum">
              <a:rPr kumimoji="0" lang="hu-HU" sz="14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hu-HU" sz="1400" b="0" i="0" u="none" strike="noStrike" kern="1200" cap="none" spc="0" normalizeH="0" baseline="0" noProof="0">
              <a:ln>
                <a:noFill/>
              </a:ln>
              <a:solidFill>
                <a:srgbClr val="000000"/>
              </a:solidFill>
              <a:effectLst/>
              <a:uLnTx/>
              <a:uFillTx/>
              <a:latin typeface="Arial"/>
              <a:ea typeface="+mn-ea"/>
              <a:cs typeface="+mn-cs"/>
            </a:endParaRPr>
          </a:p>
        </p:txBody>
      </p:sp>
      <p:pic>
        <p:nvPicPr>
          <p:cNvPr id="1031" name="Picture 7" descr="SZTE_hu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252412"/>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819400" y="4781128"/>
            <a:ext cx="6400800" cy="1600200"/>
          </a:xfrm>
        </p:spPr>
        <p:txBody>
          <a:bodyPr>
            <a:normAutofit fontScale="92500" lnSpcReduction="20000"/>
          </a:bodyPr>
          <a:lstStyle/>
          <a:p>
            <a:pPr marL="609600" indent="-609600">
              <a:defRPr/>
            </a:pPr>
            <a:r>
              <a:rPr lang="hu-HU" sz="4000" b="1" dirty="0">
                <a:solidFill>
                  <a:srgbClr val="990000"/>
                </a:solidFill>
              </a:rPr>
              <a:t>14. </a:t>
            </a:r>
            <a:r>
              <a:rPr lang="hu-HU" sz="4000" b="1" dirty="0">
                <a:solidFill>
                  <a:srgbClr val="990000"/>
                </a:solidFill>
              </a:rPr>
              <a:t>l</a:t>
            </a:r>
            <a:r>
              <a:rPr lang="hu-HU" sz="4000" b="1" dirty="0">
                <a:solidFill>
                  <a:srgbClr val="990000"/>
                </a:solidFill>
              </a:rPr>
              <a:t>ecke</a:t>
            </a:r>
          </a:p>
          <a:p>
            <a:pPr marL="609600" indent="-609600">
              <a:defRPr/>
            </a:pPr>
            <a:r>
              <a:rPr lang="hu-HU" sz="4000" b="1" dirty="0">
                <a:solidFill>
                  <a:srgbClr val="990000"/>
                </a:solidFill>
              </a:rPr>
              <a:t>A könyvelés számlarendszere, a számlakeret</a:t>
            </a:r>
          </a:p>
        </p:txBody>
      </p:sp>
      <p:sp>
        <p:nvSpPr>
          <p:cNvPr id="2050" name="Rectangle 2"/>
          <p:cNvSpPr>
            <a:spLocks noGrp="1" noChangeArrowheads="1"/>
          </p:cNvSpPr>
          <p:nvPr>
            <p:ph type="ctrTitle"/>
          </p:nvPr>
        </p:nvSpPr>
        <p:spPr/>
        <p:txBody>
          <a:bodyPr>
            <a:noAutofit/>
          </a:bodyPr>
          <a:lstStyle/>
          <a:p>
            <a:pPr eaLnBrk="1" hangingPunct="1">
              <a:defRPr/>
            </a:pPr>
            <a:r>
              <a:rPr lang="hu-HU" sz="9000" dirty="0">
                <a:solidFill>
                  <a:schemeClr val="tx1"/>
                </a:solidFill>
                <a:latin typeface="Broadway" pitchFamily="82" charset="0"/>
              </a:rPr>
              <a:t>A</a:t>
            </a:r>
            <a:br>
              <a:rPr lang="hu-HU" sz="9000" dirty="0">
                <a:solidFill>
                  <a:schemeClr val="tx1"/>
                </a:solidFill>
                <a:latin typeface="Broadway" pitchFamily="82" charset="0"/>
              </a:rPr>
            </a:br>
            <a:r>
              <a:rPr lang="hu-HU" sz="9000" dirty="0">
                <a:latin typeface="Broadway" pitchFamily="82" charset="0"/>
              </a:rPr>
              <a:t>SZÁMVITEL</a:t>
            </a:r>
            <a:br>
              <a:rPr lang="hu-HU" sz="9000" dirty="0">
                <a:latin typeface="Broadway" pitchFamily="82" charset="0"/>
              </a:rPr>
            </a:br>
            <a:r>
              <a:rPr lang="hu-HU" sz="9000" dirty="0">
                <a:latin typeface="Broadway" pitchFamily="82" charset="0"/>
              </a:rPr>
              <a:t> </a:t>
            </a:r>
            <a:r>
              <a:rPr lang="hu-HU" sz="9000" dirty="0">
                <a:solidFill>
                  <a:schemeClr val="tx1"/>
                </a:solidFill>
                <a:latin typeface="Broadway" pitchFamily="82" charset="0"/>
              </a:rPr>
              <a:t>ALAPJAI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a:bodyPr>
          <a:lstStyle/>
          <a:p>
            <a:r>
              <a:rPr lang="hu-HU" sz="3600"/>
              <a:t>PÉLDA A SZÁMLAKERET vertikális TAGOLÁSÁRA</a:t>
            </a:r>
          </a:p>
        </p:txBody>
      </p:sp>
      <p:sp>
        <p:nvSpPr>
          <p:cNvPr id="15363" name="Rectangle 3"/>
          <p:cNvSpPr>
            <a:spLocks noGrp="1" noChangeArrowheads="1"/>
          </p:cNvSpPr>
          <p:nvPr>
            <p:ph idx="1"/>
          </p:nvPr>
        </p:nvSpPr>
        <p:spPr/>
        <p:txBody>
          <a:bodyPr anchor="ctr"/>
          <a:lstStyle/>
          <a:p>
            <a:pPr>
              <a:buFont typeface="Wingdings" pitchFamily="2" charset="2"/>
              <a:buNone/>
            </a:pPr>
            <a:r>
              <a:rPr lang="hu-HU" dirty="0"/>
              <a:t>1			Befektetett eszközök (számlaosztály)</a:t>
            </a:r>
          </a:p>
          <a:p>
            <a:pPr>
              <a:buFont typeface="Wingdings" pitchFamily="2" charset="2"/>
              <a:buNone/>
            </a:pPr>
            <a:r>
              <a:rPr lang="hu-HU" dirty="0"/>
              <a:t>12		Ingatlanok (számlacsoport)</a:t>
            </a:r>
          </a:p>
          <a:p>
            <a:pPr>
              <a:buFont typeface="Wingdings" pitchFamily="2" charset="2"/>
              <a:buNone/>
            </a:pPr>
            <a:r>
              <a:rPr lang="hu-HU" dirty="0"/>
              <a:t>123		Épületek (főkönyvi számla)</a:t>
            </a:r>
          </a:p>
          <a:p>
            <a:pPr>
              <a:buFont typeface="Wingdings" pitchFamily="2" charset="2"/>
              <a:buNone/>
            </a:pPr>
            <a:r>
              <a:rPr lang="hu-HU" dirty="0"/>
              <a:t>1231		Igazgatási épületek (</a:t>
            </a:r>
            <a:r>
              <a:rPr lang="hu-HU" dirty="0" err="1"/>
              <a:t>alszámla</a:t>
            </a:r>
            <a:r>
              <a:rPr lang="hu-HU" dirty="0"/>
              <a:t>)</a:t>
            </a:r>
          </a:p>
          <a:p>
            <a:pPr>
              <a:buFont typeface="Wingdings" pitchFamily="2" charset="2"/>
              <a:buNone/>
            </a:pPr>
            <a:r>
              <a:rPr lang="hu-HU" dirty="0"/>
              <a:t>12311	Központi irodaház (részletező számla)</a:t>
            </a:r>
          </a:p>
        </p:txBody>
      </p:sp>
      <p:sp>
        <p:nvSpPr>
          <p:cNvPr id="5" name="Dia számának helye 4"/>
          <p:cNvSpPr>
            <a:spLocks noGrp="1"/>
          </p:cNvSpPr>
          <p:nvPr>
            <p:ph type="sldNum" sz="quarter" idx="12"/>
          </p:nvPr>
        </p:nvSpPr>
        <p:spPr/>
        <p:txBody>
          <a:bodyPr/>
          <a:lstStyle/>
          <a:p>
            <a:pPr>
              <a:buNone/>
            </a:pPr>
            <a:fld id="{0B3A478D-D5D9-4E2E-8816-ED775C8E029F}" type="slidenum">
              <a:rPr lang="hu-HU" sz="1400">
                <a:solidFill>
                  <a:prstClr val="black">
                    <a:tint val="75000"/>
                  </a:prstClr>
                </a:solidFill>
                <a:latin typeface="Arial" panose="020B0604020202020204" pitchFamily="34" charset="0"/>
                <a:cs typeface="Arial" panose="020B0604020202020204" pitchFamily="34" charset="0"/>
              </a:rPr>
              <a:pPr>
                <a:buNone/>
              </a:pPr>
              <a:t>10</a:t>
            </a:fld>
            <a:endParaRPr lang="hu-HU" sz="1400" dirty="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244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normAutofit/>
          </a:bodyPr>
          <a:lstStyle/>
          <a:p>
            <a:r>
              <a:rPr lang="hu-HU" sz="3600"/>
              <a:t>PÉLDA A SZÁMLAKERET vertikális TAGOLÁSÁRA</a:t>
            </a:r>
          </a:p>
        </p:txBody>
      </p:sp>
      <p:sp>
        <p:nvSpPr>
          <p:cNvPr id="15363" name="Rectangle 3"/>
          <p:cNvSpPr>
            <a:spLocks noGrp="1" noChangeArrowheads="1"/>
          </p:cNvSpPr>
          <p:nvPr>
            <p:ph idx="1"/>
          </p:nvPr>
        </p:nvSpPr>
        <p:spPr/>
        <p:txBody>
          <a:bodyPr anchor="ctr"/>
          <a:lstStyle/>
          <a:p>
            <a:pPr>
              <a:buFont typeface="Wingdings" pitchFamily="2" charset="2"/>
              <a:buNone/>
            </a:pPr>
            <a:r>
              <a:rPr lang="hu-HU" dirty="0"/>
              <a:t>4			</a:t>
            </a:r>
            <a:r>
              <a:rPr lang="hu-HU" dirty="0" smtClean="0"/>
              <a:t>Források</a:t>
            </a:r>
            <a:endParaRPr lang="hu-HU" dirty="0"/>
          </a:p>
          <a:p>
            <a:pPr>
              <a:buFont typeface="Wingdings" pitchFamily="2" charset="2"/>
              <a:buNone/>
            </a:pPr>
            <a:r>
              <a:rPr lang="hu-HU" dirty="0" smtClean="0"/>
              <a:t>45</a:t>
            </a:r>
            <a:r>
              <a:rPr lang="hu-HU" dirty="0"/>
              <a:t>		</a:t>
            </a:r>
            <a:r>
              <a:rPr lang="hu-HU" dirty="0" smtClean="0"/>
              <a:t>Rövid lejáratú kötelezettségek 	</a:t>
            </a:r>
            <a:endParaRPr lang="hu-HU" dirty="0"/>
          </a:p>
          <a:p>
            <a:pPr>
              <a:buFont typeface="Wingdings" pitchFamily="2" charset="2"/>
              <a:buNone/>
            </a:pPr>
            <a:r>
              <a:rPr lang="hu-HU" dirty="0" smtClean="0"/>
              <a:t>454</a:t>
            </a:r>
            <a:r>
              <a:rPr lang="hu-HU" dirty="0"/>
              <a:t>		</a:t>
            </a:r>
            <a:r>
              <a:rPr lang="hu-HU" dirty="0" smtClean="0"/>
              <a:t>Szállítók</a:t>
            </a:r>
            <a:endParaRPr lang="hu-HU" dirty="0"/>
          </a:p>
          <a:p>
            <a:pPr>
              <a:buFont typeface="Wingdings" pitchFamily="2" charset="2"/>
              <a:buNone/>
            </a:pPr>
            <a:r>
              <a:rPr lang="hu-HU" dirty="0" smtClean="0"/>
              <a:t>4541</a:t>
            </a:r>
            <a:r>
              <a:rPr lang="hu-HU" dirty="0"/>
              <a:t>		</a:t>
            </a:r>
            <a:r>
              <a:rPr lang="hu-HU" dirty="0" smtClean="0"/>
              <a:t>Belföldi szállítók</a:t>
            </a:r>
            <a:endParaRPr lang="hu-HU" dirty="0"/>
          </a:p>
          <a:p>
            <a:pPr>
              <a:buFont typeface="Wingdings" pitchFamily="2" charset="2"/>
              <a:buNone/>
            </a:pPr>
            <a:r>
              <a:rPr lang="hu-HU" dirty="0" smtClean="0"/>
              <a:t>45411</a:t>
            </a:r>
            <a:r>
              <a:rPr lang="hu-HU" dirty="0"/>
              <a:t>	</a:t>
            </a:r>
            <a:r>
              <a:rPr lang="hu-HU" dirty="0" smtClean="0"/>
              <a:t>Belföldi áruszállítók</a:t>
            </a:r>
            <a:endParaRPr lang="hu-HU" sz="2800" dirty="0"/>
          </a:p>
          <a:p>
            <a:pPr>
              <a:buFont typeface="Wingdings" pitchFamily="2" charset="2"/>
              <a:buNone/>
            </a:pPr>
            <a:r>
              <a:rPr lang="hu-HU" dirty="0" smtClean="0"/>
              <a:t>45412	Belföldi beruházási szállítók</a:t>
            </a:r>
          </a:p>
          <a:p>
            <a:pPr>
              <a:buFont typeface="Wingdings" pitchFamily="2" charset="2"/>
              <a:buNone/>
            </a:pPr>
            <a:r>
              <a:rPr lang="hu-HU" dirty="0" smtClean="0"/>
              <a:t>4542		Külföldi szállítók</a:t>
            </a:r>
            <a:endParaRPr lang="hu-HU" dirty="0"/>
          </a:p>
        </p:txBody>
      </p:sp>
      <p:sp>
        <p:nvSpPr>
          <p:cNvPr id="5" name="Dia számának helye 4"/>
          <p:cNvSpPr>
            <a:spLocks noGrp="1"/>
          </p:cNvSpPr>
          <p:nvPr>
            <p:ph type="sldNum" sz="quarter" idx="12"/>
          </p:nvPr>
        </p:nvSpPr>
        <p:spPr/>
        <p:txBody>
          <a:bodyPr/>
          <a:lstStyle/>
          <a:p>
            <a:pPr>
              <a:buNone/>
            </a:pPr>
            <a:fld id="{0B3A478D-D5D9-4E2E-8816-ED775C8E029F}" type="slidenum">
              <a:rPr lang="hu-HU" sz="1400">
                <a:solidFill>
                  <a:prstClr val="black">
                    <a:tint val="75000"/>
                  </a:prstClr>
                </a:solidFill>
                <a:latin typeface="Arial" panose="020B0604020202020204" pitchFamily="34" charset="0"/>
                <a:cs typeface="Arial" panose="020B0604020202020204" pitchFamily="34" charset="0"/>
              </a:rPr>
              <a:pPr>
                <a:buNone/>
              </a:pPr>
              <a:t>11</a:t>
            </a:fld>
            <a:endParaRPr lang="hu-HU" sz="1400" dirty="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2035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hu-HU" sz="2800"/>
              <a:t>SZÁMLAKERETEK HIERARCHIÁJA vonatkozási hatóköre (egységesítési szintje) szerint</a:t>
            </a:r>
          </a:p>
        </p:txBody>
      </p:sp>
      <p:sp>
        <p:nvSpPr>
          <p:cNvPr id="18435" name="Rectangle 3"/>
          <p:cNvSpPr>
            <a:spLocks noGrp="1" noChangeArrowheads="1"/>
          </p:cNvSpPr>
          <p:nvPr>
            <p:ph idx="1"/>
          </p:nvPr>
        </p:nvSpPr>
        <p:spPr>
          <a:xfrm>
            <a:off x="1981200" y="1600201"/>
            <a:ext cx="8229600" cy="4708525"/>
          </a:xfrm>
        </p:spPr>
        <p:txBody>
          <a:bodyPr anchor="ctr">
            <a:normAutofit fontScale="92500"/>
          </a:bodyPr>
          <a:lstStyle/>
          <a:p>
            <a:pPr>
              <a:lnSpc>
                <a:spcPct val="80000"/>
              </a:lnSpc>
            </a:pPr>
            <a:r>
              <a:rPr lang="hu-HU" sz="2800" dirty="0">
                <a:latin typeface="+mj-lt"/>
                <a:cs typeface="Arial" panose="020B0604020202020204" pitchFamily="34" charset="0"/>
              </a:rPr>
              <a:t>nemzetgazdasági </a:t>
            </a:r>
            <a:r>
              <a:rPr lang="hu-HU" sz="2800" dirty="0">
                <a:latin typeface="+mj-lt"/>
                <a:cs typeface="Arial" panose="020B0604020202020204" pitchFamily="34" charset="0"/>
              </a:rPr>
              <a:t>számlakeret (kötelező vagy ajánlás)</a:t>
            </a:r>
          </a:p>
          <a:p>
            <a:pPr>
              <a:lnSpc>
                <a:spcPct val="80000"/>
              </a:lnSpc>
            </a:pPr>
            <a:r>
              <a:rPr lang="hu-HU" sz="2800" dirty="0">
                <a:latin typeface="+mj-lt"/>
                <a:cs typeface="Arial" panose="020B0604020202020204" pitchFamily="34" charset="0"/>
              </a:rPr>
              <a:t>ágazati számlakeret</a:t>
            </a:r>
          </a:p>
          <a:p>
            <a:pPr>
              <a:lnSpc>
                <a:spcPct val="80000"/>
              </a:lnSpc>
            </a:pPr>
            <a:r>
              <a:rPr lang="hu-HU" sz="2800" dirty="0">
                <a:latin typeface="+mj-lt"/>
                <a:cs typeface="Arial" panose="020B0604020202020204" pitchFamily="34" charset="0"/>
              </a:rPr>
              <a:t>vállalati számlakeret</a:t>
            </a:r>
          </a:p>
          <a:p>
            <a:pPr>
              <a:lnSpc>
                <a:spcPct val="80000"/>
              </a:lnSpc>
            </a:pPr>
            <a:r>
              <a:rPr lang="hu-HU" sz="2800" dirty="0">
                <a:latin typeface="+mj-lt"/>
                <a:cs typeface="Arial" panose="020B0604020202020204" pitchFamily="34" charset="0"/>
              </a:rPr>
              <a:t>Magyarországon</a:t>
            </a:r>
          </a:p>
          <a:p>
            <a:pPr lvl="1">
              <a:lnSpc>
                <a:spcPct val="80000"/>
              </a:lnSpc>
            </a:pPr>
            <a:r>
              <a:rPr lang="hu-HU" sz="2400" dirty="0">
                <a:latin typeface="+mj-lt"/>
                <a:cs typeface="Arial" panose="020B0604020202020204" pitchFamily="34" charset="0"/>
              </a:rPr>
              <a:t>a nemzetgazdasági számlakeret csak számlaosztály mélységig egységes és kötelező (a további tagolás gazdálkodói hatáskör)</a:t>
            </a:r>
          </a:p>
          <a:p>
            <a:pPr lvl="1">
              <a:lnSpc>
                <a:spcPct val="80000"/>
              </a:lnSpc>
            </a:pPr>
            <a:r>
              <a:rPr lang="hu-HU" sz="2400" dirty="0">
                <a:latin typeface="+mj-lt"/>
                <a:cs typeface="Arial" panose="020B0604020202020204" pitchFamily="34" charset="0"/>
              </a:rPr>
              <a:t>Egyes gazdálkodó típusuknál (pl. pénzintézetek, államháztartás szervezetei) kötelező ágazati számlakeret is </a:t>
            </a:r>
            <a:r>
              <a:rPr lang="hu-HU" sz="2400" dirty="0">
                <a:latin typeface="+mj-lt"/>
                <a:cs typeface="Arial" panose="020B0604020202020204" pitchFamily="34" charset="0"/>
              </a:rPr>
              <a:t>van</a:t>
            </a:r>
          </a:p>
          <a:p>
            <a:pPr lvl="1">
              <a:lnSpc>
                <a:spcPct val="80000"/>
              </a:lnSpc>
            </a:pPr>
            <a:r>
              <a:rPr lang="hu-HU" sz="2400" dirty="0">
                <a:latin typeface="+mj-lt"/>
                <a:cs typeface="Arial" panose="020B0604020202020204" pitchFamily="34" charset="0"/>
              </a:rPr>
              <a:t>A </a:t>
            </a:r>
            <a:r>
              <a:rPr lang="hu-HU" sz="2400" dirty="0" err="1">
                <a:latin typeface="+mj-lt"/>
                <a:cs typeface="Arial" panose="020B0604020202020204" pitchFamily="34" charset="0"/>
              </a:rPr>
              <a:t>mikrogazdálkodói</a:t>
            </a:r>
            <a:r>
              <a:rPr lang="hu-HU" sz="2400" dirty="0">
                <a:latin typeface="+mj-lt"/>
                <a:cs typeface="Arial" panose="020B0604020202020204" pitchFamily="34" charset="0"/>
              </a:rPr>
              <a:t> beszámolót (lásd 18. lecke) készítőkre a főkönyvi számla szintjéig egységes számlakeret előírás érvényes</a:t>
            </a:r>
            <a:endParaRPr lang="hu-HU" sz="2400" dirty="0">
              <a:latin typeface="+mj-lt"/>
              <a:cs typeface="Arial" panose="020B0604020202020204" pitchFamily="34" charset="0"/>
            </a:endParaRPr>
          </a:p>
          <a:p>
            <a:pPr lvl="1">
              <a:lnSpc>
                <a:spcPct val="80000"/>
              </a:lnSpc>
            </a:pPr>
            <a:r>
              <a:rPr lang="hu-HU" sz="2400" dirty="0">
                <a:latin typeface="+mj-lt"/>
                <a:cs typeface="Arial" panose="020B0604020202020204" pitchFamily="34" charset="0"/>
              </a:rPr>
              <a:t>A gazdálkodók széles körében a vállalati számlakeret kialakítása – a számlaosztályokon belül – gazdálkodói döntés tárgyát képezi (lásd később a számviteli politikát is)</a:t>
            </a:r>
          </a:p>
        </p:txBody>
      </p:sp>
      <p:sp>
        <p:nvSpPr>
          <p:cNvPr id="5" name="Dia számának helye 4"/>
          <p:cNvSpPr>
            <a:spLocks noGrp="1"/>
          </p:cNvSpPr>
          <p:nvPr>
            <p:ph type="sldNum" sz="quarter" idx="12"/>
          </p:nvPr>
        </p:nvSpPr>
        <p:spPr/>
        <p:txBody>
          <a:bodyPr/>
          <a:lstStyle/>
          <a:p>
            <a:pPr>
              <a:buNone/>
            </a:pPr>
            <a:fld id="{CC3EB77E-E2D1-43B2-9184-E0F15024E4ED}" type="slidenum">
              <a:rPr lang="hu-HU" sz="1400">
                <a:solidFill>
                  <a:prstClr val="black">
                    <a:tint val="75000"/>
                  </a:prstClr>
                </a:solidFill>
                <a:latin typeface="Arial" panose="020B0604020202020204" pitchFamily="34" charset="0"/>
                <a:cs typeface="Arial" panose="020B0604020202020204" pitchFamily="34" charset="0"/>
              </a:rPr>
              <a:pPr>
                <a:buNone/>
              </a:pPr>
              <a:t>12</a:t>
            </a:fld>
            <a:endParaRPr lang="hu-HU" sz="1400" dirty="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837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diamond(in)">
                                      <p:cBhvr>
                                        <p:cTn id="25" dur="2000"/>
                                        <p:tgtEl>
                                          <p:spTgt spid="18435">
                                            <p:txEl>
                                              <p:pRg st="3" end="3"/>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diamond(in)">
                                      <p:cBhvr>
                                        <p:cTn id="28" dur="2000"/>
                                        <p:tgtEl>
                                          <p:spTgt spid="18435">
                                            <p:txEl>
                                              <p:pRg st="4" end="4"/>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Effect transition="in" filter="diamond(in)">
                                      <p:cBhvr>
                                        <p:cTn id="31" dur="2000"/>
                                        <p:tgtEl>
                                          <p:spTgt spid="18435">
                                            <p:txEl>
                                              <p:pRg st="5" end="5"/>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18435">
                                            <p:txEl>
                                              <p:pRg st="6" end="6"/>
                                            </p:txEl>
                                          </p:spTgt>
                                        </p:tgtEl>
                                        <p:attrNameLst>
                                          <p:attrName>style.visibility</p:attrName>
                                        </p:attrNameLst>
                                      </p:cBhvr>
                                      <p:to>
                                        <p:strVal val="visible"/>
                                      </p:to>
                                    </p:set>
                                    <p:animEffect transition="in" filter="diamond(in)">
                                      <p:cBhvr>
                                        <p:cTn id="34" dur="2000"/>
                                        <p:tgtEl>
                                          <p:spTgt spid="18435">
                                            <p:txEl>
                                              <p:pRg st="6" end="6"/>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18435">
                                            <p:txEl>
                                              <p:pRg st="7" end="7"/>
                                            </p:txEl>
                                          </p:spTgt>
                                        </p:tgtEl>
                                        <p:attrNameLst>
                                          <p:attrName>style.visibility</p:attrName>
                                        </p:attrNameLst>
                                      </p:cBhvr>
                                      <p:to>
                                        <p:strVal val="visible"/>
                                      </p:to>
                                    </p:set>
                                    <p:animEffect transition="in" filter="diamond(in)">
                                      <p:cBhvr>
                                        <p:cTn id="37" dur="20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hu-HU"/>
              <a:t>SZÁMLAREND</a:t>
            </a:r>
          </a:p>
        </p:txBody>
      </p:sp>
      <p:sp>
        <p:nvSpPr>
          <p:cNvPr id="19459" name="Rectangle 3"/>
          <p:cNvSpPr>
            <a:spLocks noGrp="1" noChangeArrowheads="1"/>
          </p:cNvSpPr>
          <p:nvPr>
            <p:ph idx="1"/>
          </p:nvPr>
        </p:nvSpPr>
        <p:spPr/>
        <p:txBody>
          <a:bodyPr>
            <a:normAutofit/>
          </a:bodyPr>
          <a:lstStyle/>
          <a:p>
            <a:r>
              <a:rPr lang="hu-HU" dirty="0"/>
              <a:t>a számlakeret adott gazdálkodóra érvényes használati útmutatója, amelynek tartalma:</a:t>
            </a:r>
          </a:p>
          <a:p>
            <a:pPr lvl="1"/>
            <a:r>
              <a:rPr lang="hu-HU" dirty="0" smtClean="0"/>
              <a:t>a számlák </a:t>
            </a:r>
            <a:r>
              <a:rPr lang="hu-HU" dirty="0"/>
              <a:t>száma, </a:t>
            </a:r>
            <a:r>
              <a:rPr lang="hu-HU" dirty="0" smtClean="0"/>
              <a:t>megnevezése</a:t>
            </a:r>
            <a:r>
              <a:rPr lang="hu-HU" dirty="0"/>
              <a:t> </a:t>
            </a:r>
            <a:r>
              <a:rPr lang="hu-HU" dirty="0" smtClean="0"/>
              <a:t>(a számlatükör)</a:t>
            </a:r>
          </a:p>
          <a:p>
            <a:pPr lvl="1"/>
            <a:r>
              <a:rPr lang="hu-HU" dirty="0" smtClean="0"/>
              <a:t>a számlák tartalma (ha a nevük alapján nem egyértelmű)</a:t>
            </a:r>
            <a:endParaRPr lang="hu-HU" dirty="0"/>
          </a:p>
          <a:p>
            <a:pPr lvl="1"/>
            <a:r>
              <a:rPr lang="hu-HU" dirty="0"/>
              <a:t>a</a:t>
            </a:r>
            <a:r>
              <a:rPr lang="hu-HU" dirty="0" smtClean="0"/>
              <a:t> számlákhoz kapcsolódó </a:t>
            </a:r>
            <a:r>
              <a:rPr lang="hu-HU" dirty="0"/>
              <a:t>gazdasági események és könyvelési tételeik</a:t>
            </a:r>
          </a:p>
          <a:p>
            <a:pPr lvl="1"/>
            <a:r>
              <a:rPr lang="hu-HU" dirty="0"/>
              <a:t>analitikus kapcsolat, egyeztetések rendje, feladások</a:t>
            </a:r>
          </a:p>
          <a:p>
            <a:pPr lvl="1"/>
            <a:r>
              <a:rPr lang="hu-HU" dirty="0" smtClean="0"/>
              <a:t>bizonylati </a:t>
            </a:r>
            <a:r>
              <a:rPr lang="hu-HU" dirty="0"/>
              <a:t>rend (bizonylatok megnevezése, felépítése, tartalma, kezelése stb.) </a:t>
            </a:r>
          </a:p>
        </p:txBody>
      </p:sp>
      <p:sp>
        <p:nvSpPr>
          <p:cNvPr id="5" name="Dia számának helye 4"/>
          <p:cNvSpPr>
            <a:spLocks noGrp="1"/>
          </p:cNvSpPr>
          <p:nvPr>
            <p:ph type="sldNum" sz="quarter" idx="12"/>
          </p:nvPr>
        </p:nvSpPr>
        <p:spPr/>
        <p:txBody>
          <a:bodyPr/>
          <a:lstStyle/>
          <a:p>
            <a:pPr>
              <a:buNone/>
            </a:pPr>
            <a:fld id="{716E5853-D390-4EAE-880D-261BE17DF30E}" type="slidenum">
              <a:rPr lang="hu-HU" sz="1400">
                <a:solidFill>
                  <a:prstClr val="black">
                    <a:tint val="75000"/>
                  </a:prstClr>
                </a:solidFill>
                <a:latin typeface="Arial" panose="020B0604020202020204" pitchFamily="34" charset="0"/>
                <a:cs typeface="Arial" panose="020B0604020202020204" pitchFamily="34" charset="0"/>
              </a:rPr>
              <a:pPr>
                <a:buNone/>
              </a:pPr>
              <a:t>13</a:t>
            </a:fld>
            <a:endParaRPr lang="hu-HU" sz="1400" dirty="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27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p:txBody>
          <a:bodyPr>
            <a:normAutofit fontScale="90000"/>
          </a:bodyPr>
          <a:lstStyle/>
          <a:p>
            <a:r>
              <a:rPr lang="hu-HU" dirty="0" smtClean="0"/>
              <a:t>Elegendő-e az eddig tárgyalt könyvviteli számlák használata a könyvelés során? Hogyan lehet további hasznos információkhoz jutni a könyvelés alapján a számlarendszer finomításával?</a:t>
            </a:r>
            <a:br>
              <a:rPr lang="hu-HU" dirty="0" smtClean="0"/>
            </a:br>
            <a:endParaRPr lang="hu-HU" dirty="0"/>
          </a:p>
        </p:txBody>
      </p:sp>
      <p:sp>
        <p:nvSpPr>
          <p:cNvPr id="6" name="Alcím 5"/>
          <p:cNvSpPr>
            <a:spLocks noGrp="1"/>
          </p:cNvSpPr>
          <p:nvPr>
            <p:ph type="subTitle" idx="1"/>
          </p:nvPr>
        </p:nvSpPr>
        <p:spPr>
          <a:xfrm>
            <a:off x="2895600" y="4916760"/>
            <a:ext cx="6400800" cy="1752600"/>
          </a:xfrm>
        </p:spPr>
        <p:txBody>
          <a:bodyPr/>
          <a:lstStyle/>
          <a:p>
            <a:r>
              <a:rPr lang="hu-HU" dirty="0" smtClean="0"/>
              <a:t>A technikai és a helyesbítő számlák rendszere</a:t>
            </a:r>
            <a:endParaRPr lang="hu-HU" dirty="0"/>
          </a:p>
        </p:txBody>
      </p:sp>
      <p:sp>
        <p:nvSpPr>
          <p:cNvPr id="4" name="Dia számának helye 3"/>
          <p:cNvSpPr>
            <a:spLocks noGrp="1"/>
          </p:cNvSpPr>
          <p:nvPr>
            <p:ph type="sldNum" sz="quarter" idx="12"/>
          </p:nvPr>
        </p:nvSpPr>
        <p:spPr/>
        <p:txBody>
          <a:bodyPr/>
          <a:lstStyle/>
          <a:p>
            <a:fld id="{A1B5517D-AC35-4FB4-9826-639775465E2E}" type="slidenum">
              <a:rPr lang="hu-HU" smtClean="0"/>
              <a:pPr/>
              <a:t>14</a:t>
            </a:fld>
            <a:endParaRPr lang="hu-HU"/>
          </a:p>
        </p:txBody>
      </p:sp>
    </p:spTree>
    <p:extLst>
      <p:ext uri="{BB962C8B-B14F-4D97-AF65-F5344CB8AC3E}">
        <p14:creationId xmlns:p14="http://schemas.microsoft.com/office/powerpoint/2010/main" val="1647630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Mit is tanultunk a kettős könyvvitelről?</a:t>
            </a:r>
            <a:endParaRPr lang="hu-HU" dirty="0"/>
          </a:p>
        </p:txBody>
      </p:sp>
      <p:sp>
        <p:nvSpPr>
          <p:cNvPr id="3" name="Tartalom helye 2"/>
          <p:cNvSpPr>
            <a:spLocks noGrp="1"/>
          </p:cNvSpPr>
          <p:nvPr>
            <p:ph idx="1"/>
          </p:nvPr>
        </p:nvSpPr>
        <p:spPr/>
        <p:txBody>
          <a:bodyPr>
            <a:normAutofit fontScale="62500" lnSpcReduction="20000"/>
          </a:bodyPr>
          <a:lstStyle/>
          <a:p>
            <a:r>
              <a:rPr lang="hu-HU" dirty="0" smtClean="0"/>
              <a:t>Minden könyvelési tételben legalább 2 főkönyvi számla szerepel, az egyik a T a másik a K oldalával</a:t>
            </a:r>
          </a:p>
          <a:p>
            <a:pPr lvl="1"/>
            <a:r>
              <a:rPr lang="hu-HU" dirty="0" smtClean="0"/>
              <a:t>Az esetek nagy részében a két számla egyértelmű, de felmerülhetnek olyan esetek, amikor nem adódik közvetlenül az ellenszámla</a:t>
            </a:r>
          </a:p>
          <a:p>
            <a:r>
              <a:rPr lang="hu-HU" dirty="0" smtClean="0"/>
              <a:t>Az egyes számlák egyenlege önálló, értelmezhető (köz)gazdasági tartalmat hordoz (miből mennyi van, mennyivel tartozunk, mennyi a bérköltség, mennyi az árbevétel stb.)</a:t>
            </a:r>
          </a:p>
          <a:p>
            <a:r>
              <a:rPr lang="hu-HU" dirty="0" smtClean="0"/>
              <a:t>A számlák egyenlegét a forgalmak különbsége adja, tehát a forgalmak is önálló tartalmat hordoznak</a:t>
            </a:r>
          </a:p>
          <a:p>
            <a:r>
              <a:rPr lang="hu-HU" dirty="0" smtClean="0"/>
              <a:t>pl. a </a:t>
            </a:r>
            <a:r>
              <a:rPr lang="hu-HU" dirty="0" err="1" smtClean="0"/>
              <a:t>Jövedelemelszámolási</a:t>
            </a:r>
            <a:r>
              <a:rPr lang="hu-HU" dirty="0" smtClean="0"/>
              <a:t> számla egyenleg mutatja, hogy mennyi az adott időpontban a tartozásunk a dolgozók felé, amely bruttó bér és a levonások különbsége, ezeket a számla K illetve T forgalma jeleníti meg, no de a T oldalon jelenik meg a nettó bér kifizetése is, aminek hatására 0 egyenleget fog mutatni a számla, aztán mindez ismétlődik a további hónapokban. Több fontos, önálló adatsor, összeg is megjelenik tehát a könyvelés során, amelyek az egyenleget alakítják, de hogyan lehetne az egyes hatásokat önállóan kimutatni?</a:t>
            </a:r>
          </a:p>
          <a:p>
            <a:r>
              <a:rPr lang="hu-HU" dirty="0" smtClean="0"/>
              <a:t>Ezekre a kérdésekre kaphatunk választ a rendszerező számlák alkalmazásával</a:t>
            </a:r>
            <a:endParaRPr lang="hu-HU" dirty="0"/>
          </a:p>
        </p:txBody>
      </p:sp>
      <p:sp>
        <p:nvSpPr>
          <p:cNvPr id="4" name="Dia számának helye 3"/>
          <p:cNvSpPr>
            <a:spLocks noGrp="1"/>
          </p:cNvSpPr>
          <p:nvPr>
            <p:ph type="sldNum" sz="quarter" idx="12"/>
          </p:nvPr>
        </p:nvSpPr>
        <p:spPr/>
        <p:txBody>
          <a:bodyPr/>
          <a:lstStyle/>
          <a:p>
            <a:pPr>
              <a:defRPr/>
            </a:pPr>
            <a:fld id="{A1B5517D-AC35-4FB4-9826-639775465E2E}" type="slidenum">
              <a:rPr lang="hu-HU" smtClean="0"/>
              <a:pPr>
                <a:defRPr/>
              </a:pPr>
              <a:t>15</a:t>
            </a:fld>
            <a:endParaRPr lang="hu-HU"/>
          </a:p>
        </p:txBody>
      </p:sp>
    </p:spTree>
    <p:extLst>
      <p:ext uri="{BB962C8B-B14F-4D97-AF65-F5344CB8AC3E}">
        <p14:creationId xmlns:p14="http://schemas.microsoft.com/office/powerpoint/2010/main" val="3004535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rendszerező számlák fajtái</a:t>
            </a:r>
            <a:endParaRPr lang="hu-HU" dirty="0"/>
          </a:p>
        </p:txBody>
      </p:sp>
      <p:sp>
        <p:nvSpPr>
          <p:cNvPr id="3" name="Tartalom helye 2"/>
          <p:cNvSpPr>
            <a:spLocks noGrp="1"/>
          </p:cNvSpPr>
          <p:nvPr>
            <p:ph idx="1"/>
          </p:nvPr>
        </p:nvSpPr>
        <p:spPr/>
        <p:txBody>
          <a:bodyPr/>
          <a:lstStyle/>
          <a:p>
            <a:r>
              <a:rPr lang="hu-HU" dirty="0" smtClean="0"/>
              <a:t>Technikai számlák</a:t>
            </a:r>
          </a:p>
          <a:p>
            <a:pPr lvl="1"/>
            <a:r>
              <a:rPr lang="hu-HU" dirty="0" smtClean="0"/>
              <a:t>Biztosítják a kettős könyvvitel formai szabályának (kettős feljegyzés) maradéktalan érvényesülését, áttekinthetővé teszik az összetettebb gazdasági események elszámolást</a:t>
            </a:r>
          </a:p>
          <a:p>
            <a:r>
              <a:rPr lang="hu-HU" dirty="0" smtClean="0"/>
              <a:t>Helyesbítő számlák</a:t>
            </a:r>
          </a:p>
          <a:p>
            <a:pPr lvl="1"/>
            <a:r>
              <a:rPr lang="hu-HU" dirty="0" smtClean="0"/>
              <a:t>Biztosítják egy-egy számviteli jelenség (pl. vagyonelem) egyes </a:t>
            </a:r>
            <a:r>
              <a:rPr lang="hu-HU" dirty="0" err="1" smtClean="0"/>
              <a:t>mozgásnemeinek</a:t>
            </a:r>
            <a:r>
              <a:rPr lang="hu-HU" dirty="0" smtClean="0"/>
              <a:t> elkülönült, önálló kimutatását</a:t>
            </a:r>
            <a:endParaRPr lang="hu-HU" dirty="0"/>
          </a:p>
        </p:txBody>
      </p:sp>
      <p:sp>
        <p:nvSpPr>
          <p:cNvPr id="4" name="Dia számának helye 3"/>
          <p:cNvSpPr>
            <a:spLocks noGrp="1"/>
          </p:cNvSpPr>
          <p:nvPr>
            <p:ph type="sldNum" sz="quarter" idx="12"/>
          </p:nvPr>
        </p:nvSpPr>
        <p:spPr/>
        <p:txBody>
          <a:bodyPr/>
          <a:lstStyle/>
          <a:p>
            <a:pPr>
              <a:defRPr/>
            </a:pPr>
            <a:fld id="{A1B5517D-AC35-4FB4-9826-639775465E2E}" type="slidenum">
              <a:rPr lang="hu-HU" smtClean="0"/>
              <a:pPr>
                <a:defRPr/>
              </a:pPr>
              <a:t>16</a:t>
            </a:fld>
            <a:endParaRPr lang="hu-HU"/>
          </a:p>
        </p:txBody>
      </p:sp>
    </p:spTree>
    <p:extLst>
      <p:ext uri="{BB962C8B-B14F-4D97-AF65-F5344CB8AC3E}">
        <p14:creationId xmlns:p14="http://schemas.microsoft.com/office/powerpoint/2010/main" val="3008407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hu-HU" sz="3200" dirty="0"/>
              <a:t>TECHNIKAI SZÁMLA</a:t>
            </a:r>
          </a:p>
        </p:txBody>
      </p:sp>
      <p:sp>
        <p:nvSpPr>
          <p:cNvPr id="112643" name="Rectangle 3"/>
          <p:cNvSpPr>
            <a:spLocks noGrp="1" noChangeArrowheads="1"/>
          </p:cNvSpPr>
          <p:nvPr>
            <p:ph idx="1"/>
          </p:nvPr>
        </p:nvSpPr>
        <p:spPr>
          <a:xfrm>
            <a:off x="1981200" y="1341438"/>
            <a:ext cx="8229600" cy="5040312"/>
          </a:xfrm>
        </p:spPr>
        <p:txBody>
          <a:bodyPr/>
          <a:lstStyle/>
          <a:p>
            <a:pPr eaLnBrk="1" hangingPunct="1">
              <a:buFont typeface="Wingdings" pitchFamily="2" charset="2"/>
              <a:buNone/>
              <a:defRPr/>
            </a:pPr>
            <a:endParaRPr lang="hu-HU" b="1" dirty="0" smtClean="0"/>
          </a:p>
          <a:p>
            <a:pPr eaLnBrk="1" hangingPunct="1">
              <a:defRPr/>
            </a:pPr>
            <a:r>
              <a:rPr lang="hu-HU" dirty="0" smtClean="0"/>
              <a:t>adott gazdasági esemény könyveléséhez használt, a könyvelési tétel áttekinthetőségét biztosító segédszámla, amelyet sem tartalmi, sem alaki szempontból nem rendszerezünk. </a:t>
            </a:r>
          </a:p>
          <a:p>
            <a:pPr lvl="1" eaLnBrk="1" hangingPunct="1">
              <a:defRPr/>
            </a:pPr>
            <a:r>
              <a:rPr lang="hu-HU" dirty="0" smtClean="0"/>
              <a:t>Lásd (egyelőre) a Nyitó- és Zárómérleg számlát</a:t>
            </a:r>
          </a:p>
        </p:txBody>
      </p:sp>
      <p:sp>
        <p:nvSpPr>
          <p:cNvPr id="117762" name="Dia számának helye 4"/>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C6CEC885-1D2F-4E37-A753-7C4BC3E4A64B}" type="slidenum">
              <a:rPr lang="hu-HU" sz="1200">
                <a:latin typeface="Arial" charset="0"/>
              </a:rPr>
              <a:pPr eaLnBrk="1" hangingPunct="1"/>
              <a:t>17</a:t>
            </a:fld>
            <a:endParaRPr lang="hu-HU" sz="1200" dirty="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42" name="Rectangle 18"/>
          <p:cNvSpPr>
            <a:spLocks noGrp="1" noRot="1" noChangeArrowheads="1"/>
          </p:cNvSpPr>
          <p:nvPr>
            <p:ph type="title"/>
          </p:nvPr>
        </p:nvSpPr>
        <p:spPr/>
        <p:txBody>
          <a:bodyPr/>
          <a:lstStyle/>
          <a:p>
            <a:pPr eaLnBrk="1" hangingPunct="1">
              <a:defRPr/>
            </a:pPr>
            <a:r>
              <a:rPr lang="hu-HU" dirty="0" smtClean="0"/>
              <a:t>A nyitás modellezése</a:t>
            </a:r>
          </a:p>
        </p:txBody>
      </p:sp>
      <p:sp>
        <p:nvSpPr>
          <p:cNvPr id="118786" name="Dia számának helye 3"/>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93A423E4-B73A-4DE1-A5F8-99C44C4A42B6}" type="slidenum">
              <a:rPr lang="hu-HU" sz="1200">
                <a:latin typeface="Arial" charset="0"/>
              </a:rPr>
              <a:pPr eaLnBrk="1" hangingPunct="1"/>
              <a:t>18</a:t>
            </a:fld>
            <a:endParaRPr lang="hu-HU" sz="1200" dirty="0">
              <a:latin typeface="Arial" charset="0"/>
            </a:endParaRPr>
          </a:p>
        </p:txBody>
      </p:sp>
      <p:sp>
        <p:nvSpPr>
          <p:cNvPr id="118788" name="Line 2"/>
          <p:cNvSpPr>
            <a:spLocks noChangeShapeType="1"/>
          </p:cNvSpPr>
          <p:nvPr/>
        </p:nvSpPr>
        <p:spPr bwMode="auto">
          <a:xfrm>
            <a:off x="4367213" y="2852738"/>
            <a:ext cx="3384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89" name="Line 3"/>
          <p:cNvSpPr>
            <a:spLocks noChangeShapeType="1"/>
          </p:cNvSpPr>
          <p:nvPr/>
        </p:nvSpPr>
        <p:spPr bwMode="auto">
          <a:xfrm>
            <a:off x="6024563" y="2852739"/>
            <a:ext cx="0" cy="1296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90" name="Text Box 4"/>
          <p:cNvSpPr txBox="1">
            <a:spLocks noChangeArrowheads="1"/>
          </p:cNvSpPr>
          <p:nvPr/>
        </p:nvSpPr>
        <p:spPr bwMode="auto">
          <a:xfrm>
            <a:off x="4779964" y="3973513"/>
            <a:ext cx="184731" cy="26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endParaRPr lang="hu-HU" dirty="0"/>
          </a:p>
        </p:txBody>
      </p:sp>
      <p:sp>
        <p:nvSpPr>
          <p:cNvPr id="118791" name="Text Box 5"/>
          <p:cNvSpPr txBox="1">
            <a:spLocks noChangeArrowheads="1"/>
          </p:cNvSpPr>
          <p:nvPr/>
        </p:nvSpPr>
        <p:spPr bwMode="auto">
          <a:xfrm>
            <a:off x="4548189" y="2473325"/>
            <a:ext cx="2916237"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800" dirty="0"/>
              <a:t>Nyitómérleg számla</a:t>
            </a:r>
          </a:p>
        </p:txBody>
      </p:sp>
      <p:sp>
        <p:nvSpPr>
          <p:cNvPr id="118792" name="Text Box 6"/>
          <p:cNvSpPr txBox="1">
            <a:spLocks noChangeArrowheads="1"/>
          </p:cNvSpPr>
          <p:nvPr/>
        </p:nvSpPr>
        <p:spPr bwMode="auto">
          <a:xfrm>
            <a:off x="8261351" y="2490789"/>
            <a:ext cx="1795463" cy="43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800" dirty="0"/>
              <a:t>Pénzeszköz</a:t>
            </a:r>
          </a:p>
        </p:txBody>
      </p:sp>
      <p:sp>
        <p:nvSpPr>
          <p:cNvPr id="118793" name="Line 7"/>
          <p:cNvSpPr>
            <a:spLocks noChangeShapeType="1"/>
          </p:cNvSpPr>
          <p:nvPr/>
        </p:nvSpPr>
        <p:spPr bwMode="auto">
          <a:xfrm>
            <a:off x="1847851" y="2852738"/>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94" name="Line 8"/>
          <p:cNvSpPr>
            <a:spLocks noChangeShapeType="1"/>
          </p:cNvSpPr>
          <p:nvPr/>
        </p:nvSpPr>
        <p:spPr bwMode="auto">
          <a:xfrm>
            <a:off x="8040689" y="2852738"/>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95" name="Text Box 9"/>
          <p:cNvSpPr txBox="1">
            <a:spLocks noChangeArrowheads="1"/>
          </p:cNvSpPr>
          <p:nvPr/>
        </p:nvSpPr>
        <p:spPr bwMode="auto">
          <a:xfrm>
            <a:off x="2135189" y="2492375"/>
            <a:ext cx="1951037"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800" dirty="0"/>
              <a:t>Jegyzett tőke</a:t>
            </a:r>
          </a:p>
        </p:txBody>
      </p:sp>
      <p:sp>
        <p:nvSpPr>
          <p:cNvPr id="118796" name="Line 10"/>
          <p:cNvSpPr>
            <a:spLocks noChangeShapeType="1"/>
          </p:cNvSpPr>
          <p:nvPr/>
        </p:nvSpPr>
        <p:spPr bwMode="auto">
          <a:xfrm>
            <a:off x="2927350" y="2852739"/>
            <a:ext cx="0" cy="1296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97" name="Line 11"/>
          <p:cNvSpPr>
            <a:spLocks noChangeShapeType="1"/>
          </p:cNvSpPr>
          <p:nvPr/>
        </p:nvSpPr>
        <p:spPr bwMode="auto">
          <a:xfrm>
            <a:off x="9191625" y="2852739"/>
            <a:ext cx="0" cy="1296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798" name="Text Box 12"/>
          <p:cNvSpPr txBox="1">
            <a:spLocks noChangeArrowheads="1"/>
          </p:cNvSpPr>
          <p:nvPr/>
        </p:nvSpPr>
        <p:spPr bwMode="auto">
          <a:xfrm>
            <a:off x="2908301" y="2924175"/>
            <a:ext cx="1223963"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Ny.     1000</a:t>
            </a:r>
          </a:p>
        </p:txBody>
      </p:sp>
      <p:sp>
        <p:nvSpPr>
          <p:cNvPr id="118799" name="Text Box 13"/>
          <p:cNvSpPr txBox="1">
            <a:spLocks noChangeArrowheads="1"/>
          </p:cNvSpPr>
          <p:nvPr/>
        </p:nvSpPr>
        <p:spPr bwMode="auto">
          <a:xfrm>
            <a:off x="4800601" y="2924175"/>
            <a:ext cx="1223963"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Ny.     1000</a:t>
            </a:r>
          </a:p>
        </p:txBody>
      </p:sp>
      <p:sp>
        <p:nvSpPr>
          <p:cNvPr id="118800" name="Text Box 14"/>
          <p:cNvSpPr txBox="1">
            <a:spLocks noChangeArrowheads="1"/>
          </p:cNvSpPr>
          <p:nvPr/>
        </p:nvSpPr>
        <p:spPr bwMode="auto">
          <a:xfrm>
            <a:off x="6167438" y="2924175"/>
            <a:ext cx="1223962"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Ny.     1000</a:t>
            </a:r>
          </a:p>
        </p:txBody>
      </p:sp>
      <p:sp>
        <p:nvSpPr>
          <p:cNvPr id="118801" name="Text Box 15"/>
          <p:cNvSpPr txBox="1">
            <a:spLocks noChangeArrowheads="1"/>
          </p:cNvSpPr>
          <p:nvPr/>
        </p:nvSpPr>
        <p:spPr bwMode="auto">
          <a:xfrm>
            <a:off x="7967663" y="2924175"/>
            <a:ext cx="1223962"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Ny.     1000</a:t>
            </a:r>
          </a:p>
        </p:txBody>
      </p:sp>
      <p:sp>
        <p:nvSpPr>
          <p:cNvPr id="118802" name="Line 16"/>
          <p:cNvSpPr>
            <a:spLocks noChangeShapeType="1"/>
          </p:cNvSpPr>
          <p:nvPr/>
        </p:nvSpPr>
        <p:spPr bwMode="auto">
          <a:xfrm>
            <a:off x="4151314" y="3068638"/>
            <a:ext cx="649287" cy="0"/>
          </a:xfrm>
          <a:prstGeom prst="line">
            <a:avLst/>
          </a:prstGeom>
          <a:noFill/>
          <a:ln w="19050">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18803" name="Line 17"/>
          <p:cNvSpPr>
            <a:spLocks noChangeShapeType="1"/>
          </p:cNvSpPr>
          <p:nvPr/>
        </p:nvSpPr>
        <p:spPr bwMode="auto">
          <a:xfrm>
            <a:off x="7319964" y="3068638"/>
            <a:ext cx="649287" cy="0"/>
          </a:xfrm>
          <a:prstGeom prst="line">
            <a:avLst/>
          </a:prstGeom>
          <a:noFill/>
          <a:ln w="19050">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000" dirty="0"/>
              <a:t>A HELYESBÍTŐ SZÁMLÁK</a:t>
            </a:r>
            <a:endParaRPr lang="hu-HU" sz="3000" dirty="0"/>
          </a:p>
        </p:txBody>
      </p:sp>
      <p:sp>
        <p:nvSpPr>
          <p:cNvPr id="5" name="Tartalom helye 4"/>
          <p:cNvSpPr>
            <a:spLocks noGrp="1"/>
          </p:cNvSpPr>
          <p:nvPr>
            <p:ph idx="1"/>
          </p:nvPr>
        </p:nvSpPr>
        <p:spPr>
          <a:xfrm>
            <a:off x="1981200" y="1600202"/>
            <a:ext cx="8229600" cy="1468759"/>
          </a:xfrm>
        </p:spPr>
        <p:txBody>
          <a:bodyPr/>
          <a:lstStyle/>
          <a:p>
            <a:r>
              <a:rPr lang="hu-HU" sz="2600" dirty="0"/>
              <a:t>Hogyan is definiáltuk a főkönyvi számlát?</a:t>
            </a:r>
          </a:p>
          <a:p>
            <a:r>
              <a:rPr lang="hu-HU" sz="2600" dirty="0"/>
              <a:t>Kétoldalú … növekedések … csökkenések</a:t>
            </a:r>
          </a:p>
          <a:p>
            <a:r>
              <a:rPr lang="hu-HU" sz="2600" dirty="0"/>
              <a:t>Vegyünk egy eszközszámlát!</a:t>
            </a:r>
            <a:endParaRPr lang="hu-HU" sz="2600" dirty="0"/>
          </a:p>
        </p:txBody>
      </p:sp>
      <p:sp>
        <p:nvSpPr>
          <p:cNvPr id="4" name="Dia számának helye 3"/>
          <p:cNvSpPr>
            <a:spLocks noGrp="1"/>
          </p:cNvSpPr>
          <p:nvPr>
            <p:ph type="sldNum" sz="quarter" idx="12"/>
          </p:nvPr>
        </p:nvSpPr>
        <p:spPr/>
        <p:txBody>
          <a:bodyPr/>
          <a:lstStyle/>
          <a:p>
            <a:pPr>
              <a:defRPr/>
            </a:pPr>
            <a:fld id="{59F8D449-06AE-4873-8530-63AE12244133}" type="slidenum">
              <a:rPr lang="hu-HU" smtClean="0"/>
              <a:pPr>
                <a:defRPr/>
              </a:pPr>
              <a:t>19</a:t>
            </a:fld>
            <a:endParaRPr lang="hu-HU" dirty="0"/>
          </a:p>
        </p:txBody>
      </p:sp>
      <p:cxnSp>
        <p:nvCxnSpPr>
          <p:cNvPr id="7" name="Egyenes összekötő 6"/>
          <p:cNvCxnSpPr/>
          <p:nvPr/>
        </p:nvCxnSpPr>
        <p:spPr bwMode="auto">
          <a:xfrm>
            <a:off x="4583832" y="3501008"/>
            <a:ext cx="3384376" cy="0"/>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 name="Egyenes összekötő 8"/>
          <p:cNvCxnSpPr/>
          <p:nvPr/>
        </p:nvCxnSpPr>
        <p:spPr bwMode="auto">
          <a:xfrm>
            <a:off x="6168008" y="3501008"/>
            <a:ext cx="0" cy="864096"/>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Szövegdoboz 9"/>
          <p:cNvSpPr txBox="1"/>
          <p:nvPr/>
        </p:nvSpPr>
        <p:spPr>
          <a:xfrm>
            <a:off x="5303912" y="3212976"/>
            <a:ext cx="1860574" cy="400302"/>
          </a:xfrm>
          <a:prstGeom prst="rect">
            <a:avLst/>
          </a:prstGeom>
          <a:noFill/>
        </p:spPr>
        <p:txBody>
          <a:bodyPr wrap="none" rtlCol="0">
            <a:spAutoFit/>
          </a:bodyPr>
          <a:lstStyle/>
          <a:p>
            <a:pPr>
              <a:buNone/>
            </a:pPr>
            <a:r>
              <a:rPr lang="hu-HU" sz="2400" dirty="0"/>
              <a:t>Eszközszámla</a:t>
            </a:r>
            <a:endParaRPr lang="hu-HU" sz="2400" dirty="0"/>
          </a:p>
        </p:txBody>
      </p:sp>
      <p:sp>
        <p:nvSpPr>
          <p:cNvPr id="11" name="Téglalap 10"/>
          <p:cNvSpPr/>
          <p:nvPr/>
        </p:nvSpPr>
        <p:spPr bwMode="auto">
          <a:xfrm>
            <a:off x="5447928" y="3645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endParaRPr lang="hu-HU" sz="2400" dirty="0"/>
          </a:p>
        </p:txBody>
      </p:sp>
      <p:sp>
        <p:nvSpPr>
          <p:cNvPr id="12" name="Téglalap 11"/>
          <p:cNvSpPr/>
          <p:nvPr/>
        </p:nvSpPr>
        <p:spPr bwMode="auto">
          <a:xfrm>
            <a:off x="6384032" y="3645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p>
        </p:txBody>
      </p:sp>
      <p:cxnSp>
        <p:nvCxnSpPr>
          <p:cNvPr id="14" name="Egyenes összekötő 13"/>
          <p:cNvCxnSpPr/>
          <p:nvPr/>
        </p:nvCxnSpPr>
        <p:spPr bwMode="auto">
          <a:xfrm>
            <a:off x="2207568" y="4869160"/>
            <a:ext cx="2664296" cy="0"/>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Egyenes összekötő 14"/>
          <p:cNvCxnSpPr/>
          <p:nvPr/>
        </p:nvCxnSpPr>
        <p:spPr bwMode="auto">
          <a:xfrm>
            <a:off x="7104112" y="4869160"/>
            <a:ext cx="2664296" cy="0"/>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 name="Szövegdoboz 15"/>
          <p:cNvSpPr txBox="1"/>
          <p:nvPr/>
        </p:nvSpPr>
        <p:spPr>
          <a:xfrm>
            <a:off x="2135560" y="4592162"/>
            <a:ext cx="2845010" cy="349006"/>
          </a:xfrm>
          <a:prstGeom prst="rect">
            <a:avLst/>
          </a:prstGeom>
          <a:noFill/>
        </p:spPr>
        <p:txBody>
          <a:bodyPr wrap="none" rtlCol="0">
            <a:spAutoFit/>
          </a:bodyPr>
          <a:lstStyle/>
          <a:p>
            <a:pPr>
              <a:buNone/>
            </a:pPr>
            <a:r>
              <a:rPr lang="hu-HU" sz="2000" dirty="0"/>
              <a:t>Eszközszámla növekedései</a:t>
            </a:r>
            <a:endParaRPr lang="hu-HU" sz="2000" dirty="0"/>
          </a:p>
        </p:txBody>
      </p:sp>
      <p:sp>
        <p:nvSpPr>
          <p:cNvPr id="17" name="Szövegdoboz 16"/>
          <p:cNvSpPr txBox="1"/>
          <p:nvPr/>
        </p:nvSpPr>
        <p:spPr>
          <a:xfrm>
            <a:off x="7032104" y="4581128"/>
            <a:ext cx="2818016" cy="349006"/>
          </a:xfrm>
          <a:prstGeom prst="rect">
            <a:avLst/>
          </a:prstGeom>
          <a:noFill/>
        </p:spPr>
        <p:txBody>
          <a:bodyPr wrap="none" rtlCol="0">
            <a:spAutoFit/>
          </a:bodyPr>
          <a:lstStyle/>
          <a:p>
            <a:pPr>
              <a:buNone/>
            </a:pPr>
            <a:r>
              <a:rPr lang="hu-HU" sz="2000" dirty="0"/>
              <a:t>Eszközszámla csökkenései</a:t>
            </a:r>
            <a:endParaRPr lang="hu-HU" sz="2000" dirty="0"/>
          </a:p>
        </p:txBody>
      </p:sp>
      <p:cxnSp>
        <p:nvCxnSpPr>
          <p:cNvPr id="19" name="Egyenes összekötő 18"/>
          <p:cNvCxnSpPr/>
          <p:nvPr/>
        </p:nvCxnSpPr>
        <p:spPr bwMode="auto">
          <a:xfrm>
            <a:off x="3503712" y="4869160"/>
            <a:ext cx="0" cy="720080"/>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Egyenes összekötő 19"/>
          <p:cNvCxnSpPr/>
          <p:nvPr/>
        </p:nvCxnSpPr>
        <p:spPr bwMode="auto">
          <a:xfrm>
            <a:off x="8400256" y="4869160"/>
            <a:ext cx="0" cy="720080"/>
          </a:xfrm>
          <a:prstGeom prst="lin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Egyenes összekötő nyíllal 21"/>
          <p:cNvCxnSpPr>
            <a:stCxn id="11" idx="1"/>
            <a:endCxn id="16" idx="0"/>
          </p:cNvCxnSpPr>
          <p:nvPr/>
        </p:nvCxnSpPr>
        <p:spPr bwMode="auto">
          <a:xfrm flipH="1">
            <a:off x="3558066" y="3873624"/>
            <a:ext cx="1889863" cy="718538"/>
          </a:xfrm>
          <a:prstGeom prst="straightConnector1">
            <a:avLst/>
          </a:prstGeom>
          <a:solidFill>
            <a:srgbClr val="FFFFFF"/>
          </a:solidFill>
          <a:ln w="9525"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Egyenes összekötő nyíllal 23"/>
          <p:cNvCxnSpPr>
            <a:stCxn id="12" idx="3"/>
            <a:endCxn id="17" idx="0"/>
          </p:cNvCxnSpPr>
          <p:nvPr/>
        </p:nvCxnSpPr>
        <p:spPr bwMode="auto">
          <a:xfrm>
            <a:off x="6841232" y="3873624"/>
            <a:ext cx="1599880" cy="707504"/>
          </a:xfrm>
          <a:prstGeom prst="straightConnector1">
            <a:avLst/>
          </a:prstGeom>
          <a:solidFill>
            <a:srgbClr val="FFFFFF"/>
          </a:solidFill>
          <a:ln w="9525"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 name="Téglalap 24"/>
          <p:cNvSpPr/>
          <p:nvPr/>
        </p:nvSpPr>
        <p:spPr bwMode="auto">
          <a:xfrm>
            <a:off x="2758480" y="4988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endParaRPr lang="hu-HU" sz="2400" dirty="0"/>
          </a:p>
        </p:txBody>
      </p:sp>
      <p:sp>
        <p:nvSpPr>
          <p:cNvPr id="26" name="Téglalap 25"/>
          <p:cNvSpPr/>
          <p:nvPr/>
        </p:nvSpPr>
        <p:spPr bwMode="auto">
          <a:xfrm>
            <a:off x="8688288" y="4988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endParaRPr lang="hu-HU" sz="2400" dirty="0"/>
          </a:p>
        </p:txBody>
      </p:sp>
      <p:sp>
        <p:nvSpPr>
          <p:cNvPr id="27" name="Téglalap 26"/>
          <p:cNvSpPr/>
          <p:nvPr/>
        </p:nvSpPr>
        <p:spPr bwMode="auto">
          <a:xfrm>
            <a:off x="3863752" y="4988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p>
        </p:txBody>
      </p:sp>
      <p:sp>
        <p:nvSpPr>
          <p:cNvPr id="28" name="Téglalap 27"/>
          <p:cNvSpPr/>
          <p:nvPr/>
        </p:nvSpPr>
        <p:spPr bwMode="auto">
          <a:xfrm>
            <a:off x="7680176" y="4988024"/>
            <a:ext cx="457200" cy="457200"/>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a:t>
            </a:r>
          </a:p>
        </p:txBody>
      </p:sp>
      <p:sp>
        <p:nvSpPr>
          <p:cNvPr id="29" name="Téglalap 28"/>
          <p:cNvSpPr/>
          <p:nvPr/>
        </p:nvSpPr>
        <p:spPr bwMode="auto">
          <a:xfrm>
            <a:off x="1703512" y="5733256"/>
            <a:ext cx="3888432" cy="288032"/>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algn="ctr">
              <a:buNone/>
            </a:pPr>
            <a:r>
              <a:rPr lang="hu-HU" sz="2400" dirty="0"/>
              <a:t>Eszköznövekedések egyenlege</a:t>
            </a:r>
          </a:p>
        </p:txBody>
      </p:sp>
      <p:sp>
        <p:nvSpPr>
          <p:cNvPr id="30" name="Téglalap 29"/>
          <p:cNvSpPr/>
          <p:nvPr/>
        </p:nvSpPr>
        <p:spPr bwMode="auto">
          <a:xfrm>
            <a:off x="6456041" y="5733256"/>
            <a:ext cx="3857737" cy="288032"/>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algn="ctr">
              <a:buNone/>
            </a:pPr>
            <a:r>
              <a:rPr lang="hu-HU" sz="2400" dirty="0"/>
              <a:t>Eszközcsökkenések egyenlege</a:t>
            </a:r>
          </a:p>
        </p:txBody>
      </p:sp>
      <p:sp>
        <p:nvSpPr>
          <p:cNvPr id="31" name="Téglalap 30"/>
          <p:cNvSpPr/>
          <p:nvPr/>
        </p:nvSpPr>
        <p:spPr bwMode="auto">
          <a:xfrm>
            <a:off x="4367808" y="6525344"/>
            <a:ext cx="3277058" cy="288032"/>
          </a:xfrm>
          <a:prstGeom prst="rect">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algn="ctr">
              <a:buNone/>
            </a:pPr>
            <a:r>
              <a:rPr lang="hu-HU" sz="2400" dirty="0"/>
              <a:t>Eszközszámla egyenlege</a:t>
            </a:r>
          </a:p>
        </p:txBody>
      </p:sp>
      <p:sp>
        <p:nvSpPr>
          <p:cNvPr id="32" name="Bal oldali kapcsos zárójel 31"/>
          <p:cNvSpPr/>
          <p:nvPr/>
        </p:nvSpPr>
        <p:spPr bwMode="auto">
          <a:xfrm rot="16200000">
            <a:off x="5807968" y="1988841"/>
            <a:ext cx="360041" cy="8568952"/>
          </a:xfrm>
          <a:prstGeom prst="leftBrace">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342900" indent="-342900"/>
            <a:endParaRPr lang="hu-HU"/>
          </a:p>
        </p:txBody>
      </p:sp>
    </p:spTree>
    <p:extLst>
      <p:ext uri="{BB962C8B-B14F-4D97-AF65-F5344CB8AC3E}">
        <p14:creationId xmlns:p14="http://schemas.microsoft.com/office/powerpoint/2010/main" val="1919650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ctrTitle"/>
          </p:nvPr>
        </p:nvSpPr>
        <p:spPr>
          <a:xfrm>
            <a:off x="2209800" y="548681"/>
            <a:ext cx="7772400" cy="3456383"/>
          </a:xfrm>
        </p:spPr>
        <p:txBody>
          <a:bodyPr/>
          <a:lstStyle/>
          <a:p>
            <a:r>
              <a:rPr lang="hu-HU" sz="3500" dirty="0"/>
              <a:t>Az előző leckékben nagyszámú könyvviteli számlával találkoztunk, amelyek tartalmuk alapján széles skálán mozgó elemeket jelenítettek meg. Ezeket formailag egyértelműen besoroltuk az aktív vagy a passzív számlák közé</a:t>
            </a:r>
            <a:endParaRPr lang="hu-HU" sz="3500" dirty="0"/>
          </a:p>
        </p:txBody>
      </p:sp>
      <p:sp>
        <p:nvSpPr>
          <p:cNvPr id="7" name="Alcím 6"/>
          <p:cNvSpPr>
            <a:spLocks noGrp="1"/>
          </p:cNvSpPr>
          <p:nvPr>
            <p:ph type="subTitle" idx="1"/>
          </p:nvPr>
        </p:nvSpPr>
        <p:spPr>
          <a:xfrm>
            <a:off x="2463552" y="4221088"/>
            <a:ext cx="7376864" cy="2160240"/>
          </a:xfrm>
        </p:spPr>
        <p:txBody>
          <a:bodyPr/>
          <a:lstStyle/>
          <a:p>
            <a:r>
              <a:rPr lang="hu-HU" dirty="0" smtClean="0"/>
              <a:t>Ebben a leckében rendet teszünk a számlák sokszínű világában, áttekinthetővé és teljessé tesszük az alkalmazott számlákat</a:t>
            </a:r>
          </a:p>
        </p:txBody>
      </p:sp>
    </p:spTree>
    <p:extLst>
      <p:ext uri="{BB962C8B-B14F-4D97-AF65-F5344CB8AC3E}">
        <p14:creationId xmlns:p14="http://schemas.microsoft.com/office/powerpoint/2010/main" val="1379560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4" name="Rectangle 4"/>
          <p:cNvSpPr>
            <a:spLocks noGrp="1" noRot="1" noChangeArrowheads="1"/>
          </p:cNvSpPr>
          <p:nvPr>
            <p:ph type="title"/>
          </p:nvPr>
        </p:nvSpPr>
        <p:spPr/>
        <p:txBody>
          <a:bodyPr/>
          <a:lstStyle/>
          <a:p>
            <a:pPr eaLnBrk="1" hangingPunct="1">
              <a:defRPr/>
            </a:pPr>
            <a:r>
              <a:rPr lang="hu-HU" sz="3200" dirty="0"/>
              <a:t>HELYESBÍTŐ SZÁMLA</a:t>
            </a:r>
          </a:p>
        </p:txBody>
      </p:sp>
      <p:sp>
        <p:nvSpPr>
          <p:cNvPr id="235525" name="Rectangle 5"/>
          <p:cNvSpPr>
            <a:spLocks noGrp="1" noChangeArrowheads="1"/>
          </p:cNvSpPr>
          <p:nvPr>
            <p:ph idx="1"/>
          </p:nvPr>
        </p:nvSpPr>
        <p:spPr>
          <a:xfrm>
            <a:off x="1981200" y="1600200"/>
            <a:ext cx="8229600" cy="4853136"/>
          </a:xfrm>
        </p:spPr>
        <p:txBody>
          <a:bodyPr/>
          <a:lstStyle/>
          <a:p>
            <a:pPr eaLnBrk="1" hangingPunct="1">
              <a:defRPr/>
            </a:pPr>
            <a:r>
              <a:rPr lang="hu-HU" dirty="0" smtClean="0"/>
              <a:t>valamely AKTÍV vagy PASSZÍV alapszámlához kapcsolódó számla, amely az adott alapszámla egyenlegét növeli, vagy csökkenti. </a:t>
            </a:r>
          </a:p>
          <a:p>
            <a:pPr lvl="1" eaLnBrk="1" hangingPunct="1">
              <a:defRPr/>
            </a:pPr>
            <a:r>
              <a:rPr lang="hu-HU" dirty="0" smtClean="0"/>
              <a:t>A helyesbítő számlák mind tartalmi, mind alaki szempontból rendszerezhetőek, tehát az egyenlegük önálló gazdasági tartalmat hordoz</a:t>
            </a:r>
          </a:p>
          <a:p>
            <a:pPr lvl="1" eaLnBrk="1" hangingPunct="1">
              <a:defRPr/>
            </a:pPr>
            <a:r>
              <a:rPr lang="hu-HU" dirty="0" smtClean="0"/>
              <a:t>A számlákra gyakorolt hatásuk alapján:</a:t>
            </a:r>
          </a:p>
          <a:p>
            <a:pPr lvl="2" eaLnBrk="1" hangingPunct="1">
              <a:defRPr/>
            </a:pPr>
            <a:r>
              <a:rPr lang="hu-HU" dirty="0" smtClean="0"/>
              <a:t>kiegészítő számla</a:t>
            </a:r>
          </a:p>
          <a:p>
            <a:pPr lvl="2" eaLnBrk="1" hangingPunct="1">
              <a:defRPr/>
            </a:pPr>
            <a:r>
              <a:rPr lang="hu-HU" dirty="0" smtClean="0"/>
              <a:t>ellentétesen helyesbítő (kontra) számla</a:t>
            </a:r>
          </a:p>
        </p:txBody>
      </p:sp>
      <p:sp>
        <p:nvSpPr>
          <p:cNvPr id="119810" name="Dia számának helye 4"/>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A5F55C51-F521-4FDE-80BA-CE68C1EDF3EF}" type="slidenum">
              <a:rPr lang="hu-HU" sz="1200">
                <a:latin typeface="Arial" charset="0"/>
              </a:rPr>
              <a:pPr eaLnBrk="1" hangingPunct="1"/>
              <a:t>20</a:t>
            </a:fld>
            <a:endParaRPr lang="hu-HU" sz="1200" dirty="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pPr eaLnBrk="1" hangingPunct="1">
              <a:defRPr/>
            </a:pPr>
            <a:r>
              <a:rPr lang="hu-HU" sz="4000" dirty="0"/>
              <a:t>HELYESBÍTŐ SZÁMLÁK ALAKISÁGA</a:t>
            </a:r>
          </a:p>
        </p:txBody>
      </p:sp>
      <p:sp>
        <p:nvSpPr>
          <p:cNvPr id="120834" name="Dia számának helye 4"/>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39A37FEA-F0A9-4849-88FF-92A6E52A1662}" type="slidenum">
              <a:rPr lang="hu-HU" sz="1200">
                <a:latin typeface="Arial" charset="0"/>
              </a:rPr>
              <a:pPr eaLnBrk="1" hangingPunct="1"/>
              <a:t>21</a:t>
            </a:fld>
            <a:endParaRPr lang="hu-HU" sz="1200" dirty="0">
              <a:latin typeface="Arial" charset="0"/>
            </a:endParaRPr>
          </a:p>
        </p:txBody>
      </p:sp>
      <p:sp>
        <p:nvSpPr>
          <p:cNvPr id="120837" name="Line 4"/>
          <p:cNvSpPr>
            <a:spLocks noChangeShapeType="1"/>
          </p:cNvSpPr>
          <p:nvPr/>
        </p:nvSpPr>
        <p:spPr bwMode="auto">
          <a:xfrm>
            <a:off x="2208214" y="1989138"/>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38" name="Line 5"/>
          <p:cNvSpPr>
            <a:spLocks noChangeShapeType="1"/>
          </p:cNvSpPr>
          <p:nvPr/>
        </p:nvSpPr>
        <p:spPr bwMode="auto">
          <a:xfrm>
            <a:off x="1847529" y="3068638"/>
            <a:ext cx="342614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39" name="Line 6"/>
          <p:cNvSpPr>
            <a:spLocks noChangeShapeType="1"/>
          </p:cNvSpPr>
          <p:nvPr/>
        </p:nvSpPr>
        <p:spPr bwMode="auto">
          <a:xfrm>
            <a:off x="6456364" y="4437063"/>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40" name="Line 7"/>
          <p:cNvSpPr>
            <a:spLocks noChangeShapeType="1"/>
          </p:cNvSpPr>
          <p:nvPr/>
        </p:nvSpPr>
        <p:spPr bwMode="auto">
          <a:xfrm>
            <a:off x="1831604" y="4508500"/>
            <a:ext cx="34003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41" name="Line 8"/>
          <p:cNvSpPr>
            <a:spLocks noChangeShapeType="1"/>
          </p:cNvSpPr>
          <p:nvPr/>
        </p:nvSpPr>
        <p:spPr bwMode="auto">
          <a:xfrm>
            <a:off x="6383339" y="1989138"/>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42" name="Line 9"/>
          <p:cNvSpPr>
            <a:spLocks noChangeShapeType="1"/>
          </p:cNvSpPr>
          <p:nvPr/>
        </p:nvSpPr>
        <p:spPr bwMode="auto">
          <a:xfrm>
            <a:off x="6184901" y="5734050"/>
            <a:ext cx="3511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43" name="Text Box 10"/>
          <p:cNvSpPr txBox="1">
            <a:spLocks noChangeArrowheads="1"/>
          </p:cNvSpPr>
          <p:nvPr/>
        </p:nvSpPr>
        <p:spPr bwMode="auto">
          <a:xfrm>
            <a:off x="2570164" y="1724025"/>
            <a:ext cx="2077813" cy="349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b="1" dirty="0">
                <a:solidFill>
                  <a:srgbClr val="FF0000"/>
                </a:solidFill>
              </a:rPr>
              <a:t>AKTÍV SZÁMLA</a:t>
            </a:r>
          </a:p>
        </p:txBody>
      </p:sp>
      <p:sp>
        <p:nvSpPr>
          <p:cNvPr id="120844" name="Text Box 11"/>
          <p:cNvSpPr txBox="1">
            <a:spLocks noChangeArrowheads="1"/>
          </p:cNvSpPr>
          <p:nvPr/>
        </p:nvSpPr>
        <p:spPr bwMode="auto">
          <a:xfrm>
            <a:off x="1919289" y="4244578"/>
            <a:ext cx="335438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KONTRA PASSZÍV SZÁMLA</a:t>
            </a:r>
          </a:p>
        </p:txBody>
      </p:sp>
      <p:sp>
        <p:nvSpPr>
          <p:cNvPr id="120845" name="Text Box 12"/>
          <p:cNvSpPr txBox="1">
            <a:spLocks noChangeArrowheads="1"/>
          </p:cNvSpPr>
          <p:nvPr/>
        </p:nvSpPr>
        <p:spPr bwMode="auto">
          <a:xfrm>
            <a:off x="1831604" y="2804418"/>
            <a:ext cx="3616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AKTÍV KIEGÉSZÍTŐ SZÁMLA</a:t>
            </a:r>
          </a:p>
        </p:txBody>
      </p:sp>
      <p:sp>
        <p:nvSpPr>
          <p:cNvPr id="120846" name="Text Box 13"/>
          <p:cNvSpPr txBox="1">
            <a:spLocks noChangeArrowheads="1"/>
          </p:cNvSpPr>
          <p:nvPr/>
        </p:nvSpPr>
        <p:spPr bwMode="auto">
          <a:xfrm>
            <a:off x="6184900" y="1700213"/>
            <a:ext cx="31432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 KONTRAAKTÍV SZÁMLA</a:t>
            </a:r>
          </a:p>
        </p:txBody>
      </p:sp>
      <p:sp>
        <p:nvSpPr>
          <p:cNvPr id="120847" name="Text Box 14"/>
          <p:cNvSpPr txBox="1">
            <a:spLocks noChangeArrowheads="1"/>
          </p:cNvSpPr>
          <p:nvPr/>
        </p:nvSpPr>
        <p:spPr bwMode="auto">
          <a:xfrm>
            <a:off x="6024563" y="5468714"/>
            <a:ext cx="38274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PASSZÍV KIEGÉSZÍTŐ SZÁMLA</a:t>
            </a:r>
          </a:p>
        </p:txBody>
      </p:sp>
      <p:sp>
        <p:nvSpPr>
          <p:cNvPr id="120848" name="Text Box 15"/>
          <p:cNvSpPr txBox="1">
            <a:spLocks noChangeArrowheads="1"/>
          </p:cNvSpPr>
          <p:nvPr/>
        </p:nvSpPr>
        <p:spPr bwMode="auto">
          <a:xfrm>
            <a:off x="6746876" y="4171950"/>
            <a:ext cx="2301079" cy="349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b="1" dirty="0">
                <a:solidFill>
                  <a:srgbClr val="C00000"/>
                </a:solidFill>
              </a:rPr>
              <a:t>PASSZÍV SZÁMLA</a:t>
            </a:r>
          </a:p>
        </p:txBody>
      </p:sp>
      <p:sp>
        <p:nvSpPr>
          <p:cNvPr id="120849" name="Line 16"/>
          <p:cNvSpPr>
            <a:spLocks noChangeShapeType="1"/>
          </p:cNvSpPr>
          <p:nvPr/>
        </p:nvSpPr>
        <p:spPr bwMode="auto">
          <a:xfrm>
            <a:off x="3648075" y="19891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0" name="Line 17"/>
          <p:cNvSpPr>
            <a:spLocks noChangeShapeType="1"/>
          </p:cNvSpPr>
          <p:nvPr/>
        </p:nvSpPr>
        <p:spPr bwMode="auto">
          <a:xfrm>
            <a:off x="7824788" y="19891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1" name="Line 18"/>
          <p:cNvSpPr>
            <a:spLocks noChangeShapeType="1"/>
          </p:cNvSpPr>
          <p:nvPr/>
        </p:nvSpPr>
        <p:spPr bwMode="auto">
          <a:xfrm>
            <a:off x="364807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2" name="Line 19"/>
          <p:cNvSpPr>
            <a:spLocks noChangeShapeType="1"/>
          </p:cNvSpPr>
          <p:nvPr/>
        </p:nvSpPr>
        <p:spPr bwMode="auto">
          <a:xfrm>
            <a:off x="3648075" y="450850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3" name="Line 22"/>
          <p:cNvSpPr>
            <a:spLocks noChangeShapeType="1"/>
          </p:cNvSpPr>
          <p:nvPr/>
        </p:nvSpPr>
        <p:spPr bwMode="auto">
          <a:xfrm>
            <a:off x="7896225" y="44370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4" name="Line 23"/>
          <p:cNvSpPr>
            <a:spLocks noChangeShapeType="1"/>
          </p:cNvSpPr>
          <p:nvPr/>
        </p:nvSpPr>
        <p:spPr bwMode="auto">
          <a:xfrm>
            <a:off x="7896225" y="573405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0855" name="Rectangle 24"/>
          <p:cNvSpPr>
            <a:spLocks noChangeArrowheads="1"/>
          </p:cNvSpPr>
          <p:nvPr/>
        </p:nvSpPr>
        <p:spPr bwMode="auto">
          <a:xfrm>
            <a:off x="2927351" y="2060575"/>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56" name="Rectangle 25"/>
          <p:cNvSpPr>
            <a:spLocks noChangeArrowheads="1"/>
          </p:cNvSpPr>
          <p:nvPr/>
        </p:nvSpPr>
        <p:spPr bwMode="auto">
          <a:xfrm>
            <a:off x="8329614" y="5877272"/>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endParaRPr lang="hu-HU" sz="2400" dirty="0"/>
          </a:p>
        </p:txBody>
      </p:sp>
      <p:sp>
        <p:nvSpPr>
          <p:cNvPr id="120857" name="Rectangle 26"/>
          <p:cNvSpPr>
            <a:spLocks noChangeArrowheads="1"/>
          </p:cNvSpPr>
          <p:nvPr/>
        </p:nvSpPr>
        <p:spPr bwMode="auto">
          <a:xfrm>
            <a:off x="8329614" y="4581525"/>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58" name="Rectangle 27"/>
          <p:cNvSpPr>
            <a:spLocks noChangeArrowheads="1"/>
          </p:cNvSpPr>
          <p:nvPr/>
        </p:nvSpPr>
        <p:spPr bwMode="auto">
          <a:xfrm>
            <a:off x="2927351" y="4652963"/>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59" name="Rectangle 28"/>
          <p:cNvSpPr>
            <a:spLocks noChangeArrowheads="1"/>
          </p:cNvSpPr>
          <p:nvPr/>
        </p:nvSpPr>
        <p:spPr bwMode="auto">
          <a:xfrm>
            <a:off x="2927351" y="3213100"/>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0" name="Rectangle 29"/>
          <p:cNvSpPr>
            <a:spLocks noChangeArrowheads="1"/>
          </p:cNvSpPr>
          <p:nvPr/>
        </p:nvSpPr>
        <p:spPr bwMode="auto">
          <a:xfrm>
            <a:off x="8329614" y="2133600"/>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1" name="Rectangle 30"/>
          <p:cNvSpPr>
            <a:spLocks noChangeArrowheads="1"/>
          </p:cNvSpPr>
          <p:nvPr/>
        </p:nvSpPr>
        <p:spPr bwMode="auto">
          <a:xfrm>
            <a:off x="4079777" y="2060575"/>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2" name="Rectangle 31"/>
          <p:cNvSpPr>
            <a:spLocks noChangeArrowheads="1"/>
          </p:cNvSpPr>
          <p:nvPr/>
        </p:nvSpPr>
        <p:spPr bwMode="auto">
          <a:xfrm>
            <a:off x="7105378" y="5877272"/>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3" name="Rectangle 32"/>
          <p:cNvSpPr>
            <a:spLocks noChangeArrowheads="1"/>
          </p:cNvSpPr>
          <p:nvPr/>
        </p:nvSpPr>
        <p:spPr bwMode="auto">
          <a:xfrm>
            <a:off x="7105378" y="4581128"/>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4" name="Rectangle 33"/>
          <p:cNvSpPr>
            <a:spLocks noChangeArrowheads="1"/>
          </p:cNvSpPr>
          <p:nvPr/>
        </p:nvSpPr>
        <p:spPr bwMode="auto">
          <a:xfrm>
            <a:off x="4079777" y="3213100"/>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5" name="Rectangle 34"/>
          <p:cNvSpPr>
            <a:spLocks noChangeArrowheads="1"/>
          </p:cNvSpPr>
          <p:nvPr/>
        </p:nvSpPr>
        <p:spPr bwMode="auto">
          <a:xfrm>
            <a:off x="4079777" y="4652963"/>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
        <p:nvSpPr>
          <p:cNvPr id="120866" name="Rectangle 35"/>
          <p:cNvSpPr>
            <a:spLocks noChangeArrowheads="1"/>
          </p:cNvSpPr>
          <p:nvPr/>
        </p:nvSpPr>
        <p:spPr bwMode="auto">
          <a:xfrm>
            <a:off x="7032626" y="2133600"/>
            <a:ext cx="3587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lstStyle/>
          <a:p>
            <a:pPr eaLnBrk="1" hangingPunct="1">
              <a:defRPr/>
            </a:pPr>
            <a:r>
              <a:rPr lang="hu-HU" sz="4000" dirty="0"/>
              <a:t>HELYESBÍTŐ SZÁMLÁK ÉRTELMEZÉSE</a:t>
            </a:r>
          </a:p>
        </p:txBody>
      </p:sp>
      <p:sp>
        <p:nvSpPr>
          <p:cNvPr id="121858" name="Dia számának helye 4"/>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ED8FCC39-36F8-48D2-BC7C-B7B1F676F7FD}" type="slidenum">
              <a:rPr lang="hu-HU" sz="1200">
                <a:latin typeface="Arial" charset="0"/>
              </a:rPr>
              <a:pPr eaLnBrk="1" hangingPunct="1"/>
              <a:t>22</a:t>
            </a:fld>
            <a:endParaRPr lang="hu-HU" sz="1200" dirty="0">
              <a:latin typeface="Arial" charset="0"/>
            </a:endParaRPr>
          </a:p>
        </p:txBody>
      </p:sp>
      <p:sp>
        <p:nvSpPr>
          <p:cNvPr id="121861" name="Line 3"/>
          <p:cNvSpPr>
            <a:spLocks noChangeShapeType="1"/>
          </p:cNvSpPr>
          <p:nvPr/>
        </p:nvSpPr>
        <p:spPr bwMode="auto">
          <a:xfrm>
            <a:off x="2208214" y="1989138"/>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62" name="Line 4"/>
          <p:cNvSpPr>
            <a:spLocks noChangeShapeType="1"/>
          </p:cNvSpPr>
          <p:nvPr/>
        </p:nvSpPr>
        <p:spPr bwMode="auto">
          <a:xfrm>
            <a:off x="6456364" y="4437063"/>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63" name="Line 5"/>
          <p:cNvSpPr>
            <a:spLocks noChangeShapeType="1"/>
          </p:cNvSpPr>
          <p:nvPr/>
        </p:nvSpPr>
        <p:spPr bwMode="auto">
          <a:xfrm>
            <a:off x="6384926" y="1989138"/>
            <a:ext cx="2951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64" name="Line 6"/>
          <p:cNvSpPr>
            <a:spLocks noChangeShapeType="1"/>
          </p:cNvSpPr>
          <p:nvPr/>
        </p:nvSpPr>
        <p:spPr bwMode="auto">
          <a:xfrm>
            <a:off x="6456364" y="5734050"/>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65" name="Text Box 7"/>
          <p:cNvSpPr txBox="1">
            <a:spLocks noChangeArrowheads="1"/>
          </p:cNvSpPr>
          <p:nvPr/>
        </p:nvSpPr>
        <p:spPr bwMode="auto">
          <a:xfrm>
            <a:off x="2570164" y="1724025"/>
            <a:ext cx="21812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ESZKÖZSZÁMLA</a:t>
            </a:r>
          </a:p>
        </p:txBody>
      </p:sp>
      <p:sp>
        <p:nvSpPr>
          <p:cNvPr id="121866" name="Text Box 8"/>
          <p:cNvSpPr txBox="1">
            <a:spLocks noChangeArrowheads="1"/>
          </p:cNvSpPr>
          <p:nvPr/>
        </p:nvSpPr>
        <p:spPr bwMode="auto">
          <a:xfrm>
            <a:off x="6265863" y="1700213"/>
            <a:ext cx="31432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 KONTRAAKTÍV SZÁMLA</a:t>
            </a:r>
          </a:p>
        </p:txBody>
      </p:sp>
      <p:sp>
        <p:nvSpPr>
          <p:cNvPr id="121867" name="Text Box 9"/>
          <p:cNvSpPr txBox="1">
            <a:spLocks noChangeArrowheads="1"/>
          </p:cNvSpPr>
          <p:nvPr/>
        </p:nvSpPr>
        <p:spPr bwMode="auto">
          <a:xfrm>
            <a:off x="6024563" y="5468938"/>
            <a:ext cx="38274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PASSZÍV KIEGÉSZÍTŐ SZÁMLA</a:t>
            </a:r>
          </a:p>
        </p:txBody>
      </p:sp>
      <p:sp>
        <p:nvSpPr>
          <p:cNvPr id="121868" name="Text Box 10"/>
          <p:cNvSpPr txBox="1">
            <a:spLocks noChangeArrowheads="1"/>
          </p:cNvSpPr>
          <p:nvPr/>
        </p:nvSpPr>
        <p:spPr bwMode="auto">
          <a:xfrm>
            <a:off x="6786563" y="4171950"/>
            <a:ext cx="218916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FORRÁS SZÁMLA</a:t>
            </a:r>
          </a:p>
        </p:txBody>
      </p:sp>
      <p:sp>
        <p:nvSpPr>
          <p:cNvPr id="121869" name="Line 11"/>
          <p:cNvSpPr>
            <a:spLocks noChangeShapeType="1"/>
          </p:cNvSpPr>
          <p:nvPr/>
        </p:nvSpPr>
        <p:spPr bwMode="auto">
          <a:xfrm>
            <a:off x="3648075" y="19891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70" name="Line 12"/>
          <p:cNvSpPr>
            <a:spLocks noChangeShapeType="1"/>
          </p:cNvSpPr>
          <p:nvPr/>
        </p:nvSpPr>
        <p:spPr bwMode="auto">
          <a:xfrm>
            <a:off x="7824788" y="19891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71" name="Line 13"/>
          <p:cNvSpPr>
            <a:spLocks noChangeShapeType="1"/>
          </p:cNvSpPr>
          <p:nvPr/>
        </p:nvSpPr>
        <p:spPr bwMode="auto">
          <a:xfrm>
            <a:off x="7896225" y="44370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72" name="Line 14"/>
          <p:cNvSpPr>
            <a:spLocks noChangeShapeType="1"/>
          </p:cNvSpPr>
          <p:nvPr/>
        </p:nvSpPr>
        <p:spPr bwMode="auto">
          <a:xfrm>
            <a:off x="7896225" y="5734051"/>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1873" name="Rectangle 15"/>
          <p:cNvSpPr>
            <a:spLocks noChangeArrowheads="1"/>
          </p:cNvSpPr>
          <p:nvPr/>
        </p:nvSpPr>
        <p:spPr bwMode="auto">
          <a:xfrm>
            <a:off x="2927350" y="2060575"/>
            <a:ext cx="647700"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1000</a:t>
            </a:r>
          </a:p>
        </p:txBody>
      </p:sp>
      <p:sp>
        <p:nvSpPr>
          <p:cNvPr id="121874" name="Rectangle 16"/>
          <p:cNvSpPr>
            <a:spLocks noChangeArrowheads="1"/>
          </p:cNvSpPr>
          <p:nvPr/>
        </p:nvSpPr>
        <p:spPr bwMode="auto">
          <a:xfrm>
            <a:off x="8401050" y="5949951"/>
            <a:ext cx="717550" cy="358775"/>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400</a:t>
            </a:r>
          </a:p>
        </p:txBody>
      </p:sp>
      <p:sp>
        <p:nvSpPr>
          <p:cNvPr id="121875" name="Rectangle 17"/>
          <p:cNvSpPr>
            <a:spLocks noChangeArrowheads="1"/>
          </p:cNvSpPr>
          <p:nvPr/>
        </p:nvSpPr>
        <p:spPr bwMode="auto">
          <a:xfrm>
            <a:off x="8329614" y="4581525"/>
            <a:ext cx="790575"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1000</a:t>
            </a:r>
          </a:p>
        </p:txBody>
      </p:sp>
      <p:sp>
        <p:nvSpPr>
          <p:cNvPr id="121876" name="Rectangle 18"/>
          <p:cNvSpPr>
            <a:spLocks noChangeArrowheads="1"/>
          </p:cNvSpPr>
          <p:nvPr/>
        </p:nvSpPr>
        <p:spPr bwMode="auto">
          <a:xfrm>
            <a:off x="8689976" y="2133600"/>
            <a:ext cx="646113"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400</a:t>
            </a:r>
          </a:p>
        </p:txBody>
      </p:sp>
      <p:sp>
        <p:nvSpPr>
          <p:cNvPr id="121877" name="AutoShape 19"/>
          <p:cNvSpPr>
            <a:spLocks/>
          </p:cNvSpPr>
          <p:nvPr/>
        </p:nvSpPr>
        <p:spPr bwMode="auto">
          <a:xfrm rot="-5400000">
            <a:off x="6019801" y="-238125"/>
            <a:ext cx="296863" cy="6335713"/>
          </a:xfrm>
          <a:prstGeom prst="leftBrace">
            <a:avLst>
              <a:gd name="adj1" fmla="val 177852"/>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hu-HU" dirty="0"/>
          </a:p>
        </p:txBody>
      </p:sp>
      <p:sp>
        <p:nvSpPr>
          <p:cNvPr id="121878" name="Text Box 20"/>
          <p:cNvSpPr txBox="1">
            <a:spLocks noChangeArrowheads="1"/>
          </p:cNvSpPr>
          <p:nvPr/>
        </p:nvSpPr>
        <p:spPr bwMode="auto">
          <a:xfrm>
            <a:off x="4367213" y="3143250"/>
            <a:ext cx="3509962"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KÖNYV SZERINTI ÉRTÉK = 600</a:t>
            </a:r>
          </a:p>
        </p:txBody>
      </p:sp>
      <p:sp>
        <p:nvSpPr>
          <p:cNvPr id="121879" name="AutoShape 21"/>
          <p:cNvSpPr>
            <a:spLocks/>
          </p:cNvSpPr>
          <p:nvPr/>
        </p:nvSpPr>
        <p:spPr bwMode="auto">
          <a:xfrm>
            <a:off x="5583238" y="4292601"/>
            <a:ext cx="152400" cy="2016125"/>
          </a:xfrm>
          <a:prstGeom prst="leftBrace">
            <a:avLst>
              <a:gd name="adj1" fmla="val 110243"/>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hu-HU" dirty="0"/>
          </a:p>
        </p:txBody>
      </p:sp>
      <p:sp>
        <p:nvSpPr>
          <p:cNvPr id="121880" name="Text Box 22"/>
          <p:cNvSpPr txBox="1">
            <a:spLocks noChangeArrowheads="1"/>
          </p:cNvSpPr>
          <p:nvPr/>
        </p:nvSpPr>
        <p:spPr bwMode="auto">
          <a:xfrm>
            <a:off x="1992313" y="5145088"/>
            <a:ext cx="3617912"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KÖNYV SZERINTI ÉRTÉK = 1400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p:txBody>
          <a:bodyPr/>
          <a:lstStyle/>
          <a:p>
            <a:pPr eaLnBrk="1" hangingPunct="1">
              <a:defRPr/>
            </a:pPr>
            <a:r>
              <a:rPr lang="hu-HU" sz="4000" dirty="0"/>
              <a:t>Egy tipikus hétköznapi példa a helyesbítő számlákra</a:t>
            </a:r>
          </a:p>
        </p:txBody>
      </p:sp>
      <p:sp>
        <p:nvSpPr>
          <p:cNvPr id="122882" name="Dia számának helye 4"/>
          <p:cNvSpPr>
            <a:spLocks noGrp="1"/>
          </p:cNvSpPr>
          <p:nvPr>
            <p:ph type="sldNum" sz="quarter" idx="12"/>
          </p:nvPr>
        </p:nvSpPr>
        <p:spPr>
          <a:noFill/>
        </p:spPr>
        <p:txBody>
          <a:bodyPr/>
          <a:lstStyle>
            <a:lvl1pPr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fld id="{B0FA907C-6414-473F-9504-AB30E61ED60E}" type="slidenum">
              <a:rPr lang="hu-HU" sz="1200">
                <a:latin typeface="Arial" charset="0"/>
              </a:rPr>
              <a:pPr eaLnBrk="1" hangingPunct="1"/>
              <a:t>23</a:t>
            </a:fld>
            <a:endParaRPr lang="hu-HU" sz="1200" dirty="0">
              <a:latin typeface="Arial" charset="0"/>
            </a:endParaRPr>
          </a:p>
        </p:txBody>
      </p:sp>
      <p:sp>
        <p:nvSpPr>
          <p:cNvPr id="122885" name="Line 3"/>
          <p:cNvSpPr>
            <a:spLocks noChangeShapeType="1"/>
          </p:cNvSpPr>
          <p:nvPr/>
        </p:nvSpPr>
        <p:spPr bwMode="auto">
          <a:xfrm>
            <a:off x="2208214" y="3068638"/>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86" name="Line 7"/>
          <p:cNvSpPr>
            <a:spLocks noChangeShapeType="1"/>
          </p:cNvSpPr>
          <p:nvPr/>
        </p:nvSpPr>
        <p:spPr bwMode="auto">
          <a:xfrm>
            <a:off x="5808664" y="3068638"/>
            <a:ext cx="4175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87" name="Text Box 9"/>
          <p:cNvSpPr txBox="1">
            <a:spLocks noChangeArrowheads="1"/>
          </p:cNvSpPr>
          <p:nvPr/>
        </p:nvSpPr>
        <p:spPr bwMode="auto">
          <a:xfrm>
            <a:off x="2570164" y="2781300"/>
            <a:ext cx="21939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TÁRGYI ESZKÖZ</a:t>
            </a:r>
          </a:p>
        </p:txBody>
      </p:sp>
      <p:sp>
        <p:nvSpPr>
          <p:cNvPr id="122888" name="Text Box 12"/>
          <p:cNvSpPr txBox="1">
            <a:spLocks noChangeArrowheads="1"/>
          </p:cNvSpPr>
          <p:nvPr/>
        </p:nvSpPr>
        <p:spPr bwMode="auto">
          <a:xfrm>
            <a:off x="5668963" y="2781300"/>
            <a:ext cx="43878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 </a:t>
            </a:r>
            <a:r>
              <a:rPr lang="hu-HU" sz="1800" dirty="0"/>
              <a:t>TÁRGYI ESZKÖZ ÉRTÉKCSÖKKENÉSE</a:t>
            </a:r>
          </a:p>
        </p:txBody>
      </p:sp>
      <p:sp>
        <p:nvSpPr>
          <p:cNvPr id="122889" name="Line 15"/>
          <p:cNvSpPr>
            <a:spLocks noChangeShapeType="1"/>
          </p:cNvSpPr>
          <p:nvPr/>
        </p:nvSpPr>
        <p:spPr bwMode="auto">
          <a:xfrm>
            <a:off x="3648075"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90" name="Line 16"/>
          <p:cNvSpPr>
            <a:spLocks noChangeShapeType="1"/>
          </p:cNvSpPr>
          <p:nvPr/>
        </p:nvSpPr>
        <p:spPr bwMode="auto">
          <a:xfrm>
            <a:off x="7824788" y="306863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91" name="Rectangle 21"/>
          <p:cNvSpPr>
            <a:spLocks noChangeArrowheads="1"/>
          </p:cNvSpPr>
          <p:nvPr/>
        </p:nvSpPr>
        <p:spPr bwMode="auto">
          <a:xfrm>
            <a:off x="2855913" y="3213100"/>
            <a:ext cx="647700"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1000</a:t>
            </a:r>
          </a:p>
        </p:txBody>
      </p:sp>
      <p:sp>
        <p:nvSpPr>
          <p:cNvPr id="122892" name="Rectangle 26"/>
          <p:cNvSpPr>
            <a:spLocks noChangeArrowheads="1"/>
          </p:cNvSpPr>
          <p:nvPr/>
        </p:nvSpPr>
        <p:spPr bwMode="auto">
          <a:xfrm>
            <a:off x="8689976" y="3213100"/>
            <a:ext cx="646113" cy="431800"/>
          </a:xfrm>
          <a:prstGeom prst="rect">
            <a:avLst/>
          </a:prstGeom>
          <a:solidFill>
            <a:schemeClr val="accent1"/>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indent="-342900" algn="ctr">
              <a:buNone/>
            </a:pPr>
            <a:r>
              <a:rPr lang="hu-HU" sz="2400" dirty="0"/>
              <a:t>400</a:t>
            </a:r>
          </a:p>
        </p:txBody>
      </p:sp>
      <p:sp>
        <p:nvSpPr>
          <p:cNvPr id="122893" name="AutoShape 33"/>
          <p:cNvSpPr>
            <a:spLocks/>
          </p:cNvSpPr>
          <p:nvPr/>
        </p:nvSpPr>
        <p:spPr bwMode="auto">
          <a:xfrm rot="-5400000">
            <a:off x="5946776" y="841376"/>
            <a:ext cx="296863" cy="6335713"/>
          </a:xfrm>
          <a:prstGeom prst="leftBrace">
            <a:avLst>
              <a:gd name="adj1" fmla="val 177852"/>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hu-HU" dirty="0"/>
          </a:p>
        </p:txBody>
      </p:sp>
      <p:sp>
        <p:nvSpPr>
          <p:cNvPr id="122894" name="Text Box 34"/>
          <p:cNvSpPr txBox="1">
            <a:spLocks noChangeArrowheads="1"/>
          </p:cNvSpPr>
          <p:nvPr/>
        </p:nvSpPr>
        <p:spPr bwMode="auto">
          <a:xfrm>
            <a:off x="3432175" y="4437063"/>
            <a:ext cx="5302250"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1800" dirty="0"/>
              <a:t>KÖNYV SZERINTI ÉRTÉK (NETTÓ ÉRTÉK) = 600</a:t>
            </a:r>
          </a:p>
        </p:txBody>
      </p:sp>
      <p:sp>
        <p:nvSpPr>
          <p:cNvPr id="122895" name="Text Box 37"/>
          <p:cNvSpPr txBox="1">
            <a:spLocks noChangeArrowheads="1"/>
          </p:cNvSpPr>
          <p:nvPr/>
        </p:nvSpPr>
        <p:spPr bwMode="auto">
          <a:xfrm>
            <a:off x="1556148" y="1730376"/>
            <a:ext cx="1953419" cy="4801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algn="ctr" eaLnBrk="1" hangingPunct="1">
              <a:buFont typeface="Wingdings" pitchFamily="2" charset="2"/>
              <a:buNone/>
            </a:pPr>
            <a:r>
              <a:rPr lang="hu-HU" dirty="0"/>
              <a:t>BEKERÜLÉSI ÉRTÉK </a:t>
            </a:r>
          </a:p>
          <a:p>
            <a:pPr algn="ctr" eaLnBrk="1" hangingPunct="1">
              <a:buFont typeface="Wingdings" pitchFamily="2" charset="2"/>
              <a:buNone/>
            </a:pPr>
            <a:r>
              <a:rPr lang="hu-HU" dirty="0"/>
              <a:t>BRUTTÓ ÉRTÉK</a:t>
            </a:r>
          </a:p>
        </p:txBody>
      </p:sp>
      <p:sp>
        <p:nvSpPr>
          <p:cNvPr id="122896" name="Line 38"/>
          <p:cNvSpPr>
            <a:spLocks noChangeShapeType="1"/>
          </p:cNvSpPr>
          <p:nvPr/>
        </p:nvSpPr>
        <p:spPr bwMode="auto">
          <a:xfrm>
            <a:off x="1919288" y="21336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97" name="Line 39"/>
          <p:cNvSpPr>
            <a:spLocks noChangeShapeType="1"/>
          </p:cNvSpPr>
          <p:nvPr/>
        </p:nvSpPr>
        <p:spPr bwMode="auto">
          <a:xfrm>
            <a:off x="1919288" y="3429000"/>
            <a:ext cx="86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898" name="Text Box 40"/>
          <p:cNvSpPr txBox="1">
            <a:spLocks noChangeArrowheads="1"/>
          </p:cNvSpPr>
          <p:nvPr/>
        </p:nvSpPr>
        <p:spPr bwMode="auto">
          <a:xfrm>
            <a:off x="3541713" y="5427663"/>
            <a:ext cx="2878096"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Aktualizált bekerülési érték</a:t>
            </a:r>
          </a:p>
        </p:txBody>
      </p:sp>
      <p:sp>
        <p:nvSpPr>
          <p:cNvPr id="122899" name="Line 41"/>
          <p:cNvSpPr>
            <a:spLocks noChangeShapeType="1"/>
          </p:cNvSpPr>
          <p:nvPr/>
        </p:nvSpPr>
        <p:spPr bwMode="auto">
          <a:xfrm>
            <a:off x="4872038" y="4724401"/>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900" name="Text Box 42"/>
          <p:cNvSpPr txBox="1">
            <a:spLocks noChangeArrowheads="1"/>
          </p:cNvSpPr>
          <p:nvPr/>
        </p:nvSpPr>
        <p:spPr bwMode="auto">
          <a:xfrm>
            <a:off x="6827839" y="5373689"/>
            <a:ext cx="3154903"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342900" indent="-342900" eaLnBrk="0" hangingPunct="0">
              <a:defRPr sz="1400">
                <a:solidFill>
                  <a:schemeClr val="tx1"/>
                </a:solidFill>
                <a:latin typeface="Garamond" pitchFamily="18" charset="0"/>
              </a:defRPr>
            </a:lvl1pPr>
            <a:lvl2pPr marL="742950" indent="-285750" eaLnBrk="0" hangingPunct="0">
              <a:defRPr sz="1400">
                <a:solidFill>
                  <a:schemeClr val="tx1"/>
                </a:solidFill>
                <a:latin typeface="Garamond" pitchFamily="18" charset="0"/>
              </a:defRPr>
            </a:lvl2pPr>
            <a:lvl3pPr marL="1143000" indent="-228600" eaLnBrk="0" hangingPunct="0">
              <a:defRPr sz="1400">
                <a:solidFill>
                  <a:schemeClr val="tx1"/>
                </a:solidFill>
                <a:latin typeface="Garamond" pitchFamily="18" charset="0"/>
              </a:defRPr>
            </a:lvl3pPr>
            <a:lvl4pPr marL="1600200" indent="-228600" eaLnBrk="0" hangingPunct="0">
              <a:defRPr sz="1400">
                <a:solidFill>
                  <a:schemeClr val="tx1"/>
                </a:solidFill>
                <a:latin typeface="Garamond" pitchFamily="18" charset="0"/>
              </a:defRPr>
            </a:lvl4pPr>
            <a:lvl5pPr marL="2057400" indent="-228600" eaLnBrk="0" hangingPunct="0">
              <a:defRPr sz="1400">
                <a:solidFill>
                  <a:schemeClr val="tx1"/>
                </a:solidFill>
                <a:latin typeface="Garamond" pitchFamily="18" charset="0"/>
              </a:defRPr>
            </a:lvl5pPr>
            <a:lvl6pPr marL="25146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6pPr>
            <a:lvl7pPr marL="29718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7pPr>
            <a:lvl8pPr marL="34290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8pPr>
            <a:lvl9pPr marL="3886200" indent="-228600" eaLnBrk="0" fontAlgn="base" hangingPunct="0">
              <a:lnSpc>
                <a:spcPct val="80000"/>
              </a:lnSpc>
              <a:spcBef>
                <a:spcPct val="20000"/>
              </a:spcBef>
              <a:spcAft>
                <a:spcPct val="0"/>
              </a:spcAft>
              <a:buClr>
                <a:schemeClr val="hlink"/>
              </a:buClr>
              <a:buSzPct val="70000"/>
              <a:buFont typeface="Wingdings" pitchFamily="2" charset="2"/>
              <a:buChar char="n"/>
              <a:defRPr sz="1400">
                <a:solidFill>
                  <a:schemeClr val="tx1"/>
                </a:solidFill>
                <a:latin typeface="Garamond" pitchFamily="18" charset="0"/>
              </a:defRPr>
            </a:lvl9pPr>
          </a:lstStyle>
          <a:p>
            <a:pPr eaLnBrk="1" hangingPunct="1">
              <a:buFont typeface="Wingdings" pitchFamily="2" charset="2"/>
              <a:buNone/>
            </a:pPr>
            <a:r>
              <a:rPr lang="hu-HU" sz="2000" dirty="0"/>
              <a:t>Ez lesz a mérlegben a „Tárgyi</a:t>
            </a:r>
          </a:p>
          <a:p>
            <a:pPr algn="ctr" eaLnBrk="1" hangingPunct="1">
              <a:buFont typeface="Wingdings" pitchFamily="2" charset="2"/>
              <a:buNone/>
            </a:pPr>
            <a:r>
              <a:rPr lang="hu-HU" sz="2000" dirty="0"/>
              <a:t>e</a:t>
            </a:r>
            <a:r>
              <a:rPr lang="hu-HU" sz="2000" dirty="0"/>
              <a:t>szközök</a:t>
            </a:r>
            <a:r>
              <a:rPr lang="hu-HU" sz="2000" dirty="0"/>
              <a:t>” sor értéke</a:t>
            </a:r>
          </a:p>
        </p:txBody>
      </p:sp>
      <p:sp>
        <p:nvSpPr>
          <p:cNvPr id="122901" name="Line 43"/>
          <p:cNvSpPr>
            <a:spLocks noChangeShapeType="1"/>
          </p:cNvSpPr>
          <p:nvPr/>
        </p:nvSpPr>
        <p:spPr bwMode="auto">
          <a:xfrm>
            <a:off x="6383339" y="5589588"/>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
        <p:nvSpPr>
          <p:cNvPr id="122902" name="Line 44"/>
          <p:cNvSpPr>
            <a:spLocks noChangeShapeType="1"/>
          </p:cNvSpPr>
          <p:nvPr/>
        </p:nvSpPr>
        <p:spPr bwMode="auto">
          <a:xfrm>
            <a:off x="7535863" y="4724401"/>
            <a:ext cx="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hu-H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Helyesbítő számlákkal oldjuk meg az áfa elszámolását is</a:t>
            </a:r>
            <a:endParaRPr lang="hu-HU" dirty="0"/>
          </a:p>
        </p:txBody>
      </p:sp>
      <p:sp>
        <p:nvSpPr>
          <p:cNvPr id="3" name="Tartalom helye 2"/>
          <p:cNvSpPr>
            <a:spLocks noGrp="1"/>
          </p:cNvSpPr>
          <p:nvPr>
            <p:ph idx="1"/>
          </p:nvPr>
        </p:nvSpPr>
        <p:spPr>
          <a:xfrm>
            <a:off x="1981200" y="1600200"/>
            <a:ext cx="8229600" cy="5069160"/>
          </a:xfrm>
        </p:spPr>
        <p:txBody>
          <a:bodyPr>
            <a:normAutofit fontScale="62500" lnSpcReduction="20000"/>
          </a:bodyPr>
          <a:lstStyle/>
          <a:p>
            <a:r>
              <a:rPr lang="hu-HU" dirty="0" smtClean="0"/>
              <a:t>Lásd az áfa elszámolás logikáját!</a:t>
            </a:r>
          </a:p>
          <a:p>
            <a:r>
              <a:rPr lang="hu-HU" dirty="0" smtClean="0"/>
              <a:t>Fizetendő áfa számla egyenlegét helyesbíti az állammal elszámolandó összegre az Előzetes áfa, az elszámolandó összeget pedig az Áfa pénzügyi elszámolási számla helyesbíti a befizetendő összegre</a:t>
            </a:r>
          </a:p>
          <a:p>
            <a:r>
              <a:rPr lang="hu-HU" dirty="0" smtClean="0"/>
              <a:t>És természetesen mindhárom számla egyenleg önmagában is értelmezhető tartalmat is hordoz</a:t>
            </a:r>
          </a:p>
          <a:p>
            <a:r>
              <a:rPr lang="hu-HU" dirty="0" smtClean="0"/>
              <a:t>Példa: fizetendő áfa számla egyenlege 3.000 (megmutatja, hogy az időszaki értékesítések során mennyi áfa kötelezettség keletkezett), előzetes áfa egyenlege 2.000 (megmutatja, hogy az időszaki beszerzések során mennyi levonható áfa keletkezett), áfa pénzügyi elszámolási számla egyenlege (T) 600 (megmutatja, hogy az időszaki pénzügyi elszámolás mennyi és milyen nettó pénzáramot okozott eddig). A fizetendő és előzetes áfa különbsége (+1.000) megmutatja az időszak nettó elszámolandó összegét, az elszámolandó összeg és a pénzügyi elszámolás különbsége (+400) megmutatja az aktuális befizetési kötelezettség összegét</a:t>
            </a:r>
          </a:p>
          <a:p>
            <a:r>
              <a:rPr lang="hu-HU" dirty="0" smtClean="0"/>
              <a:t>Megjegyezzük, hogy az áfa sajátosságaiból adódóan az áfa pénzügyi elszámolási számla K egyenleget is mutathat</a:t>
            </a:r>
            <a:endParaRPr lang="hu-HU" dirty="0"/>
          </a:p>
        </p:txBody>
      </p:sp>
      <p:sp>
        <p:nvSpPr>
          <p:cNvPr id="4" name="Dia számának helye 3"/>
          <p:cNvSpPr>
            <a:spLocks noGrp="1"/>
          </p:cNvSpPr>
          <p:nvPr>
            <p:ph type="sldNum" sz="quarter" idx="12"/>
          </p:nvPr>
        </p:nvSpPr>
        <p:spPr/>
        <p:txBody>
          <a:bodyPr/>
          <a:lstStyle/>
          <a:p>
            <a:pPr>
              <a:defRPr/>
            </a:pPr>
            <a:fld id="{A1B5517D-AC35-4FB4-9826-639775465E2E}" type="slidenum">
              <a:rPr lang="hu-HU" smtClean="0"/>
              <a:pPr>
                <a:defRPr/>
              </a:pPr>
              <a:t>24</a:t>
            </a:fld>
            <a:endParaRPr lang="hu-HU"/>
          </a:p>
        </p:txBody>
      </p:sp>
    </p:spTree>
    <p:extLst>
      <p:ext uri="{BB962C8B-B14F-4D97-AF65-F5344CB8AC3E}">
        <p14:creationId xmlns:p14="http://schemas.microsoft.com/office/powerpoint/2010/main" val="2210305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2209800" y="836713"/>
            <a:ext cx="7772400" cy="4392488"/>
          </a:xfrm>
        </p:spPr>
        <p:txBody>
          <a:bodyPr/>
          <a:lstStyle/>
          <a:p>
            <a:r>
              <a:rPr lang="hu-HU" dirty="0" smtClean="0"/>
              <a:t>A lecke záró diáján összefoglaljuk a kettős könyvvitelt teljes számlarendszerének felépítését a megismert szempontok alapján</a:t>
            </a:r>
            <a:endParaRPr lang="hu-HU" dirty="0"/>
          </a:p>
        </p:txBody>
      </p:sp>
      <p:sp>
        <p:nvSpPr>
          <p:cNvPr id="4" name="Dia számának helye 3"/>
          <p:cNvSpPr>
            <a:spLocks noGrp="1"/>
          </p:cNvSpPr>
          <p:nvPr>
            <p:ph type="sldNum" sz="quarter" idx="12"/>
          </p:nvPr>
        </p:nvSpPr>
        <p:spPr/>
        <p:txBody>
          <a:bodyPr/>
          <a:lstStyle/>
          <a:p>
            <a:pPr>
              <a:defRPr/>
            </a:pPr>
            <a:fld id="{A1B5517D-AC35-4FB4-9826-639775465E2E}" type="slidenum">
              <a:rPr lang="hu-HU" smtClean="0"/>
              <a:pPr>
                <a:defRPr/>
              </a:pPr>
              <a:t>25</a:t>
            </a:fld>
            <a:endParaRPr lang="hu-HU"/>
          </a:p>
        </p:txBody>
      </p:sp>
    </p:spTree>
    <p:extLst>
      <p:ext uri="{BB962C8B-B14F-4D97-AF65-F5344CB8AC3E}">
        <p14:creationId xmlns:p14="http://schemas.microsoft.com/office/powerpoint/2010/main" val="1215779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361" name="Group 809"/>
          <p:cNvGraphicFramePr>
            <a:graphicFrameLocks noGrp="1"/>
          </p:cNvGraphicFramePr>
          <p:nvPr>
            <p:ph type="tbl" idx="1"/>
            <p:extLst>
              <p:ext uri="{D42A27DB-BD31-4B8C-83A1-F6EECF244321}">
                <p14:modId xmlns:p14="http://schemas.microsoft.com/office/powerpoint/2010/main" val="1068620281"/>
              </p:ext>
            </p:extLst>
          </p:nvPr>
        </p:nvGraphicFramePr>
        <p:xfrm>
          <a:off x="1981200" y="163224"/>
          <a:ext cx="8229600" cy="6578144"/>
        </p:xfrm>
        <a:graphic>
          <a:graphicData uri="http://schemas.openxmlformats.org/drawingml/2006/table">
            <a:tbl>
              <a:tblPr/>
              <a:tblGrid>
                <a:gridCol w="874713">
                  <a:extLst>
                    <a:ext uri="{9D8B030D-6E8A-4147-A177-3AD203B41FA5}">
                      <a16:colId xmlns:a16="http://schemas.microsoft.com/office/drawing/2014/main" val="20000"/>
                    </a:ext>
                  </a:extLst>
                </a:gridCol>
                <a:gridCol w="1260475">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82562">
                  <a:extLst>
                    <a:ext uri="{9D8B030D-6E8A-4147-A177-3AD203B41FA5}">
                      <a16:colId xmlns:a16="http://schemas.microsoft.com/office/drawing/2014/main" val="20004"/>
                    </a:ext>
                  </a:extLst>
                </a:gridCol>
                <a:gridCol w="1617663">
                  <a:extLst>
                    <a:ext uri="{9D8B030D-6E8A-4147-A177-3AD203B41FA5}">
                      <a16:colId xmlns:a16="http://schemas.microsoft.com/office/drawing/2014/main" val="20005"/>
                    </a:ext>
                  </a:extLst>
                </a:gridCol>
                <a:gridCol w="1081087">
                  <a:extLst>
                    <a:ext uri="{9D8B030D-6E8A-4147-A177-3AD203B41FA5}">
                      <a16:colId xmlns:a16="http://schemas.microsoft.com/office/drawing/2014/main" val="20006"/>
                    </a:ext>
                  </a:extLst>
                </a:gridCol>
                <a:gridCol w="946150">
                  <a:extLst>
                    <a:ext uri="{9D8B030D-6E8A-4147-A177-3AD203B41FA5}">
                      <a16:colId xmlns:a16="http://schemas.microsoft.com/office/drawing/2014/main" val="20007"/>
                    </a:ext>
                  </a:extLst>
                </a:gridCol>
              </a:tblGrid>
              <a:tr h="508307">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dirty="0" smtClean="0">
                          <a:ln>
                            <a:noFill/>
                          </a:ln>
                          <a:solidFill>
                            <a:schemeClr val="tx1"/>
                          </a:solidFill>
                          <a:effectLst/>
                          <a:latin typeface="Times New Roman" pitchFamily="18" charset="0"/>
                          <a:cs typeface="Times New Roman" pitchFamily="18" charset="0"/>
                        </a:rPr>
                        <a:t>TARTALMI SZEMPONTBÓL</a:t>
                      </a:r>
                      <a:endParaRPr kumimoji="0" lang="hu-H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dirty="0" smtClean="0">
                          <a:ln>
                            <a:noFill/>
                          </a:ln>
                          <a:solidFill>
                            <a:schemeClr val="tx1"/>
                          </a:solidFill>
                          <a:effectLst/>
                          <a:latin typeface="Times New Roman" pitchFamily="18" charset="0"/>
                          <a:cs typeface="Times New Roman" pitchFamily="18" charset="0"/>
                        </a:rPr>
                        <a:t>ALAKISÁG</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dirty="0" smtClean="0">
                          <a:ln>
                            <a:noFill/>
                          </a:ln>
                          <a:solidFill>
                            <a:schemeClr val="tx1"/>
                          </a:solidFill>
                          <a:effectLst/>
                          <a:latin typeface="Times New Roman" pitchFamily="18" charset="0"/>
                          <a:cs typeface="Times New Roman" pitchFamily="18" charset="0"/>
                        </a:rPr>
                        <a:t>SZÁMLA-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dirty="0" smtClean="0">
                          <a:ln>
                            <a:noFill/>
                          </a:ln>
                          <a:solidFill>
                            <a:schemeClr val="tx1"/>
                          </a:solidFill>
                          <a:effectLst/>
                          <a:latin typeface="Times New Roman" pitchFamily="18" charset="0"/>
                          <a:cs typeface="Times New Roman" pitchFamily="18" charset="0"/>
                        </a:rPr>
                        <a:t>KERET</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0"/>
                  </a:ext>
                </a:extLst>
              </a:tr>
              <a:tr h="568315">
                <a:tc rowSpan="10">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ALAP-</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VETŐ</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hu-H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hu-H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SZÁM-</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alpha val="50000"/>
                      </a:srgbClr>
                    </a:solidFill>
                  </a:tcPr>
                </a:tc>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MÉRLEG</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ESZKÖZ</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Befektetett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eszköz</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Immat.javak</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 Tárgyi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eszközök, </a:t>
                      </a: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Bef</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pü.eszk</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1"/>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Forgóeszköz</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Készletek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2"/>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Egyéb forgóeszköz</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3"/>
                  </a:ext>
                </a:extLst>
              </a:tr>
              <a:tr h="340637">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FORRÁS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Saját tőke</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Jegyzett tőke és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Tartalékok</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Passzív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4"/>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Kötelezettségek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Hosszú és rövidlej. köt.</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Passzív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5"/>
                  </a:ext>
                </a:extLst>
              </a:tr>
              <a:tr h="444769">
                <a:tc vMerge="1">
                  <a:txBody>
                    <a:bodyPr/>
                    <a:lstStyle/>
                    <a:p>
                      <a:endParaRPr lang="hu-HU"/>
                    </a:p>
                  </a:txBody>
                  <a:tcPr/>
                </a:tc>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MŰVE-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LETI</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hu-HU" sz="1400" b="1" i="1"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dirty="0" smtClean="0">
                          <a:ln>
                            <a:noFill/>
                          </a:ln>
                          <a:solidFill>
                            <a:schemeClr val="tx1"/>
                          </a:solidFill>
                          <a:effectLst/>
                          <a:latin typeface="Times New Roman" pitchFamily="18" charset="0"/>
                          <a:cs typeface="Times New Roman" pitchFamily="18" charset="0"/>
                        </a:rPr>
                        <a:t>KÖLTSÉG</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dirty="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Költségnemek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Anyagjell</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 személyi </a:t>
                      </a: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jell</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smtClean="0">
                          <a:ln>
                            <a:noFill/>
                          </a:ln>
                          <a:solidFill>
                            <a:schemeClr val="tx1"/>
                          </a:solidFill>
                          <a:effectLst/>
                          <a:latin typeface="Times New Roman" pitchFamily="18" charset="0"/>
                          <a:cs typeface="Times New Roman" pitchFamily="18" charset="0"/>
                        </a:rPr>
                        <a:t>écs</a:t>
                      </a: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 leírás</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6"/>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Költséghelyek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Közvetett költségek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6.</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7"/>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Költségviselők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Közvetlen költségek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8"/>
                  </a:ext>
                </a:extLst>
              </a:tr>
              <a:tr h="340637">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ERED-</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MÉNY</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Ráfordítások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ÖK és FK szemlélet</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09"/>
                  </a:ext>
                </a:extLst>
              </a:tr>
              <a:tr h="472654">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Bevételek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(realizált) Hozamok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Passzív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9.</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10"/>
                  </a:ext>
                </a:extLst>
              </a:tr>
              <a:tr h="576081">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REND-</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SZERE-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ZŐ</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hu-H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SZÁM-</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400" b="1" i="0" u="none" strike="noStrike" cap="none" normalizeH="0" baseline="0" dirty="0" smtClean="0">
                          <a:ln>
                            <a:noFill/>
                          </a:ln>
                          <a:solidFill>
                            <a:schemeClr val="tx1"/>
                          </a:solidFill>
                          <a:effectLst/>
                          <a:latin typeface="Times New Roman" pitchFamily="18" charset="0"/>
                          <a:cs typeface="Times New Roman" pitchFamily="18" charset="0"/>
                        </a:rPr>
                        <a:t>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alpha val="50000"/>
                      </a:srgb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smtClean="0">
                          <a:ln>
                            <a:noFill/>
                          </a:ln>
                          <a:solidFill>
                            <a:schemeClr val="tx1"/>
                          </a:solidFill>
                          <a:effectLst/>
                          <a:latin typeface="Times New Roman" pitchFamily="18" charset="0"/>
                          <a:cs typeface="Times New Roman" pitchFamily="18" charset="0"/>
                        </a:rPr>
                        <a:t>TECHNIKAI</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Nem értelmezhető</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row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Bármelyik</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számla-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osztályban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előfordulhat</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extLst>
                  <a:ext uri="{0D108BD9-81ED-4DB2-BD59-A6C34878D82A}">
                    <a16:rowId xmlns:a16="http://schemas.microsoft.com/office/drawing/2014/main" val="10011"/>
                  </a:ext>
                </a:extLst>
              </a:tr>
              <a:tr h="342401">
                <a:tc vMerge="1">
                  <a:txBody>
                    <a:bodyPr/>
                    <a:lstStyle/>
                    <a:p>
                      <a:endParaRPr lang="hu-HU"/>
                    </a:p>
                  </a:txBody>
                  <a:tcPr/>
                </a:tc>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HELYES-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BÍTŐ</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hu-HU" sz="1400" b="1" i="1"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1" i="1" u="none" strike="noStrike" cap="none" normalizeH="0" baseline="0" dirty="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KIEGÉ-</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SZÍTŐ</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Aktív kiegészítő</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Mindig</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valamely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alapvető</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számlához</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kapcsolódnak</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vMerge="1">
                  <a:txBody>
                    <a:bodyPr/>
                    <a:lstStyle/>
                    <a:p>
                      <a:endParaRPr lang="hu-HU"/>
                    </a:p>
                  </a:txBody>
                  <a:tcPr/>
                </a:tc>
                <a:extLst>
                  <a:ext uri="{0D108BD9-81ED-4DB2-BD59-A6C34878D82A}">
                    <a16:rowId xmlns:a16="http://schemas.microsoft.com/office/drawing/2014/main" val="10012"/>
                  </a:ext>
                </a:extLst>
              </a:tr>
              <a:tr h="470890">
                <a:tc vMerge="1">
                  <a:txBody>
                    <a:bodyPr/>
                    <a:lstStyle/>
                    <a:p>
                      <a:endParaRPr lang="hu-HU"/>
                    </a:p>
                  </a:txBody>
                  <a:tcPr/>
                </a:tc>
                <a:tc vMerge="1">
                  <a:txBody>
                    <a:bodyPr/>
                    <a:lstStyle/>
                    <a:p>
                      <a:endParaRPr lang="hu-HU"/>
                    </a:p>
                  </a:txBody>
                  <a:tcPr/>
                </a:tc>
                <a:tc vMerge="1">
                  <a:txBody>
                    <a:bodyPr/>
                    <a:lstStyle/>
                    <a:p>
                      <a:endParaRPr lang="hu-HU"/>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Passzív kiegészítő</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Passzív</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vMerge="1">
                  <a:txBody>
                    <a:bodyPr/>
                    <a:lstStyle/>
                    <a:p>
                      <a:endParaRPr lang="hu-HU"/>
                    </a:p>
                  </a:txBody>
                  <a:tcPr/>
                </a:tc>
                <a:extLst>
                  <a:ext uri="{0D108BD9-81ED-4DB2-BD59-A6C34878D82A}">
                    <a16:rowId xmlns:a16="http://schemas.microsoft.com/office/drawing/2014/main" val="10013"/>
                  </a:ext>
                </a:extLst>
              </a:tr>
              <a:tr h="340637">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KONTRA </a:t>
                      </a:r>
                      <a:endParaRPr kumimoji="0" lang="hu-HU"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400" b="0" i="1" u="none" strike="noStrike" cap="none" normalizeH="0" baseline="0" smtClean="0">
                          <a:ln>
                            <a:noFill/>
                          </a:ln>
                          <a:solidFill>
                            <a:schemeClr val="tx1"/>
                          </a:solidFill>
                          <a:effectLst/>
                          <a:latin typeface="Times New Roman" pitchFamily="18" charset="0"/>
                          <a:cs typeface="Times New Roman" pitchFamily="18" charset="0"/>
                        </a:rPr>
                        <a:t>számlák</a:t>
                      </a:r>
                      <a:endParaRPr kumimoji="0" lang="hu-H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Kontra aktív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Passzív</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vMerge="1">
                  <a:txBody>
                    <a:bodyPr/>
                    <a:lstStyle/>
                    <a:p>
                      <a:endParaRPr lang="hu-HU"/>
                    </a:p>
                  </a:txBody>
                  <a:tcPr/>
                </a:tc>
                <a:extLst>
                  <a:ext uri="{0D108BD9-81ED-4DB2-BD59-A6C34878D82A}">
                    <a16:rowId xmlns:a16="http://schemas.microsoft.com/office/drawing/2014/main" val="10014"/>
                  </a:ext>
                </a:extLst>
              </a:tr>
              <a:tr h="340637">
                <a:tc vMerge="1">
                  <a:txBody>
                    <a:bodyPr/>
                    <a:lstStyle/>
                    <a:p>
                      <a:endParaRPr lang="hu-HU"/>
                    </a:p>
                  </a:txBody>
                  <a:tcPr/>
                </a:tc>
                <a:tc vMerge="1">
                  <a:txBody>
                    <a:bodyPr/>
                    <a:lstStyle/>
                    <a:p>
                      <a:endParaRPr lang="hu-HU"/>
                    </a:p>
                  </a:txBody>
                  <a:tcPr/>
                </a:tc>
                <a:tc vMerge="1">
                  <a:txBody>
                    <a:bodyPr/>
                    <a:lstStyle/>
                    <a:p>
                      <a:endParaRPr lang="hu-HU"/>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Kontra passzív</a:t>
                      </a:r>
                      <a:endParaRPr kumimoji="0" lang="hu-HU"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h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Aktív</a:t>
                      </a:r>
                      <a:endParaRPr kumimoji="0" lang="hu-HU" sz="1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15000"/>
                      </a:schemeClr>
                    </a:solidFill>
                  </a:tcPr>
                </a:tc>
                <a:tc vMerge="1">
                  <a:txBody>
                    <a:bodyPr/>
                    <a:lstStyle/>
                    <a:p>
                      <a:endParaRPr lang="hu-HU"/>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675438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51953" y="5417840"/>
            <a:ext cx="6658279" cy="1440160"/>
          </a:xfrm>
        </p:spPr>
        <p:txBody>
          <a:bodyPr/>
          <a:lstStyle/>
          <a:p>
            <a:r>
              <a:rPr lang="hu-HU" sz="2000" dirty="0"/>
              <a:t>Jelen tananyag </a:t>
            </a:r>
            <a:br>
              <a:rPr lang="hu-HU" sz="2000" dirty="0"/>
            </a:br>
            <a:r>
              <a:rPr lang="hu-HU" sz="2000" dirty="0"/>
              <a:t>a Szegedi Tudományegyetemen készült</a:t>
            </a:r>
            <a:br>
              <a:rPr lang="hu-HU" sz="2000" dirty="0"/>
            </a:br>
            <a:r>
              <a:rPr lang="hu-HU" sz="2000" dirty="0"/>
              <a:t>az Európai Unió támogatásával. </a:t>
            </a:r>
            <a:br>
              <a:rPr lang="hu-HU" sz="2000" dirty="0"/>
            </a:br>
            <a:r>
              <a:rPr lang="hu-HU" sz="2000" dirty="0"/>
              <a:t>Projekt azonosító: EFOP-3.4.3-16-2016-00014</a:t>
            </a:r>
          </a:p>
        </p:txBody>
      </p:sp>
      <p:sp>
        <p:nvSpPr>
          <p:cNvPr id="3" name="Cím 1">
            <a:extLst>
              <a:ext uri="{FF2B5EF4-FFF2-40B4-BE49-F238E27FC236}">
                <a16:creationId xmlns:a16="http://schemas.microsoft.com/office/drawing/2014/main" id="{9B93854D-BB69-4D55-9607-A5D5A37F9570}"/>
              </a:ext>
            </a:extLst>
          </p:cNvPr>
          <p:cNvSpPr txBox="1">
            <a:spLocks/>
          </p:cNvSpPr>
          <p:nvPr/>
        </p:nvSpPr>
        <p:spPr bwMode="auto">
          <a:xfrm>
            <a:off x="1901365" y="323973"/>
            <a:ext cx="8389270" cy="3355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1" fontAlgn="base" hangingPunct="1">
              <a:spcBef>
                <a:spcPct val="0"/>
              </a:spcBef>
              <a:spcAft>
                <a:spcPct val="0"/>
              </a:spcAft>
              <a:defRPr sz="4400" b="1" cap="all" baseline="0">
                <a:solidFill>
                  <a:schemeClr val="bg1"/>
                </a:solidFill>
                <a:latin typeface="Arial"/>
                <a:ea typeface="+mj-ea"/>
                <a:cs typeface="Arial"/>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hu-HU" sz="2000" b="1" i="0" u="none" strike="noStrike" kern="0" cap="all" spc="0" normalizeH="0" baseline="0" noProof="0" dirty="0">
              <a:ln>
                <a:noFill/>
              </a:ln>
              <a:solidFill>
                <a:srgbClr val="FFFFFF"/>
              </a:solidFill>
              <a:effectLst/>
              <a:uLnTx/>
              <a:uFillTx/>
              <a:latin typeface="Arial"/>
              <a:ea typeface="+mj-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Szegedi Tudományegyetem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err="1">
                <a:ln>
                  <a:noFill/>
                </a:ln>
                <a:solidFill>
                  <a:srgbClr val="FFFFFF"/>
                </a:solidFill>
                <a:effectLst/>
                <a:uLnTx/>
                <a:uFillTx/>
                <a:latin typeface="Arial"/>
                <a:ea typeface="+mj-ea"/>
                <a:cs typeface="Arial"/>
              </a:rPr>
              <a:t>GazdaságtUDOMÁNYI</a:t>
            </a:r>
            <a:r>
              <a:rPr kumimoji="0" lang="hu-HU" sz="2000" b="1" i="0" u="none" strike="noStrike" kern="0" cap="all" spc="0" normalizeH="0" baseline="0" noProof="0" dirty="0">
                <a:ln>
                  <a:noFill/>
                </a:ln>
                <a:solidFill>
                  <a:srgbClr val="FFFFFF"/>
                </a:solidFill>
                <a:effectLst/>
                <a:uLnTx/>
                <a:uFillTx/>
                <a:latin typeface="Arial"/>
                <a:ea typeface="+mj-ea"/>
                <a:cs typeface="Arial"/>
              </a:rPr>
              <a:t> KAR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Közgazdász  KÉPZÉS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Távoktatási TAGOZAT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LECKESOROZAT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Copyright ©  SZTE GTK 2017/2018</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hu-HU" sz="2000" b="1" i="0" u="none" strike="noStrike" kern="0" cap="all" spc="0" normalizeH="0" baseline="0" noProof="0" dirty="0">
              <a:ln>
                <a:noFill/>
              </a:ln>
              <a:solidFill>
                <a:srgbClr val="FFFFFF"/>
              </a:solidFill>
              <a:effectLst/>
              <a:uLnTx/>
              <a:uFillTx/>
              <a:latin typeface="Arial"/>
              <a:ea typeface="+mj-ea"/>
              <a:cs typeface="Arial"/>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1" i="0" u="none" strike="noStrike" kern="0" cap="all" spc="0" normalizeH="0" baseline="0" noProof="0" dirty="0">
                <a:ln>
                  <a:noFill/>
                </a:ln>
                <a:solidFill>
                  <a:srgbClr val="FFFFFF"/>
                </a:solidFill>
                <a:effectLst/>
                <a:uLnTx/>
                <a:uFillTx/>
                <a:latin typeface="Arial"/>
                <a:ea typeface="+mj-ea"/>
                <a:cs typeface="Arial"/>
              </a:rPr>
              <a:t>A LECKE tartalma, illetve alkotó </a:t>
            </a:r>
            <a:r>
              <a:rPr kumimoji="0" lang="hu-HU" sz="2000" b="1" i="0" u="none" strike="noStrike" kern="0" cap="all" spc="0" normalizeH="0" baseline="0" noProof="0" dirty="0" err="1">
                <a:ln>
                  <a:noFill/>
                </a:ln>
                <a:solidFill>
                  <a:srgbClr val="FFFFFF"/>
                </a:solidFill>
                <a:effectLst/>
                <a:uLnTx/>
                <a:uFillTx/>
                <a:latin typeface="Arial"/>
                <a:ea typeface="+mj-ea"/>
                <a:cs typeface="Arial"/>
              </a:rPr>
              <a:t>elemeI</a:t>
            </a:r>
            <a:r>
              <a:rPr kumimoji="0" lang="hu-HU" sz="2000" b="1" i="0" u="none" strike="noStrike" kern="0" cap="all" spc="0" normalizeH="0" baseline="0" noProof="0" dirty="0">
                <a:ln>
                  <a:noFill/>
                </a:ln>
                <a:solidFill>
                  <a:srgbClr val="FFFFFF"/>
                </a:solidFill>
                <a:effectLst/>
                <a:uLnTx/>
                <a:uFillTx/>
                <a:latin typeface="Arial"/>
                <a:ea typeface="+mj-ea"/>
                <a:cs typeface="Arial"/>
              </a:rPr>
              <a:t> előzetes, írásbeli engedély MELLETT használhatók fel.</a:t>
            </a:r>
          </a:p>
        </p:txBody>
      </p:sp>
    </p:spTree>
    <p:extLst>
      <p:ext uri="{BB962C8B-B14F-4D97-AF65-F5344CB8AC3E}">
        <p14:creationId xmlns:p14="http://schemas.microsoft.com/office/powerpoint/2010/main" val="337072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Milyen számlákkal is találkoztunk már?</a:t>
            </a:r>
            <a:endParaRPr lang="hu-HU" dirty="0"/>
          </a:p>
        </p:txBody>
      </p:sp>
      <p:sp>
        <p:nvSpPr>
          <p:cNvPr id="3" name="Tartalom helye 2"/>
          <p:cNvSpPr>
            <a:spLocks noGrp="1"/>
          </p:cNvSpPr>
          <p:nvPr>
            <p:ph idx="1"/>
          </p:nvPr>
        </p:nvSpPr>
        <p:spPr/>
        <p:txBody>
          <a:bodyPr>
            <a:normAutofit/>
          </a:bodyPr>
          <a:lstStyle/>
          <a:p>
            <a:r>
              <a:rPr lang="hu-HU" dirty="0" smtClean="0"/>
              <a:t>Egyrészt beszéltünk alakiság alapján AKTÍV és PASSZÍV számlákról</a:t>
            </a:r>
          </a:p>
          <a:p>
            <a:r>
              <a:rPr lang="hu-HU" dirty="0" smtClean="0"/>
              <a:t>Másrészt a hordozott tartalom alapján találkoztunk mérlegszámlákkal (ESZKÖZ, FORRÁS) és műveleti számlákkal (KÖLTSÉG, BEVÉTEL és RÁFORDÍTÁS)</a:t>
            </a:r>
          </a:p>
          <a:p>
            <a:r>
              <a:rPr lang="hu-HU" dirty="0" smtClean="0"/>
              <a:t>Tisztáztuk, hogy az eszköz, a költség és a ráfordítás számlák alakilag aktívak, a forrás és bevétel számlák pedig passzívak</a:t>
            </a:r>
          </a:p>
        </p:txBody>
      </p:sp>
      <p:sp>
        <p:nvSpPr>
          <p:cNvPr id="4" name="Dia számának helye 3"/>
          <p:cNvSpPr>
            <a:spLocks noGrp="1"/>
          </p:cNvSpPr>
          <p:nvPr>
            <p:ph type="sldNum" sz="quarter" idx="12"/>
          </p:nvPr>
        </p:nvSpPr>
        <p:spPr/>
        <p:txBody>
          <a:bodyPr/>
          <a:lstStyle/>
          <a:p>
            <a:pPr>
              <a:defRPr/>
            </a:pPr>
            <a:fld id="{A1B5517D-AC35-4FB4-9826-639775465E2E}" type="slidenum">
              <a:rPr lang="hu-HU" smtClean="0"/>
              <a:pPr>
                <a:defRPr/>
              </a:pPr>
              <a:t>3</a:t>
            </a:fld>
            <a:endParaRPr lang="hu-HU" dirty="0"/>
          </a:p>
        </p:txBody>
      </p:sp>
    </p:spTree>
    <p:extLst>
      <p:ext uri="{BB962C8B-B14F-4D97-AF65-F5344CB8AC3E}">
        <p14:creationId xmlns:p14="http://schemas.microsoft.com/office/powerpoint/2010/main" val="1192584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981200" y="476672"/>
            <a:ext cx="8229600" cy="6264696"/>
          </a:xfrm>
        </p:spPr>
        <p:txBody>
          <a:bodyPr>
            <a:normAutofit fontScale="70000" lnSpcReduction="20000"/>
          </a:bodyPr>
          <a:lstStyle/>
          <a:p>
            <a:r>
              <a:rPr lang="hu-HU" dirty="0" smtClean="0"/>
              <a:t>A könyvelés során alkalmazott mérleg- és műveleti számlákat a </a:t>
            </a:r>
            <a:r>
              <a:rPr lang="hu-HU" dirty="0" err="1" smtClean="0"/>
              <a:t>négyszámlasoros</a:t>
            </a:r>
            <a:r>
              <a:rPr lang="hu-HU" dirty="0" smtClean="0"/>
              <a:t> könyvelési modell foglalja egységes keretbe (amelyet az 1. leckében említett </a:t>
            </a:r>
            <a:r>
              <a:rPr lang="hu-HU" dirty="0" err="1" smtClean="0"/>
              <a:t>Schmalenbach</a:t>
            </a:r>
            <a:r>
              <a:rPr lang="hu-HU" dirty="0" smtClean="0"/>
              <a:t> dolgozott ki)</a:t>
            </a:r>
          </a:p>
          <a:p>
            <a:r>
              <a:rPr lang="hu-HU" dirty="0" smtClean="0"/>
              <a:t>Mit jelent ez? Azt, hogy időszak közben a költségek, ráfordítások, bevételek elszámolása nem a mérlegkörben (nem eszköz-forrás számlákon) történik, hanem külön erre a célra rendszeresített számlákon. De ezek a számlák kötődnek a mérleghez, hiszen megvan a kapcsolódási pontjuk: a költségek felmerülése eszköz-forrás számlákkal szemben jelentkezik és a teljesítmény létrehozásához kapcsolódnak (tehát a termelési folyamat végén eszközök jönnek létre), a bevételek és ráfordítások különbsége pedig az eredmény, amely egy forráselem.</a:t>
            </a:r>
          </a:p>
          <a:p>
            <a:r>
              <a:rPr lang="hu-HU" dirty="0" smtClean="0"/>
              <a:t>Vagyis például nem csak azt látjuk, hogy a cég eredménye +100, hanem a műveleti számlák alkalmazásával az eredményt alakító tényezőket is meg tudjuk mutatni a könyvelés zárt rendszerében</a:t>
            </a:r>
          </a:p>
          <a:p>
            <a:r>
              <a:rPr lang="hu-HU" dirty="0" smtClean="0"/>
              <a:t>A </a:t>
            </a:r>
            <a:r>
              <a:rPr lang="hu-HU" dirty="0" err="1" smtClean="0"/>
              <a:t>négyszámlasoros</a:t>
            </a:r>
            <a:r>
              <a:rPr lang="hu-HU" dirty="0" smtClean="0"/>
              <a:t> könyvelési modell tehát a számlarendszer műveleti számlákkal való kibővítésével definiált, általánosan használt könyvelési rendszer</a:t>
            </a:r>
          </a:p>
          <a:p>
            <a:endParaRPr lang="hu-HU" dirty="0" smtClean="0"/>
          </a:p>
          <a:p>
            <a:endParaRPr lang="hu-HU" dirty="0"/>
          </a:p>
        </p:txBody>
      </p:sp>
      <p:sp>
        <p:nvSpPr>
          <p:cNvPr id="4" name="Dia számának helye 3"/>
          <p:cNvSpPr>
            <a:spLocks noGrp="1"/>
          </p:cNvSpPr>
          <p:nvPr>
            <p:ph type="sldNum" sz="quarter" idx="12"/>
          </p:nvPr>
        </p:nvSpPr>
        <p:spPr/>
        <p:txBody>
          <a:bodyPr/>
          <a:lstStyle/>
          <a:p>
            <a:fld id="{A1B5517D-AC35-4FB4-9826-639775465E2E}" type="slidenum">
              <a:rPr lang="hu-HU" smtClean="0"/>
              <a:pPr/>
              <a:t>4</a:t>
            </a:fld>
            <a:endParaRPr lang="hu-HU"/>
          </a:p>
        </p:txBody>
      </p:sp>
    </p:spTree>
    <p:extLst>
      <p:ext uri="{BB962C8B-B14F-4D97-AF65-F5344CB8AC3E}">
        <p14:creationId xmlns:p14="http://schemas.microsoft.com/office/powerpoint/2010/main" val="3237345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normAutofit fontScale="90000"/>
          </a:bodyPr>
          <a:lstStyle/>
          <a:p>
            <a:r>
              <a:rPr lang="hu-HU" sz="4000" dirty="0"/>
              <a:t>NÉGYSZÁMLASOROS KÖNYVELÉSI </a:t>
            </a:r>
            <a:r>
              <a:rPr lang="hu-HU" sz="4000" dirty="0"/>
              <a:t>MODELL</a:t>
            </a:r>
            <a:br>
              <a:rPr lang="hu-HU" sz="4000" dirty="0"/>
            </a:br>
            <a:r>
              <a:rPr lang="hu-HU" sz="4000" dirty="0"/>
              <a:t>(</a:t>
            </a:r>
            <a:r>
              <a:rPr lang="hu-HU" sz="4000" dirty="0" err="1"/>
              <a:t>schmalenbachi</a:t>
            </a:r>
            <a:r>
              <a:rPr lang="hu-HU" sz="4000" dirty="0"/>
              <a:t> szemléletmód)</a:t>
            </a:r>
            <a:endParaRPr lang="hu-HU" sz="4000" dirty="0"/>
          </a:p>
        </p:txBody>
      </p:sp>
      <p:sp>
        <p:nvSpPr>
          <p:cNvPr id="31" name="Dia számának helye 4"/>
          <p:cNvSpPr>
            <a:spLocks noGrp="1"/>
          </p:cNvSpPr>
          <p:nvPr>
            <p:ph type="sldNum" sz="quarter" idx="12"/>
          </p:nvPr>
        </p:nvSpPr>
        <p:spPr/>
        <p:txBody>
          <a:bodyPr/>
          <a:lstStyle/>
          <a:p>
            <a:pPr>
              <a:buNone/>
            </a:pPr>
            <a:fld id="{BE57593E-E501-42D1-B743-B0D2CDC1F19D}" type="slidenum">
              <a:rPr lang="hu-HU" sz="1400">
                <a:solidFill>
                  <a:prstClr val="black">
                    <a:tint val="75000"/>
                  </a:prstClr>
                </a:solidFill>
                <a:latin typeface="Arial" panose="020B0604020202020204" pitchFamily="34" charset="0"/>
                <a:cs typeface="Arial" panose="020B0604020202020204" pitchFamily="34" charset="0"/>
              </a:rPr>
              <a:t>5</a:t>
            </a:fld>
            <a:endParaRPr lang="hu-HU" sz="1400" dirty="0">
              <a:solidFill>
                <a:prstClr val="black">
                  <a:tint val="75000"/>
                </a:prstClr>
              </a:solidFill>
              <a:latin typeface="Arial" panose="020B0604020202020204" pitchFamily="34" charset="0"/>
              <a:cs typeface="Arial" panose="020B0604020202020204" pitchFamily="34" charset="0"/>
            </a:endParaRPr>
          </a:p>
        </p:txBody>
      </p:sp>
      <p:sp>
        <p:nvSpPr>
          <p:cNvPr id="13316" name="Text Box 4"/>
          <p:cNvSpPr txBox="1">
            <a:spLocks noChangeArrowheads="1"/>
          </p:cNvSpPr>
          <p:nvPr/>
        </p:nvSpPr>
        <p:spPr bwMode="auto">
          <a:xfrm>
            <a:off x="5589588" y="1772816"/>
            <a:ext cx="11541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3200" dirty="0">
                <a:solidFill>
                  <a:prstClr val="black"/>
                </a:solidFill>
              </a:rPr>
              <a:t>E = F</a:t>
            </a:r>
          </a:p>
        </p:txBody>
      </p:sp>
      <p:sp>
        <p:nvSpPr>
          <p:cNvPr id="13318" name="Text Box 6"/>
          <p:cNvSpPr txBox="1">
            <a:spLocks noChangeArrowheads="1"/>
          </p:cNvSpPr>
          <p:nvPr/>
        </p:nvSpPr>
        <p:spPr bwMode="auto">
          <a:xfrm>
            <a:off x="5951538" y="4581129"/>
            <a:ext cx="4556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3200" dirty="0">
                <a:solidFill>
                  <a:prstClr val="black"/>
                </a:solidFill>
              </a:rPr>
              <a:t>=</a:t>
            </a:r>
          </a:p>
        </p:txBody>
      </p:sp>
      <p:sp>
        <p:nvSpPr>
          <p:cNvPr id="13319" name="Line 7"/>
          <p:cNvSpPr>
            <a:spLocks noChangeShapeType="1"/>
          </p:cNvSpPr>
          <p:nvPr/>
        </p:nvSpPr>
        <p:spPr bwMode="auto">
          <a:xfrm flipH="1">
            <a:off x="3863975" y="2060848"/>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0" name="Line 8"/>
          <p:cNvSpPr>
            <a:spLocks noChangeShapeType="1"/>
          </p:cNvSpPr>
          <p:nvPr/>
        </p:nvSpPr>
        <p:spPr bwMode="auto">
          <a:xfrm>
            <a:off x="2351088" y="3501009"/>
            <a:ext cx="0" cy="104400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1" name="Line 9"/>
          <p:cNvSpPr>
            <a:spLocks noChangeShapeType="1"/>
          </p:cNvSpPr>
          <p:nvPr/>
        </p:nvSpPr>
        <p:spPr bwMode="auto">
          <a:xfrm>
            <a:off x="2351088" y="3501008"/>
            <a:ext cx="2881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2" name="Line 10"/>
          <p:cNvSpPr>
            <a:spLocks noChangeShapeType="1"/>
          </p:cNvSpPr>
          <p:nvPr/>
        </p:nvSpPr>
        <p:spPr bwMode="auto">
          <a:xfrm>
            <a:off x="5232400" y="3501009"/>
            <a:ext cx="0" cy="104400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3" name="Line 11"/>
          <p:cNvSpPr>
            <a:spLocks noChangeShapeType="1"/>
          </p:cNvSpPr>
          <p:nvPr/>
        </p:nvSpPr>
        <p:spPr bwMode="auto">
          <a:xfrm>
            <a:off x="6959600" y="3501008"/>
            <a:ext cx="17463" cy="104400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4" name="Line 12"/>
          <p:cNvSpPr>
            <a:spLocks noChangeShapeType="1"/>
          </p:cNvSpPr>
          <p:nvPr/>
        </p:nvSpPr>
        <p:spPr bwMode="auto">
          <a:xfrm>
            <a:off x="6961188" y="3501008"/>
            <a:ext cx="2519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5" name="Line 13"/>
          <p:cNvSpPr>
            <a:spLocks noChangeShapeType="1"/>
          </p:cNvSpPr>
          <p:nvPr/>
        </p:nvSpPr>
        <p:spPr bwMode="auto">
          <a:xfrm>
            <a:off x="9480550" y="3501008"/>
            <a:ext cx="0" cy="104400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29" name="Text Box 17"/>
          <p:cNvSpPr txBox="1">
            <a:spLocks noChangeArrowheads="1"/>
          </p:cNvSpPr>
          <p:nvPr/>
        </p:nvSpPr>
        <p:spPr bwMode="auto">
          <a:xfrm>
            <a:off x="4727575" y="2276872"/>
            <a:ext cx="2851150" cy="37623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1800">
                <a:solidFill>
                  <a:prstClr val="black"/>
                </a:solidFill>
              </a:rPr>
              <a:t>Kétszámlasoros: statikus szint</a:t>
            </a:r>
          </a:p>
        </p:txBody>
      </p:sp>
      <p:sp>
        <p:nvSpPr>
          <p:cNvPr id="13330" name="Text Box 18"/>
          <p:cNvSpPr txBox="1">
            <a:spLocks noChangeArrowheads="1"/>
          </p:cNvSpPr>
          <p:nvPr/>
        </p:nvSpPr>
        <p:spPr bwMode="auto">
          <a:xfrm>
            <a:off x="1992314" y="3789041"/>
            <a:ext cx="8135937" cy="376237"/>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0"/>
              </a:spcBef>
              <a:buClrTx/>
              <a:buSzTx/>
              <a:buFontTx/>
              <a:buNone/>
            </a:pPr>
            <a:r>
              <a:rPr lang="hu-HU" sz="1800">
                <a:solidFill>
                  <a:prstClr val="black"/>
                </a:solidFill>
              </a:rPr>
              <a:t>N   é   g   y   s   z   á   m   l   a   s   o   r   o   s :  d   i  n  a   m  i  k   u  s    s   z  i   n  t</a:t>
            </a:r>
          </a:p>
        </p:txBody>
      </p:sp>
      <p:sp>
        <p:nvSpPr>
          <p:cNvPr id="13331" name="Text Box 19"/>
          <p:cNvSpPr txBox="1">
            <a:spLocks noChangeArrowheads="1"/>
          </p:cNvSpPr>
          <p:nvPr/>
        </p:nvSpPr>
        <p:spPr bwMode="auto">
          <a:xfrm>
            <a:off x="3821114" y="2924944"/>
            <a:ext cx="16271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1800">
                <a:solidFill>
                  <a:prstClr val="black"/>
                </a:solidFill>
              </a:rPr>
              <a:t>Befejezetlen ter-</a:t>
            </a:r>
          </a:p>
          <a:p>
            <a:pPr>
              <a:lnSpc>
                <a:spcPct val="100000"/>
              </a:lnSpc>
              <a:spcBef>
                <a:spcPct val="0"/>
              </a:spcBef>
              <a:buClrTx/>
              <a:buSzTx/>
              <a:buFontTx/>
              <a:buNone/>
            </a:pPr>
            <a:r>
              <a:rPr lang="hu-HU" sz="1800">
                <a:solidFill>
                  <a:prstClr val="black"/>
                </a:solidFill>
              </a:rPr>
              <a:t>melés kiemelése</a:t>
            </a:r>
          </a:p>
        </p:txBody>
      </p:sp>
      <p:sp>
        <p:nvSpPr>
          <p:cNvPr id="13332" name="Text Box 20"/>
          <p:cNvSpPr txBox="1">
            <a:spLocks noChangeArrowheads="1"/>
          </p:cNvSpPr>
          <p:nvPr/>
        </p:nvSpPr>
        <p:spPr bwMode="auto">
          <a:xfrm>
            <a:off x="1703389" y="4653137"/>
            <a:ext cx="124142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2400">
                <a:solidFill>
                  <a:prstClr val="black"/>
                </a:solidFill>
              </a:rPr>
              <a:t>E(szköz)</a:t>
            </a:r>
          </a:p>
        </p:txBody>
      </p:sp>
      <p:sp>
        <p:nvSpPr>
          <p:cNvPr id="13333" name="Text Box 21"/>
          <p:cNvSpPr txBox="1">
            <a:spLocks noChangeArrowheads="1"/>
          </p:cNvSpPr>
          <p:nvPr/>
        </p:nvSpPr>
        <p:spPr bwMode="auto">
          <a:xfrm>
            <a:off x="4603751" y="4653137"/>
            <a:ext cx="128587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2400">
                <a:solidFill>
                  <a:prstClr val="black"/>
                </a:solidFill>
              </a:rPr>
              <a:t>K(öltség)</a:t>
            </a:r>
          </a:p>
        </p:txBody>
      </p:sp>
      <p:sp>
        <p:nvSpPr>
          <p:cNvPr id="13334" name="Line 22"/>
          <p:cNvSpPr>
            <a:spLocks noChangeShapeType="1"/>
          </p:cNvSpPr>
          <p:nvPr/>
        </p:nvSpPr>
        <p:spPr bwMode="auto">
          <a:xfrm>
            <a:off x="3863975" y="2060849"/>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35" name="Line 23"/>
          <p:cNvSpPr>
            <a:spLocks noChangeShapeType="1"/>
          </p:cNvSpPr>
          <p:nvPr/>
        </p:nvSpPr>
        <p:spPr bwMode="auto">
          <a:xfrm>
            <a:off x="6816726" y="2060848"/>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36" name="Line 24"/>
          <p:cNvSpPr>
            <a:spLocks noChangeShapeType="1"/>
          </p:cNvSpPr>
          <p:nvPr/>
        </p:nvSpPr>
        <p:spPr bwMode="auto">
          <a:xfrm>
            <a:off x="8256588" y="2060849"/>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spcBef>
                <a:spcPct val="0"/>
              </a:spcBef>
              <a:buClrTx/>
              <a:buSzTx/>
              <a:buFontTx/>
              <a:buNone/>
            </a:pPr>
            <a:endParaRPr lang="hu-HU" sz="1800">
              <a:solidFill>
                <a:prstClr val="black"/>
              </a:solidFill>
            </a:endParaRPr>
          </a:p>
        </p:txBody>
      </p:sp>
      <p:sp>
        <p:nvSpPr>
          <p:cNvPr id="13337" name="Text Box 25"/>
          <p:cNvSpPr txBox="1">
            <a:spLocks noChangeArrowheads="1"/>
          </p:cNvSpPr>
          <p:nvPr/>
        </p:nvSpPr>
        <p:spPr bwMode="auto">
          <a:xfrm>
            <a:off x="8256241" y="2852936"/>
            <a:ext cx="11033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1800" dirty="0">
                <a:solidFill>
                  <a:prstClr val="black"/>
                </a:solidFill>
              </a:rPr>
              <a:t>Eredmény</a:t>
            </a:r>
          </a:p>
          <a:p>
            <a:pPr>
              <a:lnSpc>
                <a:spcPct val="100000"/>
              </a:lnSpc>
              <a:spcBef>
                <a:spcPct val="0"/>
              </a:spcBef>
              <a:buClrTx/>
              <a:buSzTx/>
              <a:buFontTx/>
              <a:buNone/>
            </a:pPr>
            <a:r>
              <a:rPr lang="hu-HU" sz="1800" dirty="0">
                <a:solidFill>
                  <a:prstClr val="black"/>
                </a:solidFill>
              </a:rPr>
              <a:t> kiemelése</a:t>
            </a:r>
          </a:p>
        </p:txBody>
      </p:sp>
      <p:sp>
        <p:nvSpPr>
          <p:cNvPr id="13338" name="Text Box 26"/>
          <p:cNvSpPr txBox="1">
            <a:spLocks noChangeArrowheads="1"/>
          </p:cNvSpPr>
          <p:nvPr/>
        </p:nvSpPr>
        <p:spPr bwMode="auto">
          <a:xfrm>
            <a:off x="6408738" y="4653137"/>
            <a:ext cx="113665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2400" dirty="0">
                <a:solidFill>
                  <a:prstClr val="black"/>
                </a:solidFill>
              </a:rPr>
              <a:t>F(</a:t>
            </a:r>
            <a:r>
              <a:rPr lang="hu-HU" sz="2400" dirty="0" err="1">
                <a:solidFill>
                  <a:prstClr val="black"/>
                </a:solidFill>
              </a:rPr>
              <a:t>orrás</a:t>
            </a:r>
            <a:r>
              <a:rPr lang="hu-HU" sz="2400" dirty="0">
                <a:solidFill>
                  <a:prstClr val="black"/>
                </a:solidFill>
              </a:rPr>
              <a:t>)</a:t>
            </a:r>
          </a:p>
        </p:txBody>
      </p:sp>
      <p:sp>
        <p:nvSpPr>
          <p:cNvPr id="13339" name="Text Box 27"/>
          <p:cNvSpPr txBox="1">
            <a:spLocks noChangeArrowheads="1"/>
          </p:cNvSpPr>
          <p:nvPr/>
        </p:nvSpPr>
        <p:spPr bwMode="auto">
          <a:xfrm>
            <a:off x="8688288" y="4653136"/>
            <a:ext cx="1587500"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2400">
                <a:solidFill>
                  <a:prstClr val="black"/>
                </a:solidFill>
              </a:rPr>
              <a:t>B(evétel) – </a:t>
            </a:r>
          </a:p>
          <a:p>
            <a:pPr>
              <a:lnSpc>
                <a:spcPct val="100000"/>
              </a:lnSpc>
              <a:spcBef>
                <a:spcPct val="0"/>
              </a:spcBef>
              <a:buClrTx/>
              <a:buSzTx/>
              <a:buFontTx/>
              <a:buNone/>
            </a:pPr>
            <a:r>
              <a:rPr lang="hu-HU" sz="2400">
                <a:solidFill>
                  <a:prstClr val="black"/>
                </a:solidFill>
              </a:rPr>
              <a:t>R(áfordítás)</a:t>
            </a:r>
          </a:p>
        </p:txBody>
      </p:sp>
      <p:sp>
        <p:nvSpPr>
          <p:cNvPr id="13340" name="Text Box 28"/>
          <p:cNvSpPr txBox="1">
            <a:spLocks noChangeArrowheads="1"/>
          </p:cNvSpPr>
          <p:nvPr/>
        </p:nvSpPr>
        <p:spPr bwMode="auto">
          <a:xfrm>
            <a:off x="3503613" y="4581129"/>
            <a:ext cx="4556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3200" dirty="0">
                <a:solidFill>
                  <a:prstClr val="black"/>
                </a:solidFill>
              </a:rPr>
              <a:t>+</a:t>
            </a:r>
          </a:p>
        </p:txBody>
      </p:sp>
      <p:sp>
        <p:nvSpPr>
          <p:cNvPr id="13341" name="Text Box 29"/>
          <p:cNvSpPr txBox="1">
            <a:spLocks noChangeArrowheads="1"/>
          </p:cNvSpPr>
          <p:nvPr/>
        </p:nvSpPr>
        <p:spPr bwMode="auto">
          <a:xfrm>
            <a:off x="7968209" y="4653137"/>
            <a:ext cx="4556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hu-HU" sz="3200" dirty="0">
                <a:solidFill>
                  <a:prstClr val="black"/>
                </a:solidFill>
              </a:rPr>
              <a:t>+</a:t>
            </a:r>
          </a:p>
        </p:txBody>
      </p:sp>
      <p:sp>
        <p:nvSpPr>
          <p:cNvPr id="13342" name="Rectangle 30"/>
          <p:cNvSpPr>
            <a:spLocks noChangeArrowheads="1"/>
          </p:cNvSpPr>
          <p:nvPr/>
        </p:nvSpPr>
        <p:spPr bwMode="auto">
          <a:xfrm>
            <a:off x="2639617" y="5733256"/>
            <a:ext cx="2232025" cy="503238"/>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lnSpc>
                <a:spcPct val="100000"/>
              </a:lnSpc>
              <a:spcBef>
                <a:spcPct val="0"/>
              </a:spcBef>
              <a:buClrTx/>
              <a:buSzTx/>
              <a:buFontTx/>
              <a:buNone/>
            </a:pPr>
            <a:r>
              <a:rPr lang="hu-HU" sz="1800" dirty="0">
                <a:solidFill>
                  <a:prstClr val="black"/>
                </a:solidFill>
              </a:rPr>
              <a:t>AKTÍV VAGYON</a:t>
            </a:r>
          </a:p>
        </p:txBody>
      </p:sp>
      <p:sp>
        <p:nvSpPr>
          <p:cNvPr id="13343" name="Rectangle 31"/>
          <p:cNvSpPr>
            <a:spLocks noChangeArrowheads="1"/>
          </p:cNvSpPr>
          <p:nvPr/>
        </p:nvSpPr>
        <p:spPr bwMode="auto">
          <a:xfrm>
            <a:off x="7392368" y="5733257"/>
            <a:ext cx="2232025" cy="503237"/>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pPr algn="ctr">
              <a:lnSpc>
                <a:spcPct val="100000"/>
              </a:lnSpc>
              <a:spcBef>
                <a:spcPct val="0"/>
              </a:spcBef>
              <a:buClrTx/>
              <a:buSzTx/>
              <a:buFontTx/>
              <a:buNone/>
            </a:pPr>
            <a:r>
              <a:rPr lang="hu-HU" sz="1800" dirty="0">
                <a:solidFill>
                  <a:prstClr val="black"/>
                </a:solidFill>
              </a:rPr>
              <a:t>PASSZÍV VAGYON</a:t>
            </a:r>
          </a:p>
        </p:txBody>
      </p:sp>
      <p:sp>
        <p:nvSpPr>
          <p:cNvPr id="13344" name="AutoShape 32"/>
          <p:cNvSpPr>
            <a:spLocks/>
          </p:cNvSpPr>
          <p:nvPr/>
        </p:nvSpPr>
        <p:spPr bwMode="auto">
          <a:xfrm rot="5400000">
            <a:off x="3715544" y="3496692"/>
            <a:ext cx="152400" cy="4176712"/>
          </a:xfrm>
          <a:prstGeom prst="rightBrace">
            <a:avLst>
              <a:gd name="adj1" fmla="val 22838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ClrTx/>
              <a:buSzTx/>
              <a:buFontTx/>
              <a:buNone/>
            </a:pPr>
            <a:endParaRPr lang="hu-HU" sz="1800">
              <a:solidFill>
                <a:prstClr val="black"/>
              </a:solidFill>
            </a:endParaRPr>
          </a:p>
        </p:txBody>
      </p:sp>
      <p:sp>
        <p:nvSpPr>
          <p:cNvPr id="13345" name="AutoShape 33"/>
          <p:cNvSpPr>
            <a:spLocks/>
          </p:cNvSpPr>
          <p:nvPr/>
        </p:nvSpPr>
        <p:spPr bwMode="auto">
          <a:xfrm rot="5400000">
            <a:off x="8395494" y="3505076"/>
            <a:ext cx="152400" cy="4176712"/>
          </a:xfrm>
          <a:prstGeom prst="rightBrace">
            <a:avLst>
              <a:gd name="adj1" fmla="val 22838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buClrTx/>
              <a:buSzTx/>
              <a:buFontTx/>
              <a:buNone/>
            </a:pPr>
            <a:endParaRPr lang="hu-HU" sz="1800">
              <a:solidFill>
                <a:prstClr val="black"/>
              </a:solidFill>
            </a:endParaRPr>
          </a:p>
        </p:txBody>
      </p:sp>
    </p:spTree>
    <p:extLst>
      <p:ext uri="{BB962C8B-B14F-4D97-AF65-F5344CB8AC3E}">
        <p14:creationId xmlns:p14="http://schemas.microsoft.com/office/powerpoint/2010/main" val="2056911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box(in)">
                                      <p:cBhvr>
                                        <p:cTn id="7" dur="500"/>
                                        <p:tgtEl>
                                          <p:spTgt spid="133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31"/>
                                        </p:tgtEl>
                                        <p:attrNameLst>
                                          <p:attrName>style.visibility</p:attrName>
                                        </p:attrNameLst>
                                      </p:cBhvr>
                                      <p:to>
                                        <p:strVal val="visible"/>
                                      </p:to>
                                    </p:set>
                                    <p:anim calcmode="lin" valueType="num">
                                      <p:cBhvr additive="base">
                                        <p:cTn id="12" dur="500" fill="hold"/>
                                        <p:tgtEl>
                                          <p:spTgt spid="13331"/>
                                        </p:tgtEl>
                                        <p:attrNameLst>
                                          <p:attrName>ppt_x</p:attrName>
                                        </p:attrNameLst>
                                      </p:cBhvr>
                                      <p:tavLst>
                                        <p:tav tm="0">
                                          <p:val>
                                            <p:strVal val="#ppt_x"/>
                                          </p:val>
                                        </p:tav>
                                        <p:tav tm="100000">
                                          <p:val>
                                            <p:strVal val="#ppt_x"/>
                                          </p:val>
                                        </p:tav>
                                      </p:tavLst>
                                    </p:anim>
                                    <p:anim calcmode="lin" valueType="num">
                                      <p:cBhvr additive="base">
                                        <p:cTn id="13" dur="500" fill="hold"/>
                                        <p:tgtEl>
                                          <p:spTgt spid="1333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337"/>
                                        </p:tgtEl>
                                        <p:attrNameLst>
                                          <p:attrName>style.visibility</p:attrName>
                                        </p:attrNameLst>
                                      </p:cBhvr>
                                      <p:to>
                                        <p:strVal val="visible"/>
                                      </p:to>
                                    </p:set>
                                    <p:anim calcmode="lin" valueType="num">
                                      <p:cBhvr additive="base">
                                        <p:cTn id="18" dur="500" fill="hold"/>
                                        <p:tgtEl>
                                          <p:spTgt spid="13337"/>
                                        </p:tgtEl>
                                        <p:attrNameLst>
                                          <p:attrName>ppt_x</p:attrName>
                                        </p:attrNameLst>
                                      </p:cBhvr>
                                      <p:tavLst>
                                        <p:tav tm="0">
                                          <p:val>
                                            <p:strVal val="#ppt_x"/>
                                          </p:val>
                                        </p:tav>
                                        <p:tav tm="100000">
                                          <p:val>
                                            <p:strVal val="#ppt_x"/>
                                          </p:val>
                                        </p:tav>
                                      </p:tavLst>
                                    </p:anim>
                                    <p:anim calcmode="lin" valueType="num">
                                      <p:cBhvr additive="base">
                                        <p:cTn id="19" dur="500" fill="hold"/>
                                        <p:tgtEl>
                                          <p:spTgt spid="1333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3332"/>
                                        </p:tgtEl>
                                        <p:attrNameLst>
                                          <p:attrName>style.visibility</p:attrName>
                                        </p:attrNameLst>
                                      </p:cBhvr>
                                      <p:to>
                                        <p:strVal val="visible"/>
                                      </p:to>
                                    </p:set>
                                    <p:animEffect transition="in" filter="box(in)">
                                      <p:cBhvr>
                                        <p:cTn id="24" dur="500"/>
                                        <p:tgtEl>
                                          <p:spTgt spid="1333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3333"/>
                                        </p:tgtEl>
                                        <p:attrNameLst>
                                          <p:attrName>style.visibility</p:attrName>
                                        </p:attrNameLst>
                                      </p:cBhvr>
                                      <p:to>
                                        <p:strVal val="visible"/>
                                      </p:to>
                                    </p:set>
                                    <p:animEffect transition="in" filter="box(in)">
                                      <p:cBhvr>
                                        <p:cTn id="29" dur="500"/>
                                        <p:tgtEl>
                                          <p:spTgt spid="1333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342"/>
                                        </p:tgtEl>
                                        <p:attrNameLst>
                                          <p:attrName>style.visibility</p:attrName>
                                        </p:attrNameLst>
                                      </p:cBhvr>
                                      <p:to>
                                        <p:strVal val="visible"/>
                                      </p:to>
                                    </p:set>
                                    <p:anim calcmode="lin" valueType="num">
                                      <p:cBhvr additive="base">
                                        <p:cTn id="34" dur="500" fill="hold"/>
                                        <p:tgtEl>
                                          <p:spTgt spid="13342"/>
                                        </p:tgtEl>
                                        <p:attrNameLst>
                                          <p:attrName>ppt_x</p:attrName>
                                        </p:attrNameLst>
                                      </p:cBhvr>
                                      <p:tavLst>
                                        <p:tav tm="0">
                                          <p:val>
                                            <p:strVal val="#ppt_x"/>
                                          </p:val>
                                        </p:tav>
                                        <p:tav tm="100000">
                                          <p:val>
                                            <p:strVal val="#ppt_x"/>
                                          </p:val>
                                        </p:tav>
                                      </p:tavLst>
                                    </p:anim>
                                    <p:anim calcmode="lin" valueType="num">
                                      <p:cBhvr additive="base">
                                        <p:cTn id="35" dur="500" fill="hold"/>
                                        <p:tgtEl>
                                          <p:spTgt spid="1334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3338"/>
                                        </p:tgtEl>
                                        <p:attrNameLst>
                                          <p:attrName>style.visibility</p:attrName>
                                        </p:attrNameLst>
                                      </p:cBhvr>
                                      <p:to>
                                        <p:strVal val="visible"/>
                                      </p:to>
                                    </p:set>
                                    <p:animEffect transition="in" filter="box(in)">
                                      <p:cBhvr>
                                        <p:cTn id="40" dur="500"/>
                                        <p:tgtEl>
                                          <p:spTgt spid="133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3339"/>
                                        </p:tgtEl>
                                        <p:attrNameLst>
                                          <p:attrName>style.visibility</p:attrName>
                                        </p:attrNameLst>
                                      </p:cBhvr>
                                      <p:to>
                                        <p:strVal val="visible"/>
                                      </p:to>
                                    </p:set>
                                    <p:animEffect transition="in" filter="box(in)">
                                      <p:cBhvr>
                                        <p:cTn id="45" dur="500"/>
                                        <p:tgtEl>
                                          <p:spTgt spid="1333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3343"/>
                                        </p:tgtEl>
                                        <p:attrNameLst>
                                          <p:attrName>style.visibility</p:attrName>
                                        </p:attrNameLst>
                                      </p:cBhvr>
                                      <p:to>
                                        <p:strVal val="visible"/>
                                      </p:to>
                                    </p:set>
                                    <p:anim calcmode="lin" valueType="num">
                                      <p:cBhvr additive="base">
                                        <p:cTn id="50" dur="500" fill="hold"/>
                                        <p:tgtEl>
                                          <p:spTgt spid="13343"/>
                                        </p:tgtEl>
                                        <p:attrNameLst>
                                          <p:attrName>ppt_x</p:attrName>
                                        </p:attrNameLst>
                                      </p:cBhvr>
                                      <p:tavLst>
                                        <p:tav tm="0">
                                          <p:val>
                                            <p:strVal val="#ppt_x"/>
                                          </p:val>
                                        </p:tav>
                                        <p:tav tm="100000">
                                          <p:val>
                                            <p:strVal val="#ppt_x"/>
                                          </p:val>
                                        </p:tav>
                                      </p:tavLst>
                                    </p:anim>
                                    <p:anim calcmode="lin" valueType="num">
                                      <p:cBhvr additive="base">
                                        <p:cTn id="51" dur="500" fill="hold"/>
                                        <p:tgtEl>
                                          <p:spTgt spid="13343"/>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0" presetClass="entr" presetSubtype="0" fill="hold" grpId="0" nodeType="clickEffect">
                                  <p:stCondLst>
                                    <p:cond delay="0"/>
                                  </p:stCondLst>
                                  <p:childTnLst>
                                    <p:set>
                                      <p:cBhvr>
                                        <p:cTn id="55" dur="1" fill="hold">
                                          <p:stCondLst>
                                            <p:cond delay="0"/>
                                          </p:stCondLst>
                                        </p:cTn>
                                        <p:tgtEl>
                                          <p:spTgt spid="13330"/>
                                        </p:tgtEl>
                                        <p:attrNameLst>
                                          <p:attrName>style.visibility</p:attrName>
                                        </p:attrNameLst>
                                      </p:cBhvr>
                                      <p:to>
                                        <p:strVal val="visible"/>
                                      </p:to>
                                    </p:set>
                                    <p:animEffect transition="in" filter="wedge">
                                      <p:cBhvr>
                                        <p:cTn id="56" dur="2000"/>
                                        <p:tgtEl>
                                          <p:spTgt spid="13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animBg="1"/>
      <p:bldP spid="13330" grpId="0" animBg="1"/>
      <p:bldP spid="13331" grpId="0"/>
      <p:bldP spid="13332" grpId="0" animBg="1"/>
      <p:bldP spid="13333" grpId="0" animBg="1"/>
      <p:bldP spid="13337" grpId="0"/>
      <p:bldP spid="13338" grpId="0" animBg="1"/>
      <p:bldP spid="13339" grpId="0" animBg="1"/>
      <p:bldP spid="13342" grpId="0" animBg="1"/>
      <p:bldP spid="133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a:bodyPr>
          <a:lstStyle/>
          <a:p>
            <a:r>
              <a:rPr lang="hu-HU" sz="3600" dirty="0"/>
              <a:t>A KIBŐVÜLT </a:t>
            </a:r>
            <a:r>
              <a:rPr lang="hu-HU" sz="3600" dirty="0"/>
              <a:t>SZÁMLAHALMAZ RENDSZEREZÉSE</a:t>
            </a:r>
          </a:p>
        </p:txBody>
      </p:sp>
      <p:sp>
        <p:nvSpPr>
          <p:cNvPr id="14339" name="Rectangle 3"/>
          <p:cNvSpPr>
            <a:spLocks noGrp="1" noChangeArrowheads="1"/>
          </p:cNvSpPr>
          <p:nvPr>
            <p:ph idx="1"/>
          </p:nvPr>
        </p:nvSpPr>
        <p:spPr>
          <a:xfrm>
            <a:off x="1981200" y="1600200"/>
            <a:ext cx="8229600" cy="4781550"/>
          </a:xfrm>
        </p:spPr>
        <p:txBody>
          <a:bodyPr>
            <a:normAutofit/>
          </a:bodyPr>
          <a:lstStyle/>
          <a:p>
            <a:pPr>
              <a:lnSpc>
                <a:spcPct val="80000"/>
              </a:lnSpc>
            </a:pPr>
            <a:r>
              <a:rPr lang="hu-HU" sz="2400" b="1" dirty="0"/>
              <a:t>A </a:t>
            </a:r>
            <a:r>
              <a:rPr lang="hu-HU" sz="2400" b="1" dirty="0"/>
              <a:t>számlák </a:t>
            </a:r>
            <a:r>
              <a:rPr lang="hu-HU" sz="2400" b="1" dirty="0"/>
              <a:t>rendszerezési szempontjai</a:t>
            </a:r>
            <a:endParaRPr lang="hu-HU" sz="2400" b="1" dirty="0"/>
          </a:p>
          <a:p>
            <a:pPr lvl="1">
              <a:lnSpc>
                <a:spcPct val="80000"/>
              </a:lnSpc>
            </a:pPr>
            <a:r>
              <a:rPr lang="hu-HU" sz="2000" dirty="0"/>
              <a:t>alaki </a:t>
            </a:r>
            <a:r>
              <a:rPr lang="hu-HU" sz="2000" dirty="0"/>
              <a:t>szempontból</a:t>
            </a:r>
          </a:p>
          <a:p>
            <a:pPr lvl="2">
              <a:lnSpc>
                <a:spcPct val="80000"/>
              </a:lnSpc>
            </a:pPr>
            <a:r>
              <a:rPr lang="hu-HU" sz="1600" dirty="0"/>
              <a:t>Aktív és passzív számlák</a:t>
            </a:r>
            <a:endParaRPr lang="hu-HU" sz="1600" dirty="0"/>
          </a:p>
          <a:p>
            <a:pPr lvl="1">
              <a:lnSpc>
                <a:spcPct val="80000"/>
              </a:lnSpc>
            </a:pPr>
            <a:r>
              <a:rPr lang="hu-HU" sz="2000" dirty="0"/>
              <a:t>tartalmi </a:t>
            </a:r>
            <a:r>
              <a:rPr lang="hu-HU" sz="2000" dirty="0"/>
              <a:t>szempontból</a:t>
            </a:r>
          </a:p>
          <a:p>
            <a:pPr lvl="2">
              <a:lnSpc>
                <a:spcPct val="80000"/>
              </a:lnSpc>
            </a:pPr>
            <a:r>
              <a:rPr lang="hu-HU" sz="1600" dirty="0"/>
              <a:t>Eszköz, forrás, költség, bevétel, ráfordítás számlák</a:t>
            </a:r>
            <a:endParaRPr lang="hu-HU" sz="1600" dirty="0"/>
          </a:p>
          <a:p>
            <a:pPr lvl="1">
              <a:lnSpc>
                <a:spcPct val="80000"/>
              </a:lnSpc>
            </a:pPr>
            <a:r>
              <a:rPr lang="hu-HU" sz="2000" dirty="0"/>
              <a:t>könyvviteli okmányokhoz való kapcsolódásuk </a:t>
            </a:r>
            <a:r>
              <a:rPr lang="hu-HU" sz="2000" dirty="0"/>
              <a:t>szerint</a:t>
            </a:r>
          </a:p>
          <a:p>
            <a:pPr lvl="2">
              <a:lnSpc>
                <a:spcPct val="80000"/>
              </a:lnSpc>
            </a:pPr>
            <a:r>
              <a:rPr lang="hu-HU" sz="1600" dirty="0"/>
              <a:t>Mérleghez, </a:t>
            </a:r>
            <a:r>
              <a:rPr lang="hu-HU" sz="1600" dirty="0" err="1"/>
              <a:t>eredménykimutatáshoz</a:t>
            </a:r>
            <a:r>
              <a:rPr lang="hu-HU" sz="1600" dirty="0"/>
              <a:t> kapcsolódó számlák</a:t>
            </a:r>
            <a:endParaRPr lang="hu-HU" sz="2000" dirty="0"/>
          </a:p>
          <a:p>
            <a:pPr lvl="1">
              <a:lnSpc>
                <a:spcPct val="80000"/>
              </a:lnSpc>
              <a:buFont typeface="Wingdings" pitchFamily="2" charset="2"/>
              <a:buNone/>
            </a:pPr>
            <a:endParaRPr lang="hu-HU" sz="2000" dirty="0"/>
          </a:p>
          <a:p>
            <a:pPr>
              <a:lnSpc>
                <a:spcPct val="80000"/>
              </a:lnSpc>
            </a:pPr>
            <a:r>
              <a:rPr lang="hu-HU" sz="2400" b="1" dirty="0"/>
              <a:t>A főkönyvi számlák fenti szempontokat érvényesítő, egységes rendszerezése a számlakeretben valósul meg</a:t>
            </a:r>
          </a:p>
          <a:p>
            <a:pPr marL="0" indent="0">
              <a:lnSpc>
                <a:spcPct val="80000"/>
              </a:lnSpc>
              <a:buNone/>
            </a:pPr>
            <a:endParaRPr lang="hu-HU" sz="2400" b="1" dirty="0"/>
          </a:p>
          <a:p>
            <a:pPr>
              <a:lnSpc>
                <a:spcPct val="80000"/>
              </a:lnSpc>
            </a:pPr>
            <a:r>
              <a:rPr lang="hu-HU" sz="2400" b="1" dirty="0"/>
              <a:t>SZÁMLAKERET</a:t>
            </a:r>
            <a:r>
              <a:rPr lang="hu-HU" sz="2400" dirty="0"/>
              <a:t>: a gazdálkodók által alkalmazott számlák egységesen és következetesen felépített </a:t>
            </a:r>
            <a:r>
              <a:rPr lang="hu-HU" sz="2400" dirty="0"/>
              <a:t>rendszere, amely egy decimális kódrendszer</a:t>
            </a:r>
            <a:endParaRPr lang="hu-HU" sz="2400" dirty="0"/>
          </a:p>
          <a:p>
            <a:pPr>
              <a:lnSpc>
                <a:spcPct val="80000"/>
              </a:lnSpc>
              <a:buFont typeface="Wingdings" pitchFamily="2" charset="2"/>
              <a:buNone/>
            </a:pPr>
            <a:endParaRPr lang="hu-HU" sz="2400" dirty="0"/>
          </a:p>
        </p:txBody>
      </p:sp>
      <p:sp>
        <p:nvSpPr>
          <p:cNvPr id="5" name="Dia számának helye 4"/>
          <p:cNvSpPr>
            <a:spLocks noGrp="1"/>
          </p:cNvSpPr>
          <p:nvPr>
            <p:ph type="sldNum" sz="quarter" idx="12"/>
          </p:nvPr>
        </p:nvSpPr>
        <p:spPr/>
        <p:txBody>
          <a:bodyPr/>
          <a:lstStyle/>
          <a:p>
            <a:pPr>
              <a:buNone/>
            </a:pPr>
            <a:fld id="{279C5F2C-5866-4666-A196-7D6A901FF039}" type="slidenum">
              <a:rPr lang="hu-HU" smtClean="0">
                <a:solidFill>
                  <a:prstClr val="black">
                    <a:tint val="75000"/>
                  </a:prstClr>
                </a:solidFill>
              </a:rPr>
              <a:pPr>
                <a:buNone/>
              </a:pPr>
              <a:t>6</a:t>
            </a:fld>
            <a:endParaRPr lang="hu-HU" dirty="0">
              <a:solidFill>
                <a:prstClr val="black">
                  <a:tint val="75000"/>
                </a:prstClr>
              </a:solidFill>
            </a:endParaRPr>
          </a:p>
        </p:txBody>
      </p:sp>
    </p:spTree>
    <p:extLst>
      <p:ext uri="{BB962C8B-B14F-4D97-AF65-F5344CB8AC3E}">
        <p14:creationId xmlns:p14="http://schemas.microsoft.com/office/powerpoint/2010/main" val="359215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a:bodyPr>
          <a:lstStyle/>
          <a:p>
            <a:r>
              <a:rPr lang="hu-HU" smtClean="0"/>
              <a:t>A SZÁMLAKERET TAGOLÁSI LOGIKÁJA</a:t>
            </a:r>
            <a:endParaRPr lang="hu-HU" dirty="0"/>
          </a:p>
        </p:txBody>
      </p:sp>
      <p:sp>
        <p:nvSpPr>
          <p:cNvPr id="14339" name="Rectangle 3"/>
          <p:cNvSpPr>
            <a:spLocks noGrp="1" noChangeArrowheads="1"/>
          </p:cNvSpPr>
          <p:nvPr>
            <p:ph idx="1"/>
          </p:nvPr>
        </p:nvSpPr>
        <p:spPr/>
        <p:txBody>
          <a:bodyPr anchor="ctr">
            <a:normAutofit/>
          </a:bodyPr>
          <a:lstStyle/>
          <a:p>
            <a:r>
              <a:rPr lang="hu-HU" dirty="0" smtClean="0"/>
              <a:t>Horizontálisan</a:t>
            </a:r>
            <a:r>
              <a:rPr lang="hu-HU" dirty="0"/>
              <a:t>: számlaosztályok (azonos tartalmú számlák </a:t>
            </a:r>
            <a:r>
              <a:rPr lang="hu-HU" dirty="0" smtClean="0"/>
              <a:t>halmaza)</a:t>
            </a:r>
          </a:p>
          <a:p>
            <a:pPr lvl="1"/>
            <a:r>
              <a:rPr lang="hu-HU" dirty="0" smtClean="0"/>
              <a:t>A decimális rendszer alapján értelemszerűen 10 számlaosztály különíthető el</a:t>
            </a:r>
          </a:p>
          <a:p>
            <a:r>
              <a:rPr lang="hu-HU" dirty="0" smtClean="0"/>
              <a:t>Vertikálisan</a:t>
            </a:r>
            <a:r>
              <a:rPr lang="hu-HU" dirty="0"/>
              <a:t>: </a:t>
            </a:r>
            <a:r>
              <a:rPr lang="hu-HU" dirty="0" smtClean="0"/>
              <a:t>számlacsoport → számla → </a:t>
            </a:r>
            <a:r>
              <a:rPr lang="hu-HU" dirty="0" err="1" smtClean="0"/>
              <a:t>alszámla</a:t>
            </a:r>
            <a:r>
              <a:rPr lang="hu-HU" dirty="0" smtClean="0"/>
              <a:t> → részletező </a:t>
            </a:r>
            <a:r>
              <a:rPr lang="hu-HU" dirty="0"/>
              <a:t>számla → analitikus </a:t>
            </a:r>
            <a:r>
              <a:rPr lang="hu-HU" dirty="0" smtClean="0"/>
              <a:t>számla</a:t>
            </a:r>
          </a:p>
          <a:p>
            <a:pPr lvl="1"/>
            <a:r>
              <a:rPr lang="hu-HU" dirty="0" smtClean="0"/>
              <a:t>A gyakorlatban az analitikus számla szint szerinti részletezés általában már a szintetikus elszámoláson kívül kifejezetten az analitikus elszámolásban jelenik meg</a:t>
            </a:r>
            <a:endParaRPr lang="hu-HU" dirty="0"/>
          </a:p>
        </p:txBody>
      </p:sp>
      <p:sp>
        <p:nvSpPr>
          <p:cNvPr id="5" name="Dia számának helye 4"/>
          <p:cNvSpPr>
            <a:spLocks noGrp="1"/>
          </p:cNvSpPr>
          <p:nvPr>
            <p:ph type="sldNum" sz="quarter" idx="12"/>
          </p:nvPr>
        </p:nvSpPr>
        <p:spPr/>
        <p:txBody>
          <a:bodyPr/>
          <a:lstStyle/>
          <a:p>
            <a:fld id="{279C5F2C-5866-4666-A196-7D6A901FF039}" type="slidenum">
              <a:rPr lang="hu-HU" smtClean="0"/>
              <a:pPr/>
              <a:t>7</a:t>
            </a:fld>
            <a:endParaRPr lang="hu-HU" dirty="0"/>
          </a:p>
        </p:txBody>
      </p:sp>
    </p:spTree>
    <p:extLst>
      <p:ext uri="{BB962C8B-B14F-4D97-AF65-F5344CB8AC3E}">
        <p14:creationId xmlns:p14="http://schemas.microsoft.com/office/powerpoint/2010/main" val="3388749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a:bodyPr>
          <a:lstStyle/>
          <a:p>
            <a:r>
              <a:rPr lang="hu-HU" sz="3600" dirty="0"/>
              <a:t>A SZÁMLAKERET </a:t>
            </a:r>
            <a:r>
              <a:rPr lang="hu-HU" sz="3600" dirty="0"/>
              <a:t>horizontális TAGOLÁSA</a:t>
            </a:r>
            <a:endParaRPr lang="hu-HU" sz="3600" dirty="0"/>
          </a:p>
        </p:txBody>
      </p:sp>
      <p:graphicFrame>
        <p:nvGraphicFramePr>
          <p:cNvPr id="16465" name="Group 81"/>
          <p:cNvGraphicFramePr>
            <a:graphicFrameLocks noGrp="1"/>
          </p:cNvGraphicFramePr>
          <p:nvPr>
            <p:ph type="tbl" idx="1"/>
            <p:extLst>
              <p:ext uri="{D42A27DB-BD31-4B8C-83A1-F6EECF244321}">
                <p14:modId xmlns:p14="http://schemas.microsoft.com/office/powerpoint/2010/main" val="2158089942"/>
              </p:ext>
            </p:extLst>
          </p:nvPr>
        </p:nvGraphicFramePr>
        <p:xfrm>
          <a:off x="1981200" y="1412875"/>
          <a:ext cx="8229600" cy="4407408"/>
        </p:xfrm>
        <a:graphic>
          <a:graphicData uri="http://schemas.openxmlformats.org/drawingml/2006/table">
            <a:tbl>
              <a:tblPr/>
              <a:tblGrid>
                <a:gridCol w="822325">
                  <a:extLst>
                    <a:ext uri="{9D8B030D-6E8A-4147-A177-3AD203B41FA5}">
                      <a16:colId xmlns:a16="http://schemas.microsoft.com/office/drawing/2014/main" val="20000"/>
                    </a:ext>
                  </a:extLst>
                </a:gridCol>
                <a:gridCol w="823913">
                  <a:extLst>
                    <a:ext uri="{9D8B030D-6E8A-4147-A177-3AD203B41FA5}">
                      <a16:colId xmlns:a16="http://schemas.microsoft.com/office/drawing/2014/main" val="20001"/>
                    </a:ext>
                  </a:extLst>
                </a:gridCol>
                <a:gridCol w="822325">
                  <a:extLst>
                    <a:ext uri="{9D8B030D-6E8A-4147-A177-3AD203B41FA5}">
                      <a16:colId xmlns:a16="http://schemas.microsoft.com/office/drawing/2014/main" val="20002"/>
                    </a:ext>
                  </a:extLst>
                </a:gridCol>
                <a:gridCol w="823912">
                  <a:extLst>
                    <a:ext uri="{9D8B030D-6E8A-4147-A177-3AD203B41FA5}">
                      <a16:colId xmlns:a16="http://schemas.microsoft.com/office/drawing/2014/main" val="20003"/>
                    </a:ext>
                  </a:extLst>
                </a:gridCol>
                <a:gridCol w="822325">
                  <a:extLst>
                    <a:ext uri="{9D8B030D-6E8A-4147-A177-3AD203B41FA5}">
                      <a16:colId xmlns:a16="http://schemas.microsoft.com/office/drawing/2014/main" val="20004"/>
                    </a:ext>
                  </a:extLst>
                </a:gridCol>
                <a:gridCol w="822325">
                  <a:extLst>
                    <a:ext uri="{9D8B030D-6E8A-4147-A177-3AD203B41FA5}">
                      <a16:colId xmlns:a16="http://schemas.microsoft.com/office/drawing/2014/main" val="20005"/>
                    </a:ext>
                  </a:extLst>
                </a:gridCol>
                <a:gridCol w="823913">
                  <a:extLst>
                    <a:ext uri="{9D8B030D-6E8A-4147-A177-3AD203B41FA5}">
                      <a16:colId xmlns:a16="http://schemas.microsoft.com/office/drawing/2014/main" val="20006"/>
                    </a:ext>
                  </a:extLst>
                </a:gridCol>
                <a:gridCol w="822325">
                  <a:extLst>
                    <a:ext uri="{9D8B030D-6E8A-4147-A177-3AD203B41FA5}">
                      <a16:colId xmlns:a16="http://schemas.microsoft.com/office/drawing/2014/main" val="20007"/>
                    </a:ext>
                  </a:extLst>
                </a:gridCol>
                <a:gridCol w="823912">
                  <a:extLst>
                    <a:ext uri="{9D8B030D-6E8A-4147-A177-3AD203B41FA5}">
                      <a16:colId xmlns:a16="http://schemas.microsoft.com/office/drawing/2014/main" val="20008"/>
                    </a:ext>
                  </a:extLst>
                </a:gridCol>
                <a:gridCol w="822325">
                  <a:extLst>
                    <a:ext uri="{9D8B030D-6E8A-4147-A177-3AD203B41FA5}">
                      <a16:colId xmlns:a16="http://schemas.microsoft.com/office/drawing/2014/main" val="20009"/>
                    </a:ext>
                  </a:extLst>
                </a:gridCol>
              </a:tblGrid>
              <a:tr h="749300">
                <a:tc gridSpan="10">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SZÁMLAOSZTÁLYOK</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0"/>
                  </a:ext>
                </a:extLst>
              </a:tr>
              <a:tr h="1079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4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62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BE-FEK-TE-TETT ESZ-KÖ-ZÖK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KÉSZ-LE-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KÖ-VE-TE-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LÉ-SEK, PÉNZ-ÜGYI ESZ-KÖ-ZÖK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FOR-</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RÁ-</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SOK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KÖLT-SÉG-NE-MEK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ÁLTA-LÁ-NOS KÖLT- SÉ-GEK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TEVÉ-KENY-SÉ-GEK KÖLT-SÉGEI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RÁ-FOR-DÍ-</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TÁ-SOK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BEVÉ-TE-LEK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600" b="0" i="0" u="none" strike="noStrike" cap="none" normalizeH="0" baseline="0" dirty="0" smtClean="0">
                          <a:ln>
                            <a:noFill/>
                          </a:ln>
                          <a:solidFill>
                            <a:schemeClr val="tx1"/>
                          </a:solidFill>
                          <a:effectLst/>
                          <a:latin typeface="Garamond" pitchFamily="18" charset="0"/>
                        </a:rPr>
                        <a:t>NYÍL-VÁN-TAR-TÁSI SZÁM-LÁK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6" name="Dia számának helye 4"/>
          <p:cNvSpPr>
            <a:spLocks noGrp="1"/>
          </p:cNvSpPr>
          <p:nvPr>
            <p:ph type="sldNum" sz="quarter" idx="11"/>
          </p:nvPr>
        </p:nvSpPr>
        <p:spPr/>
        <p:txBody>
          <a:bodyPr/>
          <a:lstStyle/>
          <a:p>
            <a:pPr>
              <a:buNone/>
            </a:pPr>
            <a:fld id="{62A611E9-D8D3-4341-816B-6E4F6CA4A09B}" type="slidenum">
              <a:rPr lang="hu-HU" sz="1400">
                <a:solidFill>
                  <a:prstClr val="black">
                    <a:tint val="75000"/>
                  </a:prstClr>
                </a:solidFill>
                <a:latin typeface="Arial" panose="020B0604020202020204" pitchFamily="34" charset="0"/>
                <a:cs typeface="Arial" panose="020B0604020202020204" pitchFamily="34" charset="0"/>
              </a:rPr>
              <a:pPr>
                <a:buNone/>
              </a:pPr>
              <a:t>8</a:t>
            </a:fld>
            <a:endParaRPr lang="hu-HU" sz="1400" dirty="0">
              <a:solidFill>
                <a:prstClr val="black">
                  <a:tint val="75000"/>
                </a:prstClr>
              </a:solidFill>
              <a:latin typeface="Arial" panose="020B0604020202020204" pitchFamily="34" charset="0"/>
              <a:cs typeface="Arial" panose="020B0604020202020204" pitchFamily="34" charset="0"/>
            </a:endParaRPr>
          </a:p>
        </p:txBody>
      </p:sp>
      <p:cxnSp>
        <p:nvCxnSpPr>
          <p:cNvPr id="3" name="Egyenes összekötő 2"/>
          <p:cNvCxnSpPr/>
          <p:nvPr/>
        </p:nvCxnSpPr>
        <p:spPr>
          <a:xfrm>
            <a:off x="9408368" y="1196752"/>
            <a:ext cx="0" cy="51510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AutoShape 82"/>
          <p:cNvSpPr>
            <a:spLocks/>
          </p:cNvSpPr>
          <p:nvPr/>
        </p:nvSpPr>
        <p:spPr bwMode="auto">
          <a:xfrm rot="5400000">
            <a:off x="5624513" y="2317750"/>
            <a:ext cx="152400" cy="7416800"/>
          </a:xfrm>
          <a:prstGeom prst="rightBrace">
            <a:avLst>
              <a:gd name="adj1" fmla="val 405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852" y="6093297"/>
            <a:ext cx="59134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194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ím 7"/>
          <p:cNvSpPr>
            <a:spLocks noGrp="1"/>
          </p:cNvSpPr>
          <p:nvPr>
            <p:ph type="title"/>
          </p:nvPr>
        </p:nvSpPr>
        <p:spPr/>
        <p:txBody>
          <a:bodyPr>
            <a:noAutofit/>
          </a:bodyPr>
          <a:lstStyle/>
          <a:p>
            <a:r>
              <a:rPr lang="hu-HU" sz="3500" dirty="0"/>
              <a:t>A 10 számlaosztályt két részre osztjuk (erre utal az előző ábrán a szaggatott vonal) </a:t>
            </a:r>
            <a:endParaRPr lang="hu-HU" sz="3500" dirty="0"/>
          </a:p>
        </p:txBody>
      </p:sp>
      <p:sp>
        <p:nvSpPr>
          <p:cNvPr id="9" name="Tartalom helye 8"/>
          <p:cNvSpPr>
            <a:spLocks noGrp="1"/>
          </p:cNvSpPr>
          <p:nvPr>
            <p:ph idx="1"/>
          </p:nvPr>
        </p:nvSpPr>
        <p:spPr/>
        <p:txBody>
          <a:bodyPr anchor="ctr">
            <a:normAutofit/>
          </a:bodyPr>
          <a:lstStyle/>
          <a:p>
            <a:r>
              <a:rPr lang="hu-HU" dirty="0" smtClean="0">
                <a:solidFill>
                  <a:prstClr val="black"/>
                </a:solidFill>
              </a:rPr>
              <a:t>A </a:t>
            </a:r>
            <a:r>
              <a:rPr lang="hu-HU" dirty="0">
                <a:solidFill>
                  <a:prstClr val="black"/>
                </a:solidFill>
              </a:rPr>
              <a:t>számviteli transzformáció tárgyát képező </a:t>
            </a:r>
            <a:r>
              <a:rPr lang="hu-HU" dirty="0" smtClean="0">
                <a:solidFill>
                  <a:prstClr val="black"/>
                </a:solidFill>
              </a:rPr>
              <a:t>vagyon és annak változásainak elszámolása</a:t>
            </a:r>
            <a:r>
              <a:rPr lang="hu-HU" dirty="0" smtClean="0"/>
              <a:t> az 1-9. számlaosztály számláin valósul meg, a 0. számlaosztályt önállóan, az 1-9. számlaosztálytól elkülönítve használjuk a nem mérlegképes vagyonrészek nyilvántartására (ennek részleteivel tanulmányaink során nem foglalkozunk).</a:t>
            </a:r>
          </a:p>
          <a:p>
            <a:r>
              <a:rPr lang="hu-HU" dirty="0" smtClean="0"/>
              <a:t>Tehát a gyakorlati könyvelés 9 számlaosztályban, 9*</a:t>
            </a:r>
            <a:r>
              <a:rPr lang="hu-HU" dirty="0" err="1" smtClean="0"/>
              <a:t>9</a:t>
            </a:r>
            <a:r>
              <a:rPr lang="hu-HU" dirty="0" smtClean="0"/>
              <a:t> számlacsoportban, 9*</a:t>
            </a:r>
            <a:r>
              <a:rPr lang="hu-HU" dirty="0" err="1" smtClean="0"/>
              <a:t>9</a:t>
            </a:r>
            <a:r>
              <a:rPr lang="hu-HU" dirty="0" smtClean="0"/>
              <a:t>*</a:t>
            </a:r>
            <a:r>
              <a:rPr lang="hu-HU" dirty="0" err="1" smtClean="0"/>
              <a:t>9</a:t>
            </a:r>
            <a:r>
              <a:rPr lang="hu-HU" dirty="0" smtClean="0"/>
              <a:t> főkönyvi számlán stb. valósul meg</a:t>
            </a:r>
            <a:endParaRPr lang="hu-HU" dirty="0"/>
          </a:p>
        </p:txBody>
      </p:sp>
      <p:sp>
        <p:nvSpPr>
          <p:cNvPr id="4" name="Dia számának helye 3"/>
          <p:cNvSpPr>
            <a:spLocks noGrp="1"/>
          </p:cNvSpPr>
          <p:nvPr>
            <p:ph type="sldNum" sz="quarter" idx="12"/>
          </p:nvPr>
        </p:nvSpPr>
        <p:spPr/>
        <p:txBody>
          <a:bodyPr/>
          <a:lstStyle/>
          <a:p>
            <a:pPr>
              <a:buNone/>
            </a:pPr>
            <a:fld id="{4AD5F79E-1257-4A0F-9BAA-CD44FCB8F21F}" type="slidenum">
              <a:rPr lang="hu-HU" sz="1400">
                <a:latin typeface="Arial" panose="020B0604020202020204" pitchFamily="34" charset="0"/>
                <a:cs typeface="Arial" panose="020B0604020202020204" pitchFamily="34" charset="0"/>
              </a:rPr>
              <a:pPr>
                <a:buNone/>
              </a:pPr>
              <a:t>9</a:t>
            </a:fld>
            <a:endParaRPr lang="hu-H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180943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70000"/>
          <a:buFont typeface="Wingdings" pitchFamily="2" charset="2"/>
          <a:buChar char="n"/>
          <a:tabLst/>
          <a:defRPr kumimoji="0" lang="hu-HU" sz="14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Pct val="70000"/>
          <a:buFont typeface="Wingdings" pitchFamily="2" charset="2"/>
          <a:buChar char="n"/>
          <a:tabLst/>
          <a:defRPr kumimoji="0" lang="hu-HU" sz="14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észvény">
  <a:themeElements>
    <a:clrScheme name="Részvén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észvén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észvén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SZTE">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ZTE" id="{16AFD42C-3CB9-49E3-A10B-5BC11A1E63F8}" vid="{BDC7B3DF-2A2F-4402-B00A-F3E9F62ED550}"/>
    </a:ext>
  </a:extLst>
</a:theme>
</file>

<file path=ppt/theme/theme6.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3970</TotalTime>
  <Words>1621</Words>
  <Application>Microsoft Office PowerPoint</Application>
  <PresentationFormat>Szélesvásznú</PresentationFormat>
  <Paragraphs>341</Paragraphs>
  <Slides>27</Slides>
  <Notes>1</Notes>
  <HiddenSlides>0</HiddenSlides>
  <MMClips>0</MMClips>
  <ScaleCrop>false</ScaleCrop>
  <HeadingPairs>
    <vt:vector size="6" baseType="variant">
      <vt:variant>
        <vt:lpstr>Használt betűtípusok</vt:lpstr>
      </vt:variant>
      <vt:variant>
        <vt:i4>9</vt:i4>
      </vt:variant>
      <vt:variant>
        <vt:lpstr>Téma</vt:lpstr>
      </vt:variant>
      <vt:variant>
        <vt:i4>5</vt:i4>
      </vt:variant>
      <vt:variant>
        <vt:lpstr>Diacímek</vt:lpstr>
      </vt:variant>
      <vt:variant>
        <vt:i4>27</vt:i4>
      </vt:variant>
    </vt:vector>
  </HeadingPairs>
  <TitlesOfParts>
    <vt:vector size="41" baseType="lpstr">
      <vt:lpstr>Arial</vt:lpstr>
      <vt:lpstr>Broadway</vt:lpstr>
      <vt:lpstr>Calibri</vt:lpstr>
      <vt:lpstr>Franklin Gothic Book</vt:lpstr>
      <vt:lpstr>Garamond</vt:lpstr>
      <vt:lpstr>Perpetua</vt:lpstr>
      <vt:lpstr>Times New Roman</vt:lpstr>
      <vt:lpstr>Wingdings</vt:lpstr>
      <vt:lpstr>Wingdings 2</vt:lpstr>
      <vt:lpstr>Alapértelmezett terv</vt:lpstr>
      <vt:lpstr>Részvény</vt:lpstr>
      <vt:lpstr>Office-téma</vt:lpstr>
      <vt:lpstr>1_Office-téma</vt:lpstr>
      <vt:lpstr>1_SZTE</vt:lpstr>
      <vt:lpstr>A SZÁMVITEL  ALAPJAI</vt:lpstr>
      <vt:lpstr>Az előző leckékben nagyszámú könyvviteli számlával találkoztunk, amelyek tartalmuk alapján széles skálán mozgó elemeket jelenítettek meg. Ezeket formailag egyértelműen besoroltuk az aktív vagy a passzív számlák közé</vt:lpstr>
      <vt:lpstr>Milyen számlákkal is találkoztunk már?</vt:lpstr>
      <vt:lpstr>PowerPoint-bemutató</vt:lpstr>
      <vt:lpstr>NÉGYSZÁMLASOROS KÖNYVELÉSI MODELL (schmalenbachi szemléletmód)</vt:lpstr>
      <vt:lpstr>A KIBŐVÜLT SZÁMLAHALMAZ RENDSZEREZÉSE</vt:lpstr>
      <vt:lpstr>A SZÁMLAKERET TAGOLÁSI LOGIKÁJA</vt:lpstr>
      <vt:lpstr>A SZÁMLAKERET horizontális TAGOLÁSA</vt:lpstr>
      <vt:lpstr>A 10 számlaosztályt két részre osztjuk (erre utal az előző ábrán a szaggatott vonal) </vt:lpstr>
      <vt:lpstr>PÉLDA A SZÁMLAKERET vertikális TAGOLÁSÁRA</vt:lpstr>
      <vt:lpstr>PÉLDA A SZÁMLAKERET vertikális TAGOLÁSÁRA</vt:lpstr>
      <vt:lpstr>SZÁMLAKERETEK HIERARCHIÁJA vonatkozási hatóköre (egységesítési szintje) szerint</vt:lpstr>
      <vt:lpstr>SZÁMLAREND</vt:lpstr>
      <vt:lpstr>Elegendő-e az eddig tárgyalt könyvviteli számlák használata a könyvelés során? Hogyan lehet további hasznos információkhoz jutni a könyvelés alapján a számlarendszer finomításával? </vt:lpstr>
      <vt:lpstr>Mit is tanultunk a kettős könyvvitelről?</vt:lpstr>
      <vt:lpstr>A rendszerező számlák fajtái</vt:lpstr>
      <vt:lpstr>TECHNIKAI SZÁMLA</vt:lpstr>
      <vt:lpstr>A nyitás modellezése</vt:lpstr>
      <vt:lpstr>A HELYESBÍTŐ SZÁMLÁK</vt:lpstr>
      <vt:lpstr>HELYESBÍTŐ SZÁMLA</vt:lpstr>
      <vt:lpstr>HELYESBÍTŐ SZÁMLÁK ALAKISÁGA</vt:lpstr>
      <vt:lpstr>HELYESBÍTŐ SZÁMLÁK ÉRTELMEZÉSE</vt:lpstr>
      <vt:lpstr>Egy tipikus hétköznapi példa a helyesbítő számlákra</vt:lpstr>
      <vt:lpstr>Helyesbítő számlákkal oldjuk meg az áfa elszámolását is</vt:lpstr>
      <vt:lpstr>A lecke záró diáján összefoglaljuk a kettős könyvvitelt teljes számlarendszerének felépítését a megismert szempontok alapján</vt:lpstr>
      <vt:lpstr>PowerPoint-bemutató</vt:lpstr>
      <vt:lpstr>Jelen tananyag  a Szegedi Tudományegyetemen készült az Európai Unió támogatásával.  Projekt azonosító: EFOP-3.4.3-16-2016-00014</vt:lpstr>
    </vt:vector>
  </TitlesOfParts>
  <Company>GTK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SZÁMVITEL I.</dc:title>
  <dc:creator>Deák István</dc:creator>
  <cp:lastModifiedBy>Némethi László</cp:lastModifiedBy>
  <cp:revision>225</cp:revision>
  <cp:lastPrinted>2014-09-01T06:51:43Z</cp:lastPrinted>
  <dcterms:created xsi:type="dcterms:W3CDTF">2005-08-08T11:25:42Z</dcterms:created>
  <dcterms:modified xsi:type="dcterms:W3CDTF">2018-03-26T10:52:03Z</dcterms:modified>
</cp:coreProperties>
</file>