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</p:sldMasterIdLst>
  <p:notesMasterIdLst>
    <p:notesMasterId r:id="rId7"/>
  </p:notesMasterIdLst>
  <p:sldIdLst>
    <p:sldId id="264" r:id="rId3"/>
    <p:sldId id="267" r:id="rId4"/>
    <p:sldId id="263" r:id="rId5"/>
    <p:sldId id="268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D82B5-4F33-4CDD-9F52-918297FE95A8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F21CF-821F-43FD-8623-8F04EEA50E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136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68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052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75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1892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483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5EEB2-A29D-4D4F-BD08-B725985DA2B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4760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093704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595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73851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595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297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587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31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7315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611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661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056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631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3263202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77767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98864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3466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08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740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2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86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74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061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999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421F-5E41-46B2-A5D3-A11BB74341CF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B8351-97A5-4183-AB98-AF90A4003C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543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3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792538" y="-28297"/>
            <a:ext cx="57554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-1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 dirty="0">
                <a:latin typeface="Garamond" pitchFamily="18" charset="0"/>
              </a:rPr>
              <a:t>A </a:t>
            </a:r>
            <a:r>
              <a:rPr lang="hu-HU" altLang="hu-HU" sz="1800" b="1" dirty="0">
                <a:latin typeface="Garamond" pitchFamily="18" charset="0"/>
              </a:rPr>
              <a:t>2016. január 1-től </a:t>
            </a:r>
            <a:r>
              <a:rPr lang="hu-HU" altLang="hu-HU" sz="1800" b="1" dirty="0">
                <a:latin typeface="Garamond" pitchFamily="18" charset="0"/>
              </a:rPr>
              <a:t>érvényes (magyar) mérleg áttekintése</a:t>
            </a:r>
          </a:p>
        </p:txBody>
      </p:sp>
      <p:graphicFrame>
        <p:nvGraphicFramePr>
          <p:cNvPr id="49168" name="Group 1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10240622"/>
              </p:ext>
            </p:extLst>
          </p:nvPr>
        </p:nvGraphicFramePr>
        <p:xfrm>
          <a:off x="1981200" y="333375"/>
          <a:ext cx="8229600" cy="607218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0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Mérleg, 20XX. 12. 31.                                                               ESZKÖZÖK                            FORRÁSOK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4805">
                <a:tc>
                  <a:txBody>
                    <a:bodyPr/>
                    <a:lstStyle/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A) BEFEKTETETT ESZKÖZÖK</a:t>
                      </a:r>
                      <a:endParaRPr kumimoji="0" 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I.    Immateriális javak	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II.  Tárgyi eszközök	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III. Befektetett pénzügyi eszközök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B)  FORGÓESZKÖZÖK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endParaRPr kumimoji="0" 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I.    Készletek	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II.  Követelések	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III. Értékpapírok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IV. Pénzeszközök	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C) AKTÍV IDŐBELI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ELHATÁROLÁSOK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SAJÁT TŐKE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I.    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Jegyzett tőke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II.    Jegyzett, de be nem …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III.  Tőketartalék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IV.  Eredménytartalék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V.    Lekötött tartalék 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VI.   Értékelési tartalék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VII. Adózott eredmény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E) CÉLTARTALÉKOK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F) KÖTELEZETTSÉGEK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I.    Hátrasorolt kötelezettségek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II.  Hosszú lejáratú kötelezettségek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III. Rövid lejáratú kötelezettségek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G) PASSZÍV IDŐBELI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ELHATÁROLÁSOK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ESZKÖZÖK ÖSSZESEN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FORRÁSOK ÖSSZESEN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2783632" y="2060848"/>
            <a:ext cx="6400800" cy="1752600"/>
          </a:xfrm>
        </p:spPr>
        <p:txBody>
          <a:bodyPr>
            <a:noAutofit/>
          </a:bodyPr>
          <a:lstStyle/>
          <a:p>
            <a:r>
              <a:rPr lang="hu-HU" sz="4400" dirty="0">
                <a:solidFill>
                  <a:schemeClr val="tx1"/>
                </a:solidFill>
              </a:rPr>
              <a:t>Mérleg, Fürkész Kft. 2017.01.01</a:t>
            </a:r>
          </a:p>
          <a:p>
            <a:r>
              <a:rPr lang="hu-HU" sz="4400" dirty="0">
                <a:solidFill>
                  <a:schemeClr val="tx1"/>
                </a:solidFill>
              </a:rPr>
              <a:t>ezer Ft-ban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851049"/>
              </p:ext>
            </p:extLst>
          </p:nvPr>
        </p:nvGraphicFramePr>
        <p:xfrm>
          <a:off x="1523999" y="-11"/>
          <a:ext cx="9144000" cy="6858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3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9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0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Eszközök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Érték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Források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Érték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A) </a:t>
                      </a:r>
                      <a:r>
                        <a:rPr lang="hu-HU" sz="1400" b="1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Bef</a:t>
                      </a: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u-HU" sz="1400" b="1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eszk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193000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D) ST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299000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I. </a:t>
                      </a:r>
                      <a:r>
                        <a:rPr lang="hu-HU" sz="1400" b="1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Immat</a:t>
                      </a: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javak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TT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10000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II. TE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148000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JT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260000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Beruházások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AE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9000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Ingatlanok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20000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Műszaki g,j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E) CT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III. </a:t>
                      </a:r>
                      <a:r>
                        <a:rPr lang="hu-HU" sz="1400" b="1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Bef</a:t>
                      </a: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u-HU" sz="1400" b="1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pü-i</a:t>
                      </a: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u-HU" sz="1400" b="1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eszk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F) Kötelezettségek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171000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Tartós részesedés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I. HSK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II. HLK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B) FE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277000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Beruházási hitel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12000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I. Készletek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113000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Egyéb hl tart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15000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89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Anyagok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FKT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Áruk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Beflen term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5000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89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89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89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78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III. RLK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144000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II. Követelések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105000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Váltó tartozás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5000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1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Vevők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Váltó köv.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Belföldi szállítók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50000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III. ÉP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Jövedelemelsz</a:t>
                      </a: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15000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Forg. célú ép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5000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Adó tart.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31000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IV. Pénzeszközök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Rövidt</a:t>
                      </a: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kölcsön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40000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51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Készpénz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Bankbetét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4000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50000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TBK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3000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C) AIE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hu-H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G) PIE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Eszközök Összesen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470000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Források Összesen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470000</a:t>
                      </a:r>
                      <a:endParaRPr lang="hu-HU" sz="1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1487488" y="3068960"/>
            <a:ext cx="4534786" cy="1652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6" name="Téglalap 5"/>
          <p:cNvSpPr/>
          <p:nvPr/>
        </p:nvSpPr>
        <p:spPr>
          <a:xfrm>
            <a:off x="6023993" y="4345674"/>
            <a:ext cx="4572001" cy="2882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7" name="Téglalap 6"/>
          <p:cNvSpPr/>
          <p:nvPr/>
        </p:nvSpPr>
        <p:spPr>
          <a:xfrm>
            <a:off x="1343472" y="5886730"/>
            <a:ext cx="4534786" cy="20656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8" name="Téglalap 7"/>
          <p:cNvSpPr/>
          <p:nvPr/>
        </p:nvSpPr>
        <p:spPr>
          <a:xfrm>
            <a:off x="3503712" y="476672"/>
            <a:ext cx="2515782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9" name="Téglalap 8"/>
          <p:cNvSpPr/>
          <p:nvPr/>
        </p:nvSpPr>
        <p:spPr>
          <a:xfrm>
            <a:off x="1487489" y="1052736"/>
            <a:ext cx="4572001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10" name="Téglalap 9"/>
          <p:cNvSpPr/>
          <p:nvPr/>
        </p:nvSpPr>
        <p:spPr>
          <a:xfrm>
            <a:off x="1415481" y="1268760"/>
            <a:ext cx="4572001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11" name="Téglalap 10"/>
          <p:cNvSpPr/>
          <p:nvPr/>
        </p:nvSpPr>
        <p:spPr>
          <a:xfrm>
            <a:off x="1487488" y="1556792"/>
            <a:ext cx="4529374" cy="24558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12" name="Téglalap 11"/>
          <p:cNvSpPr/>
          <p:nvPr/>
        </p:nvSpPr>
        <p:spPr>
          <a:xfrm>
            <a:off x="1559496" y="1988840"/>
            <a:ext cx="4490358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14" name="Téglalap 13"/>
          <p:cNvSpPr/>
          <p:nvPr/>
        </p:nvSpPr>
        <p:spPr>
          <a:xfrm>
            <a:off x="1487488" y="3284984"/>
            <a:ext cx="4534786" cy="1710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15" name="Téglalap 14"/>
          <p:cNvSpPr/>
          <p:nvPr/>
        </p:nvSpPr>
        <p:spPr>
          <a:xfrm>
            <a:off x="1487488" y="3550581"/>
            <a:ext cx="4529374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16" name="Téglalap 15"/>
          <p:cNvSpPr/>
          <p:nvPr/>
        </p:nvSpPr>
        <p:spPr>
          <a:xfrm>
            <a:off x="1559497" y="3839810"/>
            <a:ext cx="4529373" cy="1652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17" name="Téglalap 16"/>
          <p:cNvSpPr/>
          <p:nvPr/>
        </p:nvSpPr>
        <p:spPr>
          <a:xfrm>
            <a:off x="1467140" y="4035601"/>
            <a:ext cx="4556852" cy="23858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18" name="Téglalap 17"/>
          <p:cNvSpPr/>
          <p:nvPr/>
        </p:nvSpPr>
        <p:spPr>
          <a:xfrm>
            <a:off x="1487489" y="4581129"/>
            <a:ext cx="4556853" cy="20656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19" name="Téglalap 18"/>
          <p:cNvSpPr/>
          <p:nvPr/>
        </p:nvSpPr>
        <p:spPr>
          <a:xfrm>
            <a:off x="1487488" y="4797152"/>
            <a:ext cx="4556852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20" name="Téglalap 19"/>
          <p:cNvSpPr/>
          <p:nvPr/>
        </p:nvSpPr>
        <p:spPr>
          <a:xfrm>
            <a:off x="1487489" y="5341360"/>
            <a:ext cx="4572001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22" name="Téglalap 21"/>
          <p:cNvSpPr/>
          <p:nvPr/>
        </p:nvSpPr>
        <p:spPr>
          <a:xfrm>
            <a:off x="1487489" y="6107116"/>
            <a:ext cx="4529373" cy="2742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23" name="Téglalap 22"/>
          <p:cNvSpPr/>
          <p:nvPr/>
        </p:nvSpPr>
        <p:spPr>
          <a:xfrm>
            <a:off x="6130062" y="548680"/>
            <a:ext cx="4574451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24" name="Téglalap 23"/>
          <p:cNvSpPr/>
          <p:nvPr/>
        </p:nvSpPr>
        <p:spPr>
          <a:xfrm>
            <a:off x="6102082" y="764704"/>
            <a:ext cx="4602431" cy="229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26" name="Téglalap 25"/>
          <p:cNvSpPr/>
          <p:nvPr/>
        </p:nvSpPr>
        <p:spPr>
          <a:xfrm>
            <a:off x="6065828" y="1308912"/>
            <a:ext cx="4555641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27" name="Téglalap 26"/>
          <p:cNvSpPr/>
          <p:nvPr/>
        </p:nvSpPr>
        <p:spPr>
          <a:xfrm>
            <a:off x="6067415" y="2525418"/>
            <a:ext cx="4572001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28" name="Téglalap 27"/>
          <p:cNvSpPr/>
          <p:nvPr/>
        </p:nvSpPr>
        <p:spPr>
          <a:xfrm>
            <a:off x="6080585" y="2785846"/>
            <a:ext cx="4572001" cy="2465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29" name="Téglalap 28"/>
          <p:cNvSpPr/>
          <p:nvPr/>
        </p:nvSpPr>
        <p:spPr>
          <a:xfrm>
            <a:off x="6023993" y="4600044"/>
            <a:ext cx="4572001" cy="41313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30" name="Téglalap 29"/>
          <p:cNvSpPr/>
          <p:nvPr/>
        </p:nvSpPr>
        <p:spPr>
          <a:xfrm>
            <a:off x="6023993" y="5053328"/>
            <a:ext cx="4572001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31" name="Téglalap 30"/>
          <p:cNvSpPr/>
          <p:nvPr/>
        </p:nvSpPr>
        <p:spPr>
          <a:xfrm>
            <a:off x="6023993" y="5330742"/>
            <a:ext cx="4572001" cy="3305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32" name="Téglalap 31"/>
          <p:cNvSpPr/>
          <p:nvPr/>
        </p:nvSpPr>
        <p:spPr>
          <a:xfrm>
            <a:off x="6060504" y="5629392"/>
            <a:ext cx="4572001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33" name="Téglalap 32"/>
          <p:cNvSpPr/>
          <p:nvPr/>
        </p:nvSpPr>
        <p:spPr>
          <a:xfrm>
            <a:off x="6096001" y="5896188"/>
            <a:ext cx="4572001" cy="41313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36" name="Szövegdoboz 35"/>
          <p:cNvSpPr txBox="1"/>
          <p:nvPr/>
        </p:nvSpPr>
        <p:spPr>
          <a:xfrm>
            <a:off x="8649525" y="980729"/>
            <a:ext cx="2041071" cy="27699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srgbClr val="FFFF00"/>
                </a:solidFill>
              </a:rPr>
              <a:t>Mennyi?</a:t>
            </a:r>
            <a:endParaRPr lang="hu-HU" sz="1200" dirty="0">
              <a:solidFill>
                <a:srgbClr val="FFFF00"/>
              </a:solidFill>
            </a:endParaRPr>
          </a:p>
        </p:txBody>
      </p:sp>
      <p:sp>
        <p:nvSpPr>
          <p:cNvPr id="37" name="Téglalap 36"/>
          <p:cNvSpPr/>
          <p:nvPr/>
        </p:nvSpPr>
        <p:spPr>
          <a:xfrm>
            <a:off x="6068907" y="991066"/>
            <a:ext cx="4572001" cy="31784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38" name="Téglalap 37"/>
          <p:cNvSpPr/>
          <p:nvPr/>
        </p:nvSpPr>
        <p:spPr>
          <a:xfrm>
            <a:off x="3575721" y="260648"/>
            <a:ext cx="2490107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39" name="Téglalap 38"/>
          <p:cNvSpPr/>
          <p:nvPr/>
        </p:nvSpPr>
        <p:spPr>
          <a:xfrm>
            <a:off x="3575721" y="764704"/>
            <a:ext cx="2490107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40" name="Téglalap 39"/>
          <p:cNvSpPr/>
          <p:nvPr/>
        </p:nvSpPr>
        <p:spPr>
          <a:xfrm>
            <a:off x="3575721" y="1772816"/>
            <a:ext cx="2490107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41" name="Téglalap 40"/>
          <p:cNvSpPr/>
          <p:nvPr/>
        </p:nvSpPr>
        <p:spPr>
          <a:xfrm>
            <a:off x="3647729" y="2492896"/>
            <a:ext cx="2449285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42" name="Téglalap 41"/>
          <p:cNvSpPr/>
          <p:nvPr/>
        </p:nvSpPr>
        <p:spPr>
          <a:xfrm>
            <a:off x="3647729" y="2708920"/>
            <a:ext cx="2445679" cy="29640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43" name="Téglalap 42"/>
          <p:cNvSpPr/>
          <p:nvPr/>
        </p:nvSpPr>
        <p:spPr>
          <a:xfrm>
            <a:off x="3503712" y="4293096"/>
            <a:ext cx="2451090" cy="30746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44" name="Téglalap 43"/>
          <p:cNvSpPr/>
          <p:nvPr/>
        </p:nvSpPr>
        <p:spPr>
          <a:xfrm>
            <a:off x="3575720" y="5013176"/>
            <a:ext cx="2473158" cy="3305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45" name="Téglalap 44"/>
          <p:cNvSpPr/>
          <p:nvPr/>
        </p:nvSpPr>
        <p:spPr>
          <a:xfrm>
            <a:off x="3575721" y="5629392"/>
            <a:ext cx="2473157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46" name="Téglalap 45"/>
          <p:cNvSpPr/>
          <p:nvPr/>
        </p:nvSpPr>
        <p:spPr>
          <a:xfrm>
            <a:off x="3503712" y="6390700"/>
            <a:ext cx="2493568" cy="27866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47" name="Téglalap 46"/>
          <p:cNvSpPr/>
          <p:nvPr/>
        </p:nvSpPr>
        <p:spPr>
          <a:xfrm>
            <a:off x="3575721" y="6637504"/>
            <a:ext cx="2445679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48" name="Téglalap 47"/>
          <p:cNvSpPr/>
          <p:nvPr/>
        </p:nvSpPr>
        <p:spPr>
          <a:xfrm>
            <a:off x="8591434" y="260648"/>
            <a:ext cx="2041070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49" name="Téglalap 48"/>
          <p:cNvSpPr/>
          <p:nvPr/>
        </p:nvSpPr>
        <p:spPr>
          <a:xfrm>
            <a:off x="8649525" y="1524936"/>
            <a:ext cx="2041070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50" name="Téglalap 49"/>
          <p:cNvSpPr/>
          <p:nvPr/>
        </p:nvSpPr>
        <p:spPr>
          <a:xfrm>
            <a:off x="8706714" y="1772816"/>
            <a:ext cx="1997798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51" name="Téglalap 50"/>
          <p:cNvSpPr/>
          <p:nvPr/>
        </p:nvSpPr>
        <p:spPr>
          <a:xfrm>
            <a:off x="8564425" y="2016052"/>
            <a:ext cx="2041070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52" name="Téglalap 51"/>
          <p:cNvSpPr/>
          <p:nvPr/>
        </p:nvSpPr>
        <p:spPr>
          <a:xfrm>
            <a:off x="8564425" y="2263933"/>
            <a:ext cx="2022258" cy="29768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53" name="Téglalap 52"/>
          <p:cNvSpPr/>
          <p:nvPr/>
        </p:nvSpPr>
        <p:spPr>
          <a:xfrm>
            <a:off x="8685078" y="4035600"/>
            <a:ext cx="2041070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54" name="Téglalap 53"/>
          <p:cNvSpPr/>
          <p:nvPr/>
        </p:nvSpPr>
        <p:spPr>
          <a:xfrm>
            <a:off x="8591434" y="6381328"/>
            <a:ext cx="2041070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55" name="Téglalap 54"/>
          <p:cNvSpPr/>
          <p:nvPr/>
        </p:nvSpPr>
        <p:spPr>
          <a:xfrm>
            <a:off x="8663442" y="6637504"/>
            <a:ext cx="2041070" cy="247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</p:spTree>
    <p:extLst>
      <p:ext uri="{BB962C8B-B14F-4D97-AF65-F5344CB8AC3E}">
        <p14:creationId xmlns:p14="http://schemas.microsoft.com/office/powerpoint/2010/main" val="351916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32306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313</Words>
  <Application>Microsoft Office PowerPoint</Application>
  <PresentationFormat>Szélesvásznú</PresentationFormat>
  <Paragraphs>148</Paragraphs>
  <Slides>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4</vt:i4>
      </vt:variant>
    </vt:vector>
  </HeadingPairs>
  <TitlesOfParts>
    <vt:vector size="11" baseType="lpstr">
      <vt:lpstr>Arial</vt:lpstr>
      <vt:lpstr>Calibri</vt:lpstr>
      <vt:lpstr>Garamond</vt:lpstr>
      <vt:lpstr>Times New Roman</vt:lpstr>
      <vt:lpstr>Wingdings</vt:lpstr>
      <vt:lpstr>Office-téma</vt:lpstr>
      <vt:lpstr>1_SZTE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Lippai-Makra Edit</dc:creator>
  <cp:lastModifiedBy>Némethi László</cp:lastModifiedBy>
  <cp:revision>38</cp:revision>
  <dcterms:created xsi:type="dcterms:W3CDTF">2014-09-09T11:32:22Z</dcterms:created>
  <dcterms:modified xsi:type="dcterms:W3CDTF">2018-03-26T10:21:42Z</dcterms:modified>
</cp:coreProperties>
</file>