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78" r:id="rId2"/>
  </p:sldMasterIdLst>
  <p:notesMasterIdLst>
    <p:notesMasterId r:id="rId15"/>
  </p:notesMasterIdLst>
  <p:sldIdLst>
    <p:sldId id="278" r:id="rId3"/>
    <p:sldId id="471" r:id="rId4"/>
    <p:sldId id="295" r:id="rId5"/>
    <p:sldId id="259" r:id="rId6"/>
    <p:sldId id="298" r:id="rId7"/>
    <p:sldId id="289" r:id="rId8"/>
    <p:sldId id="290" r:id="rId9"/>
    <p:sldId id="291" r:id="rId10"/>
    <p:sldId id="257" r:id="rId11"/>
    <p:sldId id="292" r:id="rId12"/>
    <p:sldId id="269" r:id="rId13"/>
    <p:sldId id="28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09E7D-6E21-4F8D-BB08-778B7DC609C0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62291-381C-460A-B8BD-C56869F060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4808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4061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61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11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874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z="1800">
                <a:solidFill>
                  <a:srgbClr val="FFFFFF"/>
                </a:solidFill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699132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572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z="1800">
                <a:solidFill>
                  <a:srgbClr val="FFFFFF"/>
                </a:solidFill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55636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163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288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7203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259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81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4216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756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2075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2007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385763" indent="-385763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25753999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385763" indent="-385763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623061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20" y="1628802"/>
            <a:ext cx="6815667" cy="46910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28725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3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644605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053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360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87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89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225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328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E90A099-CD27-4AFF-BC39-C01424BB8F6D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96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0A099-CD27-4AFF-BC39-C01424BB8F6D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44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cs typeface="+mn-cs"/>
              </a:defRPr>
            </a:lvl1pPr>
          </a:lstStyle>
          <a:p>
            <a:pPr defTabSz="3429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342900"/>
              <a:t>2018. 08. 17.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cs typeface="+mn-cs"/>
              </a:defRPr>
            </a:lvl1pPr>
          </a:lstStyle>
          <a:p>
            <a:pPr defTabSz="342900"/>
            <a:endParaRPr 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 defTabSz="3429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3429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081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D1F27B2-0E15-4F04-87C7-F1175B0CF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Nemzetközi Gazdaságtan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ACC0F435-9277-4DF2-BF68-F71B7C020483}"/>
              </a:ext>
            </a:extLst>
          </p:cNvPr>
          <p:cNvSpPr/>
          <p:nvPr/>
        </p:nvSpPr>
        <p:spPr>
          <a:xfrm>
            <a:off x="2641222" y="1556792"/>
            <a:ext cx="6627456" cy="3908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dirty="0"/>
              <a:t>Kereskedelempolitikai eszközök a nemzetközi gazdasági modellekben</a:t>
            </a:r>
            <a:endParaRPr lang="hu-H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68D34E88-1425-48D8-8D9F-93A17CC2D3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245736"/>
              </p:ext>
            </p:extLst>
          </p:nvPr>
        </p:nvGraphicFramePr>
        <p:xfrm>
          <a:off x="1775520" y="2632765"/>
          <a:ext cx="8568952" cy="2452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8757">
                  <a:extLst>
                    <a:ext uri="{9D8B030D-6E8A-4147-A177-3AD203B41FA5}">
                      <a16:colId xmlns:a16="http://schemas.microsoft.com/office/drawing/2014/main" val="2742220915"/>
                    </a:ext>
                  </a:extLst>
                </a:gridCol>
                <a:gridCol w="2179704">
                  <a:extLst>
                    <a:ext uri="{9D8B030D-6E8A-4147-A177-3AD203B41FA5}">
                      <a16:colId xmlns:a16="http://schemas.microsoft.com/office/drawing/2014/main" val="561393222"/>
                    </a:ext>
                  </a:extLst>
                </a:gridCol>
                <a:gridCol w="2987002">
                  <a:extLst>
                    <a:ext uri="{9D8B030D-6E8A-4147-A177-3AD203B41FA5}">
                      <a16:colId xmlns:a16="http://schemas.microsoft.com/office/drawing/2014/main" val="668575723"/>
                    </a:ext>
                  </a:extLst>
                </a:gridCol>
                <a:gridCol w="2433489">
                  <a:extLst>
                    <a:ext uri="{9D8B030D-6E8A-4147-A177-3AD203B41FA5}">
                      <a16:colId xmlns:a16="http://schemas.microsoft.com/office/drawing/2014/main" val="1592440619"/>
                    </a:ext>
                  </a:extLst>
                </a:gridCol>
              </a:tblGrid>
              <a:tr h="29507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Főbb információk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196604"/>
                  </a:ext>
                </a:extLst>
              </a:tr>
              <a:tr h="295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Lecke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Címe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Feldolgozás menete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hu-HU" sz="1600" dirty="0">
                          <a:effectLst/>
                        </a:rPr>
                      </a:b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4347893"/>
                  </a:ext>
                </a:extLst>
              </a:tr>
              <a:tr h="1862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4. Lecke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Kereskedelempolitikai eszközök a nemzetközi gazdasági modellekben</a:t>
                      </a:r>
                      <a:endParaRPr lang="hu-HU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hu-HU" sz="16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Gondolattérkép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hu-HU" sz="16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Prezentáció és videó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hu-HU" sz="16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Gondolattérkép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hu-HU" sz="16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Leckezáró feladat megoldása</a:t>
                      </a:r>
                      <a:endParaRPr lang="hu-HU" sz="16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213805"/>
                  </a:ext>
                </a:extLst>
              </a:tr>
            </a:tbl>
          </a:graphicData>
        </a:graphic>
      </p:graphicFrame>
      <p:pic>
        <p:nvPicPr>
          <p:cNvPr id="6" name="Kép 5">
            <a:extLst>
              <a:ext uri="{FF2B5EF4-FFF2-40B4-BE49-F238E27FC236}">
                <a16:creationId xmlns:a16="http://schemas.microsoft.com/office/drawing/2014/main" id="{DA053BB7-040F-40B6-9200-CF17D6855B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48" y="2996953"/>
            <a:ext cx="1710382" cy="201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664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199AAA61-D572-4AF3-B621-67F78A4A4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1" y="260351"/>
            <a:ext cx="88931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 sz="2400" b="1" dirty="0">
                <a:solidFill>
                  <a:srgbClr val="FF0000"/>
                </a:solidFill>
              </a:rPr>
              <a:t>Termelési szubvenció az importtal versengő ágazatoknak: hatása kis országban</a:t>
            </a:r>
          </a:p>
        </p:txBody>
      </p:sp>
      <p:sp>
        <p:nvSpPr>
          <p:cNvPr id="17411" name="Line 3">
            <a:extLst>
              <a:ext uri="{FF2B5EF4-FFF2-40B4-BE49-F238E27FC236}">
                <a16:creationId xmlns:a16="http://schemas.microsoft.com/office/drawing/2014/main" id="{161F17E3-D398-4BD8-A39B-1FE69A008E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0013" y="981076"/>
            <a:ext cx="0" cy="4105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8369A4E1-AC5E-4D67-A23A-3C35B87751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0013" y="5084763"/>
            <a:ext cx="4464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9CE09774-2094-4F65-A1E2-567CED723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692151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P</a:t>
            </a:r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DF59124D-5208-49CA-B927-27797AA72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515778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q</a:t>
            </a:r>
          </a:p>
        </p:txBody>
      </p:sp>
      <p:sp>
        <p:nvSpPr>
          <p:cNvPr id="17415" name="Line 7">
            <a:extLst>
              <a:ext uri="{FF2B5EF4-FFF2-40B4-BE49-F238E27FC236}">
                <a16:creationId xmlns:a16="http://schemas.microsoft.com/office/drawing/2014/main" id="{48B5102E-90DA-480A-82F7-D7BC0DEF0A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0013" y="1773238"/>
            <a:ext cx="4248150" cy="2735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id="{D4254D99-8F18-43DE-872D-4F48D065C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0" y="1412876"/>
            <a:ext cx="649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S</a:t>
            </a:r>
            <a:r>
              <a:rPr lang="hu-HU" altLang="hu-HU" baseline="-25000"/>
              <a:t>h</a:t>
            </a:r>
          </a:p>
        </p:txBody>
      </p:sp>
      <p:sp>
        <p:nvSpPr>
          <p:cNvPr id="17417" name="Line 9">
            <a:extLst>
              <a:ext uri="{FF2B5EF4-FFF2-40B4-BE49-F238E27FC236}">
                <a16:creationId xmlns:a16="http://schemas.microsoft.com/office/drawing/2014/main" id="{1B3472D2-FC79-4FEA-B057-B31D812F93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2038" y="1412876"/>
            <a:ext cx="1511300" cy="35290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7418" name="Text Box 10">
            <a:extLst>
              <a:ext uri="{FF2B5EF4-FFF2-40B4-BE49-F238E27FC236}">
                <a16:creationId xmlns:a16="http://schemas.microsoft.com/office/drawing/2014/main" id="{861AA62F-FCB0-4FD1-9065-C22D4C790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3339" y="4581526"/>
            <a:ext cx="649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D</a:t>
            </a:r>
            <a:endParaRPr lang="hu-HU" altLang="hu-HU" baseline="-25000"/>
          </a:p>
        </p:txBody>
      </p:sp>
      <p:sp>
        <p:nvSpPr>
          <p:cNvPr id="17419" name="Line 11">
            <a:extLst>
              <a:ext uri="{FF2B5EF4-FFF2-40B4-BE49-F238E27FC236}">
                <a16:creationId xmlns:a16="http://schemas.microsoft.com/office/drawing/2014/main" id="{17BD7660-3F30-460C-B667-9B419BCBE0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0013" y="2717800"/>
            <a:ext cx="4608512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7420" name="Text Box 12">
            <a:extLst>
              <a:ext uri="{FF2B5EF4-FFF2-40B4-BE49-F238E27FC236}">
                <a16:creationId xmlns:a16="http://schemas.microsoft.com/office/drawing/2014/main" id="{26020879-4A38-492F-A16B-BE526AEFE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8526" y="2565401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P</a:t>
            </a:r>
            <a:r>
              <a:rPr lang="hu-HU" altLang="hu-HU" baseline="-25000"/>
              <a:t>a</a:t>
            </a:r>
          </a:p>
        </p:txBody>
      </p:sp>
      <p:sp>
        <p:nvSpPr>
          <p:cNvPr id="17421" name="Line 13">
            <a:extLst>
              <a:ext uri="{FF2B5EF4-FFF2-40B4-BE49-F238E27FC236}">
                <a16:creationId xmlns:a16="http://schemas.microsoft.com/office/drawing/2014/main" id="{4957BAC7-D8A1-4597-8289-47804D20184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6075" y="2708275"/>
            <a:ext cx="0" cy="23764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7422" name="Line 14">
            <a:extLst>
              <a:ext uri="{FF2B5EF4-FFF2-40B4-BE49-F238E27FC236}">
                <a16:creationId xmlns:a16="http://schemas.microsoft.com/office/drawing/2014/main" id="{2486B500-F527-4C9E-BB18-9869E65E7F3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0014" y="3716338"/>
            <a:ext cx="4535487" cy="0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7423" name="Text Box 15">
            <a:extLst>
              <a:ext uri="{FF2B5EF4-FFF2-40B4-BE49-F238E27FC236}">
                <a16:creationId xmlns:a16="http://schemas.microsoft.com/office/drawing/2014/main" id="{70DB64A4-392E-4B38-84A4-838E76D15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8526" y="3567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>
                <a:solidFill>
                  <a:schemeClr val="folHlink"/>
                </a:solidFill>
              </a:rPr>
              <a:t>P</a:t>
            </a:r>
            <a:r>
              <a:rPr lang="hu-HU" altLang="hu-HU" baseline="-25000">
                <a:solidFill>
                  <a:schemeClr val="folHlink"/>
                </a:solidFill>
              </a:rPr>
              <a:t>v</a:t>
            </a:r>
          </a:p>
        </p:txBody>
      </p:sp>
      <p:sp>
        <p:nvSpPr>
          <p:cNvPr id="17424" name="Line 16">
            <a:extLst>
              <a:ext uri="{FF2B5EF4-FFF2-40B4-BE49-F238E27FC236}">
                <a16:creationId xmlns:a16="http://schemas.microsoft.com/office/drawing/2014/main" id="{7ED4E97F-562F-44B9-881B-9A9D607F79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54700" y="3729039"/>
            <a:ext cx="0" cy="1368425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7425" name="Line 17">
            <a:extLst>
              <a:ext uri="{FF2B5EF4-FFF2-40B4-BE49-F238E27FC236}">
                <a16:creationId xmlns:a16="http://schemas.microsoft.com/office/drawing/2014/main" id="{950C5C2D-E6E7-4712-B2A1-9009EAC977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3975" y="3716339"/>
            <a:ext cx="0" cy="1368425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7426" name="AutoShape 18">
            <a:extLst>
              <a:ext uri="{FF2B5EF4-FFF2-40B4-BE49-F238E27FC236}">
                <a16:creationId xmlns:a16="http://schemas.microsoft.com/office/drawing/2014/main" id="{D8A9465C-7460-4821-A8E8-2EF342B8674E}"/>
              </a:ext>
            </a:extLst>
          </p:cNvPr>
          <p:cNvSpPr>
            <a:spLocks/>
          </p:cNvSpPr>
          <p:nvPr/>
        </p:nvSpPr>
        <p:spPr bwMode="auto">
          <a:xfrm rot="16200000">
            <a:off x="4799807" y="4220370"/>
            <a:ext cx="144463" cy="2016125"/>
          </a:xfrm>
          <a:prstGeom prst="leftBrace">
            <a:avLst>
              <a:gd name="adj1" fmla="val 116300"/>
              <a:gd name="adj2" fmla="val 50000"/>
            </a:avLst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44051" name="Line 19">
            <a:extLst>
              <a:ext uri="{FF2B5EF4-FFF2-40B4-BE49-F238E27FC236}">
                <a16:creationId xmlns:a16="http://schemas.microsoft.com/office/drawing/2014/main" id="{9FD4DDD3-9130-43A6-9558-68AD85098D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0014" y="3357563"/>
            <a:ext cx="4535487" cy="0"/>
          </a:xfrm>
          <a:prstGeom prst="line">
            <a:avLst/>
          </a:prstGeom>
          <a:noFill/>
          <a:ln w="28575">
            <a:solidFill>
              <a:srgbClr val="FF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4052" name="Text Box 20">
            <a:extLst>
              <a:ext uri="{FF2B5EF4-FFF2-40B4-BE49-F238E27FC236}">
                <a16:creationId xmlns:a16="http://schemas.microsoft.com/office/drawing/2014/main" id="{8734AAC1-B189-4BB3-A4A8-FFE148A5C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8525" y="3141663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>
                <a:solidFill>
                  <a:srgbClr val="FF0066"/>
                </a:solidFill>
              </a:rPr>
              <a:t>P</a:t>
            </a:r>
            <a:r>
              <a:rPr lang="hu-HU" altLang="hu-HU" baseline="-25000">
                <a:solidFill>
                  <a:srgbClr val="FF0066"/>
                </a:solidFill>
              </a:rPr>
              <a:t>v </a:t>
            </a:r>
            <a:r>
              <a:rPr lang="hu-HU" altLang="hu-HU">
                <a:solidFill>
                  <a:srgbClr val="FF0066"/>
                </a:solidFill>
              </a:rPr>
              <a:t>+ sz</a:t>
            </a:r>
          </a:p>
        </p:txBody>
      </p:sp>
      <p:sp>
        <p:nvSpPr>
          <p:cNvPr id="44053" name="Line 21">
            <a:extLst>
              <a:ext uri="{FF2B5EF4-FFF2-40B4-BE49-F238E27FC236}">
                <a16:creationId xmlns:a16="http://schemas.microsoft.com/office/drawing/2014/main" id="{3D561394-40F2-4522-8733-C2877E16D9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2800" y="3703639"/>
            <a:ext cx="0" cy="1368425"/>
          </a:xfrm>
          <a:prstGeom prst="line">
            <a:avLst/>
          </a:prstGeom>
          <a:noFill/>
          <a:ln w="28575">
            <a:solidFill>
              <a:srgbClr val="FF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4054" name="Line 22">
            <a:extLst>
              <a:ext uri="{FF2B5EF4-FFF2-40B4-BE49-F238E27FC236}">
                <a16:creationId xmlns:a16="http://schemas.microsoft.com/office/drawing/2014/main" id="{729E1762-34E0-4CD0-9EE7-6278AB2443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0238" y="3395663"/>
            <a:ext cx="0" cy="1655762"/>
          </a:xfrm>
          <a:prstGeom prst="line">
            <a:avLst/>
          </a:prstGeom>
          <a:noFill/>
          <a:ln w="28575">
            <a:solidFill>
              <a:srgbClr val="FF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4055" name="AutoShape 23">
            <a:extLst>
              <a:ext uri="{FF2B5EF4-FFF2-40B4-BE49-F238E27FC236}">
                <a16:creationId xmlns:a16="http://schemas.microsoft.com/office/drawing/2014/main" id="{A7EFA3E6-14DB-4383-9090-3890D6C0B01A}"/>
              </a:ext>
            </a:extLst>
          </p:cNvPr>
          <p:cNvSpPr>
            <a:spLocks/>
          </p:cNvSpPr>
          <p:nvPr/>
        </p:nvSpPr>
        <p:spPr bwMode="auto">
          <a:xfrm rot="16200000">
            <a:off x="5052219" y="4688682"/>
            <a:ext cx="215900" cy="1439862"/>
          </a:xfrm>
          <a:prstGeom prst="leftBrace">
            <a:avLst>
              <a:gd name="adj1" fmla="val 55576"/>
              <a:gd name="adj2" fmla="val 50000"/>
            </a:avLst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44056" name="AutoShape 24">
            <a:extLst>
              <a:ext uri="{FF2B5EF4-FFF2-40B4-BE49-F238E27FC236}">
                <a16:creationId xmlns:a16="http://schemas.microsoft.com/office/drawing/2014/main" id="{FDD0F80C-37A6-442E-86EB-0CAF1B71CF8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971926" y="3249613"/>
            <a:ext cx="360362" cy="576263"/>
          </a:xfrm>
          <a:prstGeom prst="rtTriangl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44057" name="Rectangle 25">
            <a:extLst>
              <a:ext uri="{FF2B5EF4-FFF2-40B4-BE49-F238E27FC236}">
                <a16:creationId xmlns:a16="http://schemas.microsoft.com/office/drawing/2014/main" id="{98E3A5AF-AFEF-44F0-A255-E0B77EAC4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2713" y="3357564"/>
            <a:ext cx="1223962" cy="3587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44058" name="AutoShape 26">
            <a:extLst>
              <a:ext uri="{FF2B5EF4-FFF2-40B4-BE49-F238E27FC236}">
                <a16:creationId xmlns:a16="http://schemas.microsoft.com/office/drawing/2014/main" id="{F81FEC43-55F9-4E6C-9E1F-897E9C30DAE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971926" y="3249613"/>
            <a:ext cx="360362" cy="576263"/>
          </a:xfrm>
          <a:prstGeom prst="rtTriangle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44059" name="Text Box 27">
            <a:extLst>
              <a:ext uri="{FF2B5EF4-FFF2-40B4-BE49-F238E27FC236}">
                <a16:creationId xmlns:a16="http://schemas.microsoft.com/office/drawing/2014/main" id="{2340F425-7B5C-4EA2-BFD4-8329E1A21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3564" y="1773238"/>
            <a:ext cx="2160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- Nincs fogyasztási hatás</a:t>
            </a:r>
          </a:p>
        </p:txBody>
      </p:sp>
      <p:sp>
        <p:nvSpPr>
          <p:cNvPr id="44060" name="Text Box 28">
            <a:extLst>
              <a:ext uri="{FF2B5EF4-FFF2-40B4-BE49-F238E27FC236}">
                <a16:creationId xmlns:a16="http://schemas.microsoft.com/office/drawing/2014/main" id="{202CCA97-BF48-4CAA-BC27-2095D1FAB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3564" y="2492376"/>
            <a:ext cx="2016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- Termelési hatás</a:t>
            </a:r>
          </a:p>
        </p:txBody>
      </p:sp>
      <p:sp>
        <p:nvSpPr>
          <p:cNvPr id="44061" name="Text Box 29">
            <a:extLst>
              <a:ext uri="{FF2B5EF4-FFF2-40B4-BE49-F238E27FC236}">
                <a16:creationId xmlns:a16="http://schemas.microsoft.com/office/drawing/2014/main" id="{E84F4B47-A29C-4890-90F0-55C652A65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3564" y="2990850"/>
            <a:ext cx="2016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- Külkereskedelmi hatás</a:t>
            </a:r>
          </a:p>
        </p:txBody>
      </p:sp>
      <p:sp>
        <p:nvSpPr>
          <p:cNvPr id="44062" name="Text Box 30">
            <a:extLst>
              <a:ext uri="{FF2B5EF4-FFF2-40B4-BE49-F238E27FC236}">
                <a16:creationId xmlns:a16="http://schemas.microsoft.com/office/drawing/2014/main" id="{5136D056-264A-427A-9519-979A4FD5C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6588" y="3789363"/>
            <a:ext cx="20875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>
                <a:solidFill>
                  <a:srgbClr val="FF0000"/>
                </a:solidFill>
              </a:rPr>
              <a:t>- Termelőitöbblet-növekedés</a:t>
            </a:r>
          </a:p>
        </p:txBody>
      </p:sp>
      <p:sp>
        <p:nvSpPr>
          <p:cNvPr id="44063" name="Text Box 31">
            <a:extLst>
              <a:ext uri="{FF2B5EF4-FFF2-40B4-BE49-F238E27FC236}">
                <a16:creationId xmlns:a16="http://schemas.microsoft.com/office/drawing/2014/main" id="{8EDC97D3-E271-4A79-8543-497104896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3563" y="4652963"/>
            <a:ext cx="2305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>
                <a:solidFill>
                  <a:srgbClr val="990000"/>
                </a:solidFill>
              </a:rPr>
              <a:t>- Termelői holtteher-veszteség</a:t>
            </a:r>
          </a:p>
        </p:txBody>
      </p:sp>
      <p:sp>
        <p:nvSpPr>
          <p:cNvPr id="44064" name="Text Box 32">
            <a:extLst>
              <a:ext uri="{FF2B5EF4-FFF2-40B4-BE49-F238E27FC236}">
                <a16:creationId xmlns:a16="http://schemas.microsoft.com/office/drawing/2014/main" id="{2FFC23CF-6F41-46C4-9E6C-76D0697E1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6588" y="5516563"/>
            <a:ext cx="24114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>
                <a:solidFill>
                  <a:srgbClr val="FF0000"/>
                </a:solidFill>
              </a:rPr>
              <a:t>- Állam szubve</a:t>
            </a:r>
            <a:r>
              <a:rPr lang="hu-HU" altLang="hu-HU">
                <a:solidFill>
                  <a:srgbClr val="990000"/>
                </a:solidFill>
              </a:rPr>
              <a:t>nciós kiadása</a:t>
            </a:r>
          </a:p>
        </p:txBody>
      </p:sp>
      <p:sp>
        <p:nvSpPr>
          <p:cNvPr id="44065" name="Text Box 33">
            <a:extLst>
              <a:ext uri="{FF2B5EF4-FFF2-40B4-BE49-F238E27FC236}">
                <a16:creationId xmlns:a16="http://schemas.microsoft.com/office/drawing/2014/main" id="{14C164E4-5307-4DBD-AF81-3B39D8CDC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5734051"/>
            <a:ext cx="5113338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hu-HU" altLang="hu-HU"/>
              <a:t> Ártorzítás csak a termelőknek.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hu-HU" altLang="hu-HU"/>
              <a:t> Miből finanszírozzuk a szubvenciókat?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4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4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4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2" grpId="0"/>
      <p:bldP spid="44055" grpId="0" animBg="1"/>
      <p:bldP spid="44056" grpId="0" animBg="1"/>
      <p:bldP spid="44057" grpId="0" animBg="1"/>
      <p:bldP spid="44058" grpId="0" animBg="1"/>
      <p:bldP spid="44059" grpId="0"/>
      <p:bldP spid="44060" grpId="0"/>
      <p:bldP spid="44061" grpId="0"/>
      <p:bldP spid="44063" grpId="0"/>
      <p:bldP spid="44064" grpId="0"/>
      <p:bldP spid="440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135B255F-442C-4060-9648-952C2D1380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427990" y="1055817"/>
            <a:ext cx="8229600" cy="84328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hu-HU" altLang="hu-HU" sz="4000" b="1" dirty="0">
                <a:solidFill>
                  <a:srgbClr val="FF0000"/>
                </a:solidFill>
              </a:rPr>
              <a:t>Az effektív védelem</a:t>
            </a:r>
          </a:p>
        </p:txBody>
      </p:sp>
      <p:sp>
        <p:nvSpPr>
          <p:cNvPr id="22531" name="Rectangle 5">
            <a:extLst>
              <a:ext uri="{FF2B5EF4-FFF2-40B4-BE49-F238E27FC236}">
                <a16:creationId xmlns:a16="http://schemas.microsoft.com/office/drawing/2014/main" id="{DACEF1D2-3A37-4E98-88B8-E3B3DF0D8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graphicFrame>
        <p:nvGraphicFramePr>
          <p:cNvPr id="16388" name="Object 4">
            <a:extLst>
              <a:ext uri="{FF2B5EF4-FFF2-40B4-BE49-F238E27FC236}">
                <a16:creationId xmlns:a16="http://schemas.microsoft.com/office/drawing/2014/main" id="{D18FA937-7E02-4564-A2CE-00ADC308CD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6188" y="4060825"/>
          <a:ext cx="15621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gyenlet" r:id="rId3" imgW="1562100" imgH="723900" progId="Equation.3">
                  <p:embed/>
                </p:oleObj>
              </mc:Choice>
              <mc:Fallback>
                <p:oleObj name="Egyenlet" r:id="rId3" imgW="1562100" imgH="723900" progId="Equation.3">
                  <p:embed/>
                  <p:pic>
                    <p:nvPicPr>
                      <p:cNvPr id="16388" name="Object 4">
                        <a:extLst>
                          <a:ext uri="{FF2B5EF4-FFF2-40B4-BE49-F238E27FC236}">
                            <a16:creationId xmlns:a16="http://schemas.microsoft.com/office/drawing/2014/main" id="{D18FA937-7E02-4564-A2CE-00ADC308CD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6188" y="4060825"/>
                        <a:ext cx="15621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Rectangle 8">
            <a:extLst>
              <a:ext uri="{FF2B5EF4-FFF2-40B4-BE49-F238E27FC236}">
                <a16:creationId xmlns:a16="http://schemas.microsoft.com/office/drawing/2014/main" id="{F06E50B5-477C-4BBF-825A-5D6401DA3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110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E353C612-9128-44C0-A672-820B185D6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925" y="5281614"/>
            <a:ext cx="4032250" cy="1038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b="1" i="1"/>
              <a:t>g         </a:t>
            </a:r>
            <a:r>
              <a:rPr lang="hu-HU" altLang="hu-HU" b="1"/>
              <a:t>effektív védelem mutatója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hu-HU" altLang="hu-HU" b="1" i="1"/>
              <a:t>VA         </a:t>
            </a:r>
            <a:r>
              <a:rPr lang="hu-HU" altLang="hu-HU" b="1"/>
              <a:t>hozzáadott érték</a:t>
            </a:r>
            <a:endParaRPr lang="hu-HU" altLang="hu-HU" b="1" i="1"/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hu-HU" altLang="hu-HU" b="1" i="1"/>
              <a:t>VA’         </a:t>
            </a:r>
            <a:r>
              <a:rPr lang="hu-HU" altLang="hu-HU" b="1"/>
              <a:t>módosult hozzáadott érték </a:t>
            </a:r>
            <a:r>
              <a:rPr lang="hu-HU" altLang="hu-HU" b="1" i="1"/>
              <a:t> </a:t>
            </a:r>
          </a:p>
        </p:txBody>
      </p:sp>
      <p:sp>
        <p:nvSpPr>
          <p:cNvPr id="22535" name="Rectangle 13">
            <a:extLst>
              <a:ext uri="{FF2B5EF4-FFF2-40B4-BE49-F238E27FC236}">
                <a16:creationId xmlns:a16="http://schemas.microsoft.com/office/drawing/2014/main" id="{BB5EB970-2C8C-41DA-AD50-7E79EEFE0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442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graphicFrame>
        <p:nvGraphicFramePr>
          <p:cNvPr id="16396" name="Object 12">
            <a:extLst>
              <a:ext uri="{FF2B5EF4-FFF2-40B4-BE49-F238E27FC236}">
                <a16:creationId xmlns:a16="http://schemas.microsoft.com/office/drawing/2014/main" id="{A51886A2-004E-4F87-88FB-8EE276E02B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32625" y="3997325"/>
          <a:ext cx="17907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gyenlet" r:id="rId5" imgW="1790700" imgH="800100" progId="Equation.3">
                  <p:embed/>
                </p:oleObj>
              </mc:Choice>
              <mc:Fallback>
                <p:oleObj name="Egyenlet" r:id="rId5" imgW="1790700" imgH="800100" progId="Equation.3">
                  <p:embed/>
                  <p:pic>
                    <p:nvPicPr>
                      <p:cNvPr id="16396" name="Object 12">
                        <a:extLst>
                          <a:ext uri="{FF2B5EF4-FFF2-40B4-BE49-F238E27FC236}">
                            <a16:creationId xmlns:a16="http://schemas.microsoft.com/office/drawing/2014/main" id="{A51886A2-004E-4F87-88FB-8EE276E02B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25" y="3997325"/>
                        <a:ext cx="17907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9" name="Text Box 15">
            <a:extLst>
              <a:ext uri="{FF2B5EF4-FFF2-40B4-BE49-F238E27FC236}">
                <a16:creationId xmlns:a16="http://schemas.microsoft.com/office/drawing/2014/main" id="{0145BEE5-C892-4122-BBFD-C85592CDE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4563" y="5275263"/>
            <a:ext cx="4608512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b="1" i="1"/>
              <a:t>t     </a:t>
            </a:r>
            <a:r>
              <a:rPr lang="hu-HU" altLang="hu-HU" b="1"/>
              <a:t> termék nominális vámtarifája</a:t>
            </a:r>
          </a:p>
          <a:p>
            <a:pPr eaLnBrk="1" hangingPunct="1">
              <a:spcBef>
                <a:spcPct val="50000"/>
              </a:spcBef>
            </a:pPr>
            <a:r>
              <a:rPr lang="hu-HU" altLang="hu-HU" b="1" i="1"/>
              <a:t>t</a:t>
            </a:r>
            <a:r>
              <a:rPr lang="hu-HU" altLang="hu-HU" b="1" i="1" baseline="-25000"/>
              <a:t>i</a:t>
            </a:r>
            <a:r>
              <a:rPr lang="hu-HU" altLang="hu-HU" b="1" i="1"/>
              <a:t>     i</a:t>
            </a:r>
            <a:r>
              <a:rPr lang="hu-HU" altLang="hu-HU" b="1"/>
              <a:t>-edik input nominális  vámtarifája</a:t>
            </a:r>
          </a:p>
          <a:p>
            <a:pPr eaLnBrk="1" hangingPunct="1">
              <a:spcBef>
                <a:spcPct val="50000"/>
              </a:spcBef>
            </a:pPr>
            <a:r>
              <a:rPr lang="hu-HU" altLang="hu-HU" b="1" i="1"/>
              <a:t>a</a:t>
            </a:r>
            <a:r>
              <a:rPr lang="hu-HU" altLang="hu-HU" b="1" i="1" baseline="-25000"/>
              <a:t>i</a:t>
            </a:r>
            <a:r>
              <a:rPr lang="hu-HU" altLang="hu-HU" b="1" i="1"/>
              <a:t>    </a:t>
            </a:r>
            <a:r>
              <a:rPr lang="hu-HU" altLang="hu-HU" b="1"/>
              <a:t>i</a:t>
            </a:r>
            <a:r>
              <a:rPr lang="hu-HU" altLang="hu-HU" b="1" i="1"/>
              <a:t>-edik </a:t>
            </a:r>
            <a:r>
              <a:rPr lang="hu-HU" altLang="hu-HU" b="1"/>
              <a:t>input értékének aránya a termék értékéhez</a:t>
            </a:r>
          </a:p>
        </p:txBody>
      </p:sp>
      <p:sp>
        <p:nvSpPr>
          <p:cNvPr id="16400" name="Text Box 16">
            <a:extLst>
              <a:ext uri="{FF2B5EF4-FFF2-40B4-BE49-F238E27FC236}">
                <a16:creationId xmlns:a16="http://schemas.microsoft.com/office/drawing/2014/main" id="{E88FD5D7-1286-48FD-BB64-0CA9BE635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0160" y="1931345"/>
            <a:ext cx="104140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400" dirty="0"/>
              <a:t>A kereskedelempolitika nem csak az output, hanem az inputok árait is torzíthatja</a:t>
            </a:r>
          </a:p>
          <a:p>
            <a:pPr eaLnBrk="1" hangingPunct="1">
              <a:spcBef>
                <a:spcPct val="50000"/>
              </a:spcBef>
            </a:pPr>
            <a:r>
              <a:rPr lang="hu-HU" altLang="hu-HU" sz="2400" dirty="0">
                <a:solidFill>
                  <a:srgbClr val="0000FF"/>
                </a:solidFill>
              </a:rPr>
              <a:t>Effektív védelem:</a:t>
            </a:r>
            <a:r>
              <a:rPr lang="hu-HU" altLang="hu-HU" sz="2400" dirty="0"/>
              <a:t> hány százalékkal változtatja meg a teljes védelmi rendszer a vizsgált iparágban keletkező jövedelmek összegét.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5" grpId="0"/>
      <p:bldP spid="163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37966" y="4920630"/>
            <a:ext cx="4993709" cy="1080120"/>
          </a:xfrm>
        </p:spPr>
        <p:txBody>
          <a:bodyPr/>
          <a:lstStyle/>
          <a:p>
            <a:r>
              <a:rPr lang="hu-HU" sz="1500" dirty="0"/>
              <a:t>Jelen tananyag </a:t>
            </a:r>
            <a:br>
              <a:rPr lang="hu-HU" sz="1500" dirty="0"/>
            </a:br>
            <a:r>
              <a:rPr lang="hu-HU" sz="1500" dirty="0"/>
              <a:t>a Szegedi Tudományegyetemen készült</a:t>
            </a:r>
            <a:br>
              <a:rPr lang="hu-HU" sz="1500" dirty="0"/>
            </a:br>
            <a:r>
              <a:rPr lang="hu-HU" sz="1500" dirty="0"/>
              <a:t>az Európai Unió támogatásával. </a:t>
            </a:r>
            <a:br>
              <a:rPr lang="hu-HU" sz="1500" dirty="0"/>
            </a:br>
            <a:r>
              <a:rPr lang="hu-HU" sz="15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2950025" y="1100231"/>
            <a:ext cx="6291953" cy="2516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>
              <a:defRPr/>
            </a:pPr>
            <a:endParaRPr lang="hu-HU" sz="1500" kern="0" dirty="0">
              <a:solidFill>
                <a:srgbClr val="FFFFFF"/>
              </a:solidFill>
            </a:endParaRPr>
          </a:p>
          <a:p>
            <a:pPr algn="ctr" defTabSz="685800">
              <a:defRPr/>
            </a:pPr>
            <a:r>
              <a:rPr lang="hu-HU" sz="1500" kern="0" dirty="0">
                <a:solidFill>
                  <a:srgbClr val="FFFFFF"/>
                </a:solidFill>
              </a:rPr>
              <a:t>Szegedi Tudományegyetem</a:t>
            </a:r>
          </a:p>
          <a:p>
            <a:pPr algn="ctr" defTabSz="685800">
              <a:defRPr/>
            </a:pPr>
            <a:r>
              <a:rPr lang="hu-HU" sz="1500" kern="0" dirty="0" err="1">
                <a:solidFill>
                  <a:srgbClr val="FFFFFF"/>
                </a:solidFill>
              </a:rPr>
              <a:t>GazdaságtUDOMÁNYI</a:t>
            </a:r>
            <a:r>
              <a:rPr lang="hu-HU" sz="1500" kern="0" dirty="0">
                <a:solidFill>
                  <a:srgbClr val="FFFFFF"/>
                </a:solidFill>
              </a:rPr>
              <a:t> KAR</a:t>
            </a:r>
          </a:p>
          <a:p>
            <a:pPr algn="ctr" defTabSz="685800">
              <a:defRPr/>
            </a:pPr>
            <a:r>
              <a:rPr lang="hu-HU" sz="1500" kern="0" dirty="0">
                <a:solidFill>
                  <a:srgbClr val="FFFFFF"/>
                </a:solidFill>
              </a:rPr>
              <a:t>Közgazdász  KÉPZÉS</a:t>
            </a:r>
          </a:p>
          <a:p>
            <a:pPr algn="ctr" defTabSz="685800">
              <a:defRPr/>
            </a:pPr>
            <a:r>
              <a:rPr lang="hu-HU" sz="1500" kern="0" dirty="0">
                <a:solidFill>
                  <a:srgbClr val="FFFFFF"/>
                </a:solidFill>
              </a:rPr>
              <a:t>Távoktatási TAGOZAT</a:t>
            </a:r>
          </a:p>
          <a:p>
            <a:pPr algn="ctr" defTabSz="685800">
              <a:defRPr/>
            </a:pPr>
            <a:r>
              <a:rPr lang="hu-HU" sz="1500" kern="0" dirty="0">
                <a:solidFill>
                  <a:srgbClr val="FFFFFF"/>
                </a:solidFill>
              </a:rPr>
              <a:t>LECKESOROZAT</a:t>
            </a:r>
          </a:p>
          <a:p>
            <a:pPr algn="ctr" defTabSz="685800">
              <a:defRPr/>
            </a:pPr>
            <a:r>
              <a:rPr lang="hu-HU" sz="1500" kern="0" dirty="0">
                <a:solidFill>
                  <a:srgbClr val="FFFFFF"/>
                </a:solidFill>
              </a:rPr>
              <a:t>Copyright ©  SZTE GTK 2017/2018</a:t>
            </a:r>
          </a:p>
          <a:p>
            <a:pPr algn="ctr" defTabSz="685800">
              <a:defRPr/>
            </a:pPr>
            <a:endParaRPr lang="hu-HU" sz="1500" kern="0" dirty="0">
              <a:solidFill>
                <a:srgbClr val="FFFFFF"/>
              </a:solidFill>
            </a:endParaRPr>
          </a:p>
          <a:p>
            <a:pPr algn="ctr" defTabSz="685800">
              <a:defRPr/>
            </a:pPr>
            <a:r>
              <a:rPr lang="hu-HU" sz="1500" kern="0" dirty="0">
                <a:solidFill>
                  <a:srgbClr val="FFFFFF"/>
                </a:solidFill>
              </a:rPr>
              <a:t>A LECKE tartalma, illetve alkotó </a:t>
            </a:r>
            <a:r>
              <a:rPr lang="hu-HU" sz="1500" kern="0" dirty="0" err="1">
                <a:solidFill>
                  <a:srgbClr val="FFFFFF"/>
                </a:solidFill>
              </a:rPr>
              <a:t>elemeI</a:t>
            </a:r>
            <a:r>
              <a:rPr lang="hu-HU" sz="1500" kern="0" dirty="0">
                <a:solidFill>
                  <a:srgbClr val="FFFFFF"/>
                </a:solidFill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1564913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5158FE24-A9AB-45A9-A1B5-F9A0EA2C9D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34" t="4527"/>
          <a:stretch/>
        </p:blipFill>
        <p:spPr>
          <a:xfrm>
            <a:off x="431800" y="116560"/>
            <a:ext cx="11328400" cy="662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985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>
            <a:extLst>
              <a:ext uri="{FF2B5EF4-FFF2-40B4-BE49-F238E27FC236}">
                <a16:creationId xmlns:a16="http://schemas.microsoft.com/office/drawing/2014/main" id="{3AB1C9AA-6E44-4D3A-AD42-13C599EDD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9" y="333375"/>
            <a:ext cx="83534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 sz="3200" b="1" dirty="0">
                <a:solidFill>
                  <a:srgbClr val="FF0000"/>
                </a:solidFill>
              </a:rPr>
              <a:t>A kereskedelempolitikai eszközök hatása kis ország esetében</a:t>
            </a:r>
          </a:p>
        </p:txBody>
      </p:sp>
      <p:sp>
        <p:nvSpPr>
          <p:cNvPr id="47109" name="Text Box 5">
            <a:extLst>
              <a:ext uri="{FF2B5EF4-FFF2-40B4-BE49-F238E27FC236}">
                <a16:creationId xmlns:a16="http://schemas.microsoft.com/office/drawing/2014/main" id="{8936817B-936D-4DB9-B4EA-D9D31C1CA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1905636"/>
            <a:ext cx="896461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400">
                <a:solidFill>
                  <a:srgbClr val="0000FF"/>
                </a:solidFill>
              </a:rPr>
              <a:t>Kis ország:</a:t>
            </a:r>
            <a:r>
              <a:rPr lang="hu-HU" altLang="hu-HU" sz="2400"/>
              <a:t> az általa vásárolt vagy eladott mennyiség nem befolyásolja a termék világpiaci árát</a:t>
            </a:r>
          </a:p>
          <a:p>
            <a:pPr eaLnBrk="1" hangingPunct="1">
              <a:spcBef>
                <a:spcPct val="50000"/>
              </a:spcBef>
            </a:pPr>
            <a:r>
              <a:rPr lang="hu-HU" altLang="hu-HU" sz="2400"/>
              <a:t>Vízszintes világpiaci exportkínálati és importkeresleti függvények</a:t>
            </a:r>
          </a:p>
        </p:txBody>
      </p:sp>
      <p:sp>
        <p:nvSpPr>
          <p:cNvPr id="47110" name="Text Box 6">
            <a:extLst>
              <a:ext uri="{FF2B5EF4-FFF2-40B4-BE49-F238E27FC236}">
                <a16:creationId xmlns:a16="http://schemas.microsoft.com/office/drawing/2014/main" id="{2216E30C-1F4A-4A7C-A09C-5D8807F17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3573463"/>
            <a:ext cx="885666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400" b="1" dirty="0"/>
              <a:t>Vámok</a:t>
            </a:r>
          </a:p>
          <a:p>
            <a:pPr eaLnBrk="1" hangingPunct="1">
              <a:spcBef>
                <a:spcPct val="50000"/>
              </a:spcBef>
            </a:pPr>
            <a:r>
              <a:rPr lang="hu-HU" altLang="hu-HU" sz="2400" b="1" dirty="0"/>
              <a:t> Importkvóták</a:t>
            </a:r>
          </a:p>
          <a:p>
            <a:pPr eaLnBrk="1" hangingPunct="1">
              <a:spcBef>
                <a:spcPct val="50000"/>
              </a:spcBef>
            </a:pPr>
            <a:r>
              <a:rPr lang="hu-HU" altLang="hu-HU" sz="2400" b="1" dirty="0"/>
              <a:t>Termelési szubvenció az importtal versengő ágazatban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61B29E8-3407-4BD1-B255-514BAEBC88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Vámok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A4A5B9A-3C4F-456E-9A4F-D7E854AB57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/>
              <a:t>Egyösszegű vám:</a:t>
            </a:r>
          </a:p>
          <a:p>
            <a:pPr lvl="1"/>
            <a:r>
              <a:rPr lang="hu-HU" altLang="hu-HU"/>
              <a:t>p + t</a:t>
            </a:r>
          </a:p>
          <a:p>
            <a:endParaRPr lang="hu-HU" altLang="hu-HU"/>
          </a:p>
          <a:p>
            <a:r>
              <a:rPr lang="hu-HU" altLang="hu-HU"/>
              <a:t>Értékvám:</a:t>
            </a:r>
          </a:p>
          <a:p>
            <a:pPr lvl="1"/>
            <a:r>
              <a:rPr lang="hu-HU" altLang="hu-HU"/>
              <a:t>p(1+t)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8BD836DB-0E9B-4CF6-94D3-A5C74635B1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1"/>
          <a:stretch>
            <a:fillRect/>
          </a:stretch>
        </p:blipFill>
        <p:spPr bwMode="auto">
          <a:xfrm>
            <a:off x="1679576" y="1341438"/>
            <a:ext cx="8964613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Szöveg helye 3">
            <a:extLst>
              <a:ext uri="{FF2B5EF4-FFF2-40B4-BE49-F238E27FC236}">
                <a16:creationId xmlns:a16="http://schemas.microsoft.com/office/drawing/2014/main" id="{E7F99902-0CC0-4D4F-93EF-0582EB704F1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hu-HU" altLang="hu-HU" sz="1600" b="1"/>
              <a:t>Importkeresleti függvény!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>
            <a:extLst>
              <a:ext uri="{FF2B5EF4-FFF2-40B4-BE49-F238E27FC236}">
                <a16:creationId xmlns:a16="http://schemas.microsoft.com/office/drawing/2014/main" id="{4561F809-988B-4880-AE43-0AEF60A456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0013" y="981076"/>
            <a:ext cx="0" cy="4105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339" name="Line 3">
            <a:extLst>
              <a:ext uri="{FF2B5EF4-FFF2-40B4-BE49-F238E27FC236}">
                <a16:creationId xmlns:a16="http://schemas.microsoft.com/office/drawing/2014/main" id="{D02DA35F-3AE9-440D-9157-AD49C3C4F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0013" y="5084763"/>
            <a:ext cx="4464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1661AF73-1C5C-4423-8D15-6DBD14C50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692151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P</a:t>
            </a: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3418D9E3-380D-46B4-BE13-D54674F97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515778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q</a:t>
            </a:r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978DF7B6-1F60-4155-93E0-B2E5E94B67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0013" y="1773238"/>
            <a:ext cx="4248150" cy="2735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B8CE83FC-FFA4-48FE-ACF1-B586FAD07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0" y="1412876"/>
            <a:ext cx="649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S</a:t>
            </a:r>
            <a:r>
              <a:rPr lang="hu-HU" altLang="hu-HU" baseline="-25000"/>
              <a:t>h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5CDEB309-3892-41EA-A395-8A313E4C4A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2038" y="1412876"/>
            <a:ext cx="1511300" cy="35290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345" name="Text Box 9">
            <a:extLst>
              <a:ext uri="{FF2B5EF4-FFF2-40B4-BE49-F238E27FC236}">
                <a16:creationId xmlns:a16="http://schemas.microsoft.com/office/drawing/2014/main" id="{1354666B-0727-4BCA-A635-47DA3D526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3339" y="4581526"/>
            <a:ext cx="649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D</a:t>
            </a:r>
            <a:endParaRPr lang="hu-HU" altLang="hu-HU" baseline="-25000"/>
          </a:p>
        </p:txBody>
      </p:sp>
      <p:sp>
        <p:nvSpPr>
          <p:cNvPr id="40970" name="Line 10">
            <a:extLst>
              <a:ext uri="{FF2B5EF4-FFF2-40B4-BE49-F238E27FC236}">
                <a16:creationId xmlns:a16="http://schemas.microsoft.com/office/drawing/2014/main" id="{8CB858EE-1DA6-4FB7-8401-4626523875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0013" y="2717800"/>
            <a:ext cx="4608512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0971" name="Text Box 11">
            <a:extLst>
              <a:ext uri="{FF2B5EF4-FFF2-40B4-BE49-F238E27FC236}">
                <a16:creationId xmlns:a16="http://schemas.microsoft.com/office/drawing/2014/main" id="{8FEDE240-59F9-47E6-9D2A-8FB26D40D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8526" y="2565401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P</a:t>
            </a:r>
            <a:r>
              <a:rPr lang="hu-HU" altLang="hu-HU" baseline="-25000"/>
              <a:t>a</a:t>
            </a:r>
          </a:p>
        </p:txBody>
      </p:sp>
      <p:sp>
        <p:nvSpPr>
          <p:cNvPr id="40972" name="Line 12">
            <a:extLst>
              <a:ext uri="{FF2B5EF4-FFF2-40B4-BE49-F238E27FC236}">
                <a16:creationId xmlns:a16="http://schemas.microsoft.com/office/drawing/2014/main" id="{817FE603-6B49-43C9-B909-108B46281D3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6075" y="2708275"/>
            <a:ext cx="0" cy="23764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0973" name="Line 13">
            <a:extLst>
              <a:ext uri="{FF2B5EF4-FFF2-40B4-BE49-F238E27FC236}">
                <a16:creationId xmlns:a16="http://schemas.microsoft.com/office/drawing/2014/main" id="{4B25E409-F219-483D-BB0B-37FCC6DCB9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0014" y="3716338"/>
            <a:ext cx="4535487" cy="0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0974" name="Text Box 14">
            <a:extLst>
              <a:ext uri="{FF2B5EF4-FFF2-40B4-BE49-F238E27FC236}">
                <a16:creationId xmlns:a16="http://schemas.microsoft.com/office/drawing/2014/main" id="{E767A4BD-1839-4B1A-B2EA-2D6CF25A5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8526" y="3567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>
                <a:solidFill>
                  <a:schemeClr val="folHlink"/>
                </a:solidFill>
              </a:rPr>
              <a:t>P</a:t>
            </a:r>
            <a:r>
              <a:rPr lang="hu-HU" altLang="hu-HU" baseline="-25000">
                <a:solidFill>
                  <a:schemeClr val="folHlink"/>
                </a:solidFill>
              </a:rPr>
              <a:t>v</a:t>
            </a:r>
          </a:p>
        </p:txBody>
      </p:sp>
      <p:sp>
        <p:nvSpPr>
          <p:cNvPr id="40975" name="Line 15">
            <a:extLst>
              <a:ext uri="{FF2B5EF4-FFF2-40B4-BE49-F238E27FC236}">
                <a16:creationId xmlns:a16="http://schemas.microsoft.com/office/drawing/2014/main" id="{B2587032-E406-4C92-9161-066FC7939CB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54700" y="3729039"/>
            <a:ext cx="0" cy="1368425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0976" name="Line 16">
            <a:extLst>
              <a:ext uri="{FF2B5EF4-FFF2-40B4-BE49-F238E27FC236}">
                <a16:creationId xmlns:a16="http://schemas.microsoft.com/office/drawing/2014/main" id="{CF827C43-9162-4C3F-801C-C87F4D0E64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3975" y="3716339"/>
            <a:ext cx="0" cy="1368425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0977" name="AutoShape 17">
            <a:extLst>
              <a:ext uri="{FF2B5EF4-FFF2-40B4-BE49-F238E27FC236}">
                <a16:creationId xmlns:a16="http://schemas.microsoft.com/office/drawing/2014/main" id="{0EF3E466-A8E8-465F-86EB-C88293CCAE19}"/>
              </a:ext>
            </a:extLst>
          </p:cNvPr>
          <p:cNvSpPr>
            <a:spLocks/>
          </p:cNvSpPr>
          <p:nvPr/>
        </p:nvSpPr>
        <p:spPr bwMode="auto">
          <a:xfrm rot="16200000">
            <a:off x="4799807" y="4220370"/>
            <a:ext cx="144463" cy="2016125"/>
          </a:xfrm>
          <a:prstGeom prst="leftBrace">
            <a:avLst>
              <a:gd name="adj1" fmla="val 116300"/>
              <a:gd name="adj2" fmla="val 50000"/>
            </a:avLst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40978" name="Line 18">
            <a:extLst>
              <a:ext uri="{FF2B5EF4-FFF2-40B4-BE49-F238E27FC236}">
                <a16:creationId xmlns:a16="http://schemas.microsoft.com/office/drawing/2014/main" id="{C4781B5A-87AA-46A3-857B-075DFD44BB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0014" y="3357563"/>
            <a:ext cx="4535487" cy="0"/>
          </a:xfrm>
          <a:prstGeom prst="line">
            <a:avLst/>
          </a:prstGeom>
          <a:noFill/>
          <a:ln w="28575">
            <a:solidFill>
              <a:srgbClr val="FF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0979" name="Text Box 19">
            <a:extLst>
              <a:ext uri="{FF2B5EF4-FFF2-40B4-BE49-F238E27FC236}">
                <a16:creationId xmlns:a16="http://schemas.microsoft.com/office/drawing/2014/main" id="{39F12BAE-8A44-441C-B1E9-5E3BAB527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8526" y="314166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>
                <a:solidFill>
                  <a:srgbClr val="FF0066"/>
                </a:solidFill>
              </a:rPr>
              <a:t>P</a:t>
            </a:r>
            <a:r>
              <a:rPr lang="hu-HU" altLang="hu-HU" baseline="-25000">
                <a:solidFill>
                  <a:srgbClr val="FF0066"/>
                </a:solidFill>
              </a:rPr>
              <a:t>v </a:t>
            </a:r>
            <a:r>
              <a:rPr lang="hu-HU" altLang="hu-HU">
                <a:solidFill>
                  <a:srgbClr val="FF0066"/>
                </a:solidFill>
              </a:rPr>
              <a:t>+ t</a:t>
            </a:r>
          </a:p>
        </p:txBody>
      </p:sp>
      <p:sp>
        <p:nvSpPr>
          <p:cNvPr id="40980" name="Line 20">
            <a:extLst>
              <a:ext uri="{FF2B5EF4-FFF2-40B4-BE49-F238E27FC236}">
                <a16:creationId xmlns:a16="http://schemas.microsoft.com/office/drawing/2014/main" id="{9E076071-E1C8-4D64-A469-C8DDD003A0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200" y="3395663"/>
            <a:ext cx="0" cy="1655762"/>
          </a:xfrm>
          <a:prstGeom prst="line">
            <a:avLst/>
          </a:prstGeom>
          <a:noFill/>
          <a:ln w="28575">
            <a:solidFill>
              <a:srgbClr val="FF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0981" name="Line 21">
            <a:extLst>
              <a:ext uri="{FF2B5EF4-FFF2-40B4-BE49-F238E27FC236}">
                <a16:creationId xmlns:a16="http://schemas.microsoft.com/office/drawing/2014/main" id="{5C289D7B-6F39-4AE7-A58E-02C7AD62EBA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0238" y="3395663"/>
            <a:ext cx="0" cy="1655762"/>
          </a:xfrm>
          <a:prstGeom prst="line">
            <a:avLst/>
          </a:prstGeom>
          <a:noFill/>
          <a:ln w="28575">
            <a:solidFill>
              <a:srgbClr val="FF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0982" name="AutoShape 22">
            <a:extLst>
              <a:ext uri="{FF2B5EF4-FFF2-40B4-BE49-F238E27FC236}">
                <a16:creationId xmlns:a16="http://schemas.microsoft.com/office/drawing/2014/main" id="{C269D7F0-DE4D-407F-B639-A5C16084730B}"/>
              </a:ext>
            </a:extLst>
          </p:cNvPr>
          <p:cNvSpPr>
            <a:spLocks/>
          </p:cNvSpPr>
          <p:nvPr/>
        </p:nvSpPr>
        <p:spPr bwMode="auto">
          <a:xfrm rot="16200000">
            <a:off x="4944269" y="4796632"/>
            <a:ext cx="215900" cy="1223962"/>
          </a:xfrm>
          <a:prstGeom prst="leftBrace">
            <a:avLst>
              <a:gd name="adj1" fmla="val 47243"/>
              <a:gd name="adj2" fmla="val 50000"/>
            </a:avLst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4359" name="Text Box 23">
            <a:extLst>
              <a:ext uri="{FF2B5EF4-FFF2-40B4-BE49-F238E27FC236}">
                <a16:creationId xmlns:a16="http://schemas.microsoft.com/office/drawing/2014/main" id="{83B5918D-3DA0-4DB2-B55A-AB96DB9D0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6" y="188913"/>
            <a:ext cx="5472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400" b="1" dirty="0">
                <a:solidFill>
                  <a:srgbClr val="FF0000"/>
                </a:solidFill>
              </a:rPr>
              <a:t>A vám hatása egy kis országban</a:t>
            </a:r>
          </a:p>
        </p:txBody>
      </p:sp>
      <p:sp>
        <p:nvSpPr>
          <p:cNvPr id="40984" name="Text Box 24">
            <a:extLst>
              <a:ext uri="{FF2B5EF4-FFF2-40B4-BE49-F238E27FC236}">
                <a16:creationId xmlns:a16="http://schemas.microsoft.com/office/drawing/2014/main" id="{75353113-D19E-4F20-905C-5741650A9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26" y="1341438"/>
            <a:ext cx="2232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- Fogyasztási hatás</a:t>
            </a:r>
          </a:p>
        </p:txBody>
      </p:sp>
      <p:sp>
        <p:nvSpPr>
          <p:cNvPr id="40985" name="Text Box 25">
            <a:extLst>
              <a:ext uri="{FF2B5EF4-FFF2-40B4-BE49-F238E27FC236}">
                <a16:creationId xmlns:a16="http://schemas.microsoft.com/office/drawing/2014/main" id="{EE47DAE6-FD7F-4344-A281-2A8E6F25F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26" y="1766888"/>
            <a:ext cx="2232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- Termelési hatás</a:t>
            </a:r>
          </a:p>
        </p:txBody>
      </p:sp>
      <p:sp>
        <p:nvSpPr>
          <p:cNvPr id="40986" name="Text Box 26">
            <a:extLst>
              <a:ext uri="{FF2B5EF4-FFF2-40B4-BE49-F238E27FC236}">
                <a16:creationId xmlns:a16="http://schemas.microsoft.com/office/drawing/2014/main" id="{7259CEEB-50EC-4E34-AA1E-07870A3B4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26" y="2270125"/>
            <a:ext cx="223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- Külkereskedelmi hatás</a:t>
            </a:r>
          </a:p>
        </p:txBody>
      </p:sp>
      <p:sp>
        <p:nvSpPr>
          <p:cNvPr id="40987" name="Text Box 27">
            <a:extLst>
              <a:ext uri="{FF2B5EF4-FFF2-40B4-BE49-F238E27FC236}">
                <a16:creationId xmlns:a16="http://schemas.microsoft.com/office/drawing/2014/main" id="{CF03DE84-524B-41EE-8CF5-4A5D0634F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7664" y="2997201"/>
            <a:ext cx="2232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>
                <a:solidFill>
                  <a:srgbClr val="0033CC"/>
                </a:solidFill>
              </a:rPr>
              <a:t>- Adóhatás</a:t>
            </a:r>
          </a:p>
        </p:txBody>
      </p:sp>
      <p:sp>
        <p:nvSpPr>
          <p:cNvPr id="40988" name="Rectangle 28">
            <a:extLst>
              <a:ext uri="{FF2B5EF4-FFF2-40B4-BE49-F238E27FC236}">
                <a16:creationId xmlns:a16="http://schemas.microsoft.com/office/drawing/2014/main" id="{5C609514-F468-4F6D-9939-C0A2D07B7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238" y="3357564"/>
            <a:ext cx="1223962" cy="358775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40989" name="Text Box 29">
            <a:extLst>
              <a:ext uri="{FF2B5EF4-FFF2-40B4-BE49-F238E27FC236}">
                <a16:creationId xmlns:a16="http://schemas.microsoft.com/office/drawing/2014/main" id="{DEFF872F-0DF8-4FFC-82CE-D45E51921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7664" y="3573463"/>
            <a:ext cx="223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>
                <a:solidFill>
                  <a:srgbClr val="FF0000"/>
                </a:solidFill>
              </a:rPr>
              <a:t>- Termelőitöbblet-növekmény</a:t>
            </a:r>
          </a:p>
        </p:txBody>
      </p:sp>
      <p:sp>
        <p:nvSpPr>
          <p:cNvPr id="40990" name="AutoShape 30">
            <a:extLst>
              <a:ext uri="{FF2B5EF4-FFF2-40B4-BE49-F238E27FC236}">
                <a16:creationId xmlns:a16="http://schemas.microsoft.com/office/drawing/2014/main" id="{C0E858FA-50F6-42F7-AFDE-2567E0C3FC8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971926" y="3249613"/>
            <a:ext cx="360362" cy="576263"/>
          </a:xfrm>
          <a:prstGeom prst="rtTriangl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40991" name="Rectangle 31">
            <a:extLst>
              <a:ext uri="{FF2B5EF4-FFF2-40B4-BE49-F238E27FC236}">
                <a16:creationId xmlns:a16="http://schemas.microsoft.com/office/drawing/2014/main" id="{3781BC02-5E85-4C7F-BD54-9F8410DE5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2713" y="3357564"/>
            <a:ext cx="1223962" cy="3587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40992" name="AutoShape 32">
            <a:extLst>
              <a:ext uri="{FF2B5EF4-FFF2-40B4-BE49-F238E27FC236}">
                <a16:creationId xmlns:a16="http://schemas.microsoft.com/office/drawing/2014/main" id="{E1A7B90D-3E54-4228-8162-19829EB40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4200" y="3357564"/>
            <a:ext cx="215900" cy="358775"/>
          </a:xfrm>
          <a:prstGeom prst="rtTriangle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40993" name="Text Box 33">
            <a:extLst>
              <a:ext uri="{FF2B5EF4-FFF2-40B4-BE49-F238E27FC236}">
                <a16:creationId xmlns:a16="http://schemas.microsoft.com/office/drawing/2014/main" id="{6A2F13A0-3258-4E1F-9E90-8D9500924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8774" y="5056505"/>
            <a:ext cx="223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dirty="0">
                <a:solidFill>
                  <a:srgbClr val="66FF33"/>
                </a:solidFill>
              </a:rPr>
              <a:t>- Fogyasztói holtteher-veszteség</a:t>
            </a:r>
          </a:p>
        </p:txBody>
      </p:sp>
      <p:sp>
        <p:nvSpPr>
          <p:cNvPr id="40994" name="AutoShape 34">
            <a:extLst>
              <a:ext uri="{FF2B5EF4-FFF2-40B4-BE49-F238E27FC236}">
                <a16:creationId xmlns:a16="http://schemas.microsoft.com/office/drawing/2014/main" id="{CA3DF249-436F-4F21-8498-B87EE673C9B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971926" y="3249613"/>
            <a:ext cx="360362" cy="576263"/>
          </a:xfrm>
          <a:prstGeom prst="rtTriangle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40995" name="Text Box 35">
            <a:extLst>
              <a:ext uri="{FF2B5EF4-FFF2-40B4-BE49-F238E27FC236}">
                <a16:creationId xmlns:a16="http://schemas.microsoft.com/office/drawing/2014/main" id="{B15C7F2B-ECD7-490F-AD5D-4CF534101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7664" y="4365625"/>
            <a:ext cx="223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dirty="0">
                <a:solidFill>
                  <a:srgbClr val="990000"/>
                </a:solidFill>
              </a:rPr>
              <a:t>- Termelői holtteher-veszteség</a:t>
            </a:r>
          </a:p>
        </p:txBody>
      </p:sp>
      <p:sp>
        <p:nvSpPr>
          <p:cNvPr id="40996" name="Text Box 36">
            <a:extLst>
              <a:ext uri="{FF2B5EF4-FFF2-40B4-BE49-F238E27FC236}">
                <a16:creationId xmlns:a16="http://schemas.microsoft.com/office/drawing/2014/main" id="{582E2FF7-2655-4B2D-A733-3C0AFB1AB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4366" y="5688012"/>
            <a:ext cx="223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dirty="0">
                <a:solidFill>
                  <a:srgbClr val="FF0000"/>
                </a:solidFill>
              </a:rPr>
              <a:t>- Fogyas</a:t>
            </a:r>
            <a:r>
              <a:rPr lang="hu-HU" altLang="hu-HU" dirty="0">
                <a:solidFill>
                  <a:srgbClr val="990000"/>
                </a:solidFill>
              </a:rPr>
              <a:t>ztói jól</a:t>
            </a:r>
            <a:r>
              <a:rPr lang="hu-HU" altLang="hu-HU" dirty="0">
                <a:solidFill>
                  <a:srgbClr val="0033CC"/>
                </a:solidFill>
              </a:rPr>
              <a:t>ét-csök</a:t>
            </a:r>
            <a:r>
              <a:rPr lang="hu-HU" altLang="hu-HU" dirty="0">
                <a:solidFill>
                  <a:srgbClr val="66FF33"/>
                </a:solidFill>
              </a:rPr>
              <a:t>kenés</a:t>
            </a:r>
          </a:p>
        </p:txBody>
      </p:sp>
      <p:sp>
        <p:nvSpPr>
          <p:cNvPr id="40997" name="Line 37">
            <a:extLst>
              <a:ext uri="{FF2B5EF4-FFF2-40B4-BE49-F238E27FC236}">
                <a16:creationId xmlns:a16="http://schemas.microsoft.com/office/drawing/2014/main" id="{69704F67-8B22-4936-A4E1-588ADAA703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1176" y="1196976"/>
            <a:ext cx="1584325" cy="35274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0998" name="Text Box 38">
            <a:extLst>
              <a:ext uri="{FF2B5EF4-FFF2-40B4-BE49-F238E27FC236}">
                <a16:creationId xmlns:a16="http://schemas.microsoft.com/office/drawing/2014/main" id="{AE5C43BD-0E12-400F-A135-8AC2EF7D9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0" y="4581526"/>
            <a:ext cx="649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D’</a:t>
            </a:r>
            <a:endParaRPr lang="hu-HU" altLang="hu-HU" baseline="-25000"/>
          </a:p>
        </p:txBody>
      </p:sp>
      <p:sp>
        <p:nvSpPr>
          <p:cNvPr id="40999" name="Line 39">
            <a:extLst>
              <a:ext uri="{FF2B5EF4-FFF2-40B4-BE49-F238E27FC236}">
                <a16:creationId xmlns:a16="http://schemas.microsoft.com/office/drawing/2014/main" id="{CD7A1984-3112-4B17-9924-F1AB9443E1E0}"/>
              </a:ext>
            </a:extLst>
          </p:cNvPr>
          <p:cNvSpPr>
            <a:spLocks noChangeShapeType="1"/>
          </p:cNvSpPr>
          <p:nvPr/>
        </p:nvSpPr>
        <p:spPr bwMode="auto">
          <a:xfrm>
            <a:off x="6527800" y="3357563"/>
            <a:ext cx="0" cy="1727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000" name="AutoShape 40">
            <a:extLst>
              <a:ext uri="{FF2B5EF4-FFF2-40B4-BE49-F238E27FC236}">
                <a16:creationId xmlns:a16="http://schemas.microsoft.com/office/drawing/2014/main" id="{46646F9F-1B2B-404F-9E35-D041CD806CE9}"/>
              </a:ext>
            </a:extLst>
          </p:cNvPr>
          <p:cNvSpPr>
            <a:spLocks/>
          </p:cNvSpPr>
          <p:nvPr/>
        </p:nvSpPr>
        <p:spPr bwMode="auto">
          <a:xfrm rot="16200000">
            <a:off x="5376069" y="4580732"/>
            <a:ext cx="215900" cy="2087562"/>
          </a:xfrm>
          <a:prstGeom prst="leftBrace">
            <a:avLst>
              <a:gd name="adj1" fmla="val 80576"/>
              <a:gd name="adj2" fmla="val 50000"/>
            </a:avLst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41001" name="Text Box 41">
            <a:extLst>
              <a:ext uri="{FF2B5EF4-FFF2-40B4-BE49-F238E27FC236}">
                <a16:creationId xmlns:a16="http://schemas.microsoft.com/office/drawing/2014/main" id="{E74B2C2A-9839-4266-A415-78B40A693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375" y="5718174"/>
            <a:ext cx="655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000" dirty="0"/>
              <a:t>Az importvám stabilizálja a belpiacon érvényesülő árat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4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40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40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4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40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40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40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1" grpId="0"/>
      <p:bldP spid="40974" grpId="0"/>
      <p:bldP spid="40977" grpId="0" animBg="1"/>
      <p:bldP spid="40979" grpId="0"/>
      <p:bldP spid="40982" grpId="0" animBg="1"/>
      <p:bldP spid="40984" grpId="0"/>
      <p:bldP spid="40985" grpId="0"/>
      <p:bldP spid="40986" grpId="0"/>
      <p:bldP spid="40987" grpId="0"/>
      <p:bldP spid="40988" grpId="0" animBg="1"/>
      <p:bldP spid="40989" grpId="0"/>
      <p:bldP spid="40990" grpId="0" animBg="1"/>
      <p:bldP spid="40991" grpId="0" animBg="1"/>
      <p:bldP spid="40992" grpId="0" animBg="1"/>
      <p:bldP spid="40993" grpId="0"/>
      <p:bldP spid="40994" grpId="0" animBg="1"/>
      <p:bldP spid="40995" grpId="0"/>
      <p:bldP spid="40996" grpId="0"/>
      <p:bldP spid="40998" grpId="0"/>
      <p:bldP spid="41000" grpId="0" animBg="1"/>
      <p:bldP spid="410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>
            <a:extLst>
              <a:ext uri="{FF2B5EF4-FFF2-40B4-BE49-F238E27FC236}">
                <a16:creationId xmlns:a16="http://schemas.microsoft.com/office/drawing/2014/main" id="{0F8D7B97-4C6E-4E2F-BED6-02913436F6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0013" y="981076"/>
            <a:ext cx="0" cy="4105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63" name="Line 3">
            <a:extLst>
              <a:ext uri="{FF2B5EF4-FFF2-40B4-BE49-F238E27FC236}">
                <a16:creationId xmlns:a16="http://schemas.microsoft.com/office/drawing/2014/main" id="{2F2AA8E0-8C8D-40E5-B258-01377C34064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0013" y="5084763"/>
            <a:ext cx="4464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D2924439-21C5-4643-A8BD-169EFC02B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692151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P</a:t>
            </a: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E89491EB-490D-4BC1-87ED-0C92321E4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515778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q</a:t>
            </a:r>
          </a:p>
        </p:txBody>
      </p:sp>
      <p:sp>
        <p:nvSpPr>
          <p:cNvPr id="15366" name="Line 6">
            <a:extLst>
              <a:ext uri="{FF2B5EF4-FFF2-40B4-BE49-F238E27FC236}">
                <a16:creationId xmlns:a16="http://schemas.microsoft.com/office/drawing/2014/main" id="{D1A6F0E5-B737-49F1-8932-5069E7038F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0013" y="1773238"/>
            <a:ext cx="4248150" cy="2735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D6F21637-4F38-49A9-9902-EA5598D9B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0" y="1412876"/>
            <a:ext cx="649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S</a:t>
            </a:r>
            <a:r>
              <a:rPr lang="hu-HU" altLang="hu-HU" baseline="-25000"/>
              <a:t>h</a:t>
            </a:r>
          </a:p>
        </p:txBody>
      </p:sp>
      <p:sp>
        <p:nvSpPr>
          <p:cNvPr id="15368" name="Line 8">
            <a:extLst>
              <a:ext uri="{FF2B5EF4-FFF2-40B4-BE49-F238E27FC236}">
                <a16:creationId xmlns:a16="http://schemas.microsoft.com/office/drawing/2014/main" id="{56CD1FFE-D081-47B3-8CFC-934C330720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2038" y="1412876"/>
            <a:ext cx="1511300" cy="35290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69" name="Text Box 9">
            <a:extLst>
              <a:ext uri="{FF2B5EF4-FFF2-40B4-BE49-F238E27FC236}">
                <a16:creationId xmlns:a16="http://schemas.microsoft.com/office/drawing/2014/main" id="{47DFE635-AE2B-464C-AC21-4554E27B5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3339" y="4581526"/>
            <a:ext cx="649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D</a:t>
            </a:r>
            <a:endParaRPr lang="hu-HU" altLang="hu-HU" baseline="-25000"/>
          </a:p>
        </p:txBody>
      </p:sp>
      <p:sp>
        <p:nvSpPr>
          <p:cNvPr id="15370" name="Line 10">
            <a:extLst>
              <a:ext uri="{FF2B5EF4-FFF2-40B4-BE49-F238E27FC236}">
                <a16:creationId xmlns:a16="http://schemas.microsoft.com/office/drawing/2014/main" id="{3639A192-BB5A-4430-83CC-721C88B1B4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0013" y="2717800"/>
            <a:ext cx="4608512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C01359E2-8ACA-4F92-B4AF-C0B5EE0DC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8526" y="2565401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P</a:t>
            </a:r>
            <a:r>
              <a:rPr lang="hu-HU" altLang="hu-HU" baseline="-25000"/>
              <a:t>a</a:t>
            </a:r>
          </a:p>
        </p:txBody>
      </p:sp>
      <p:sp>
        <p:nvSpPr>
          <p:cNvPr id="15372" name="Line 12">
            <a:extLst>
              <a:ext uri="{FF2B5EF4-FFF2-40B4-BE49-F238E27FC236}">
                <a16:creationId xmlns:a16="http://schemas.microsoft.com/office/drawing/2014/main" id="{FB09EE0E-FB6D-4067-91AA-BC9081A52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6075" y="2708275"/>
            <a:ext cx="0" cy="23764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73" name="Line 13">
            <a:extLst>
              <a:ext uri="{FF2B5EF4-FFF2-40B4-BE49-F238E27FC236}">
                <a16:creationId xmlns:a16="http://schemas.microsoft.com/office/drawing/2014/main" id="{BD90D01E-9F7A-4271-A91E-29FEB12AF0C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0014" y="3716338"/>
            <a:ext cx="4535487" cy="0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74" name="Text Box 14">
            <a:extLst>
              <a:ext uri="{FF2B5EF4-FFF2-40B4-BE49-F238E27FC236}">
                <a16:creationId xmlns:a16="http://schemas.microsoft.com/office/drawing/2014/main" id="{AD56649F-BBE2-4EE6-A90D-768C03478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8526" y="3567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>
                <a:solidFill>
                  <a:schemeClr val="folHlink"/>
                </a:solidFill>
              </a:rPr>
              <a:t>P</a:t>
            </a:r>
            <a:r>
              <a:rPr lang="hu-HU" altLang="hu-HU" baseline="-25000">
                <a:solidFill>
                  <a:schemeClr val="folHlink"/>
                </a:solidFill>
              </a:rPr>
              <a:t>v</a:t>
            </a:r>
          </a:p>
        </p:txBody>
      </p:sp>
      <p:sp>
        <p:nvSpPr>
          <p:cNvPr id="15375" name="Line 15">
            <a:extLst>
              <a:ext uri="{FF2B5EF4-FFF2-40B4-BE49-F238E27FC236}">
                <a16:creationId xmlns:a16="http://schemas.microsoft.com/office/drawing/2014/main" id="{0726BB08-9E6D-481A-8024-41AB578F480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54700" y="3729039"/>
            <a:ext cx="0" cy="1368425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76" name="Line 16">
            <a:extLst>
              <a:ext uri="{FF2B5EF4-FFF2-40B4-BE49-F238E27FC236}">
                <a16:creationId xmlns:a16="http://schemas.microsoft.com/office/drawing/2014/main" id="{A6902AF1-7853-442B-918D-A015FB0D9F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3975" y="3716339"/>
            <a:ext cx="0" cy="1368425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77" name="AutoShape 17">
            <a:extLst>
              <a:ext uri="{FF2B5EF4-FFF2-40B4-BE49-F238E27FC236}">
                <a16:creationId xmlns:a16="http://schemas.microsoft.com/office/drawing/2014/main" id="{34529ED7-D059-4255-9DCF-761913D9537F}"/>
              </a:ext>
            </a:extLst>
          </p:cNvPr>
          <p:cNvSpPr>
            <a:spLocks/>
          </p:cNvSpPr>
          <p:nvPr/>
        </p:nvSpPr>
        <p:spPr bwMode="auto">
          <a:xfrm rot="16200000">
            <a:off x="4799807" y="4220370"/>
            <a:ext cx="144463" cy="2016125"/>
          </a:xfrm>
          <a:prstGeom prst="leftBrace">
            <a:avLst>
              <a:gd name="adj1" fmla="val 116300"/>
              <a:gd name="adj2" fmla="val 50000"/>
            </a:avLst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42002" name="Line 18">
            <a:extLst>
              <a:ext uri="{FF2B5EF4-FFF2-40B4-BE49-F238E27FC236}">
                <a16:creationId xmlns:a16="http://schemas.microsoft.com/office/drawing/2014/main" id="{18F96FDB-8722-46F8-A734-8079C06B00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0014" y="3357563"/>
            <a:ext cx="4535487" cy="0"/>
          </a:xfrm>
          <a:prstGeom prst="line">
            <a:avLst/>
          </a:prstGeom>
          <a:noFill/>
          <a:ln w="28575">
            <a:solidFill>
              <a:srgbClr val="FF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2003" name="Text Box 19">
            <a:extLst>
              <a:ext uri="{FF2B5EF4-FFF2-40B4-BE49-F238E27FC236}">
                <a16:creationId xmlns:a16="http://schemas.microsoft.com/office/drawing/2014/main" id="{999368BC-7B42-46AD-B97B-D0336DB50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8526" y="314166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>
                <a:solidFill>
                  <a:srgbClr val="FF0066"/>
                </a:solidFill>
              </a:rPr>
              <a:t>P</a:t>
            </a:r>
          </a:p>
        </p:txBody>
      </p:sp>
      <p:sp>
        <p:nvSpPr>
          <p:cNvPr id="42004" name="Line 20">
            <a:extLst>
              <a:ext uri="{FF2B5EF4-FFF2-40B4-BE49-F238E27FC236}">
                <a16:creationId xmlns:a16="http://schemas.microsoft.com/office/drawing/2014/main" id="{7DFFD910-0D17-42FF-8823-2F5381D9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200" y="3395663"/>
            <a:ext cx="0" cy="1655762"/>
          </a:xfrm>
          <a:prstGeom prst="line">
            <a:avLst/>
          </a:prstGeom>
          <a:noFill/>
          <a:ln w="28575">
            <a:solidFill>
              <a:srgbClr val="FF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2005" name="Line 21">
            <a:extLst>
              <a:ext uri="{FF2B5EF4-FFF2-40B4-BE49-F238E27FC236}">
                <a16:creationId xmlns:a16="http://schemas.microsoft.com/office/drawing/2014/main" id="{FF443291-1B67-4574-9EFF-D866311B67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0238" y="3395663"/>
            <a:ext cx="0" cy="1655762"/>
          </a:xfrm>
          <a:prstGeom prst="line">
            <a:avLst/>
          </a:prstGeom>
          <a:noFill/>
          <a:ln w="28575">
            <a:solidFill>
              <a:srgbClr val="FF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2006" name="AutoShape 22">
            <a:extLst>
              <a:ext uri="{FF2B5EF4-FFF2-40B4-BE49-F238E27FC236}">
                <a16:creationId xmlns:a16="http://schemas.microsoft.com/office/drawing/2014/main" id="{D3E86F93-D23B-446A-AC2D-4F38DE243303}"/>
              </a:ext>
            </a:extLst>
          </p:cNvPr>
          <p:cNvSpPr>
            <a:spLocks/>
          </p:cNvSpPr>
          <p:nvPr/>
        </p:nvSpPr>
        <p:spPr bwMode="auto">
          <a:xfrm rot="5400000">
            <a:off x="4944269" y="2590007"/>
            <a:ext cx="215900" cy="1223962"/>
          </a:xfrm>
          <a:prstGeom prst="leftBrace">
            <a:avLst>
              <a:gd name="adj1" fmla="val 47243"/>
              <a:gd name="adj2" fmla="val 50000"/>
            </a:avLst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5383" name="Text Box 23">
            <a:extLst>
              <a:ext uri="{FF2B5EF4-FFF2-40B4-BE49-F238E27FC236}">
                <a16:creationId xmlns:a16="http://schemas.microsoft.com/office/drawing/2014/main" id="{4AB2B9C4-A8DA-449D-85C0-2A377B36A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4" y="188913"/>
            <a:ext cx="7272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400" b="1" dirty="0">
                <a:solidFill>
                  <a:srgbClr val="FF0000"/>
                </a:solidFill>
              </a:rPr>
              <a:t>Az importkvóta hatása egy kis országban</a:t>
            </a:r>
          </a:p>
        </p:txBody>
      </p:sp>
      <p:sp>
        <p:nvSpPr>
          <p:cNvPr id="42008" name="Text Box 24">
            <a:extLst>
              <a:ext uri="{FF2B5EF4-FFF2-40B4-BE49-F238E27FC236}">
                <a16:creationId xmlns:a16="http://schemas.microsoft.com/office/drawing/2014/main" id="{AEAC93AF-DBF5-4797-B75A-D00D9FE1E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26" y="1341438"/>
            <a:ext cx="2232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- Fogyasztási hatás</a:t>
            </a:r>
          </a:p>
        </p:txBody>
      </p:sp>
      <p:sp>
        <p:nvSpPr>
          <p:cNvPr id="42009" name="Text Box 25">
            <a:extLst>
              <a:ext uri="{FF2B5EF4-FFF2-40B4-BE49-F238E27FC236}">
                <a16:creationId xmlns:a16="http://schemas.microsoft.com/office/drawing/2014/main" id="{8A175058-0BCC-492E-B408-38D87B7E9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26" y="1766888"/>
            <a:ext cx="2232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- Termelési hatás</a:t>
            </a:r>
          </a:p>
        </p:txBody>
      </p:sp>
      <p:sp>
        <p:nvSpPr>
          <p:cNvPr id="42010" name="Text Box 26">
            <a:extLst>
              <a:ext uri="{FF2B5EF4-FFF2-40B4-BE49-F238E27FC236}">
                <a16:creationId xmlns:a16="http://schemas.microsoft.com/office/drawing/2014/main" id="{137A0516-F61A-43A0-AD76-AA77D42B0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26" y="2270125"/>
            <a:ext cx="223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- Külkereskedelmi hatás</a:t>
            </a:r>
          </a:p>
        </p:txBody>
      </p:sp>
      <p:sp>
        <p:nvSpPr>
          <p:cNvPr id="42011" name="Text Box 27">
            <a:extLst>
              <a:ext uri="{FF2B5EF4-FFF2-40B4-BE49-F238E27FC236}">
                <a16:creationId xmlns:a16="http://schemas.microsoft.com/office/drawing/2014/main" id="{27967B66-F2BA-45EB-9249-E9482ED70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7663" y="2828926"/>
            <a:ext cx="252095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>
                <a:solidFill>
                  <a:srgbClr val="0033CC"/>
                </a:solidFill>
              </a:rPr>
              <a:t>- Kvótajáradék (hazai, külföldi, járadék-vadászat)</a:t>
            </a:r>
          </a:p>
        </p:txBody>
      </p:sp>
      <p:sp>
        <p:nvSpPr>
          <p:cNvPr id="42012" name="Rectangle 28">
            <a:extLst>
              <a:ext uri="{FF2B5EF4-FFF2-40B4-BE49-F238E27FC236}">
                <a16:creationId xmlns:a16="http://schemas.microsoft.com/office/drawing/2014/main" id="{C5DBF57E-CDD3-43A4-A77C-8FD3E1586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238" y="3357564"/>
            <a:ext cx="1223962" cy="358775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42013" name="Text Box 29">
            <a:extLst>
              <a:ext uri="{FF2B5EF4-FFF2-40B4-BE49-F238E27FC236}">
                <a16:creationId xmlns:a16="http://schemas.microsoft.com/office/drawing/2014/main" id="{E6001DE3-CA4D-4A93-A10A-20A392561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6714" y="3729038"/>
            <a:ext cx="223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>
                <a:solidFill>
                  <a:srgbClr val="FF0000"/>
                </a:solidFill>
              </a:rPr>
              <a:t>- Termelőitöbblet-növekmény</a:t>
            </a:r>
          </a:p>
        </p:txBody>
      </p:sp>
      <p:sp>
        <p:nvSpPr>
          <p:cNvPr id="42014" name="AutoShape 30">
            <a:extLst>
              <a:ext uri="{FF2B5EF4-FFF2-40B4-BE49-F238E27FC236}">
                <a16:creationId xmlns:a16="http://schemas.microsoft.com/office/drawing/2014/main" id="{D1CB37B7-AEA2-4B4A-AF7C-400DE4FE027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971926" y="3249613"/>
            <a:ext cx="360362" cy="576263"/>
          </a:xfrm>
          <a:prstGeom prst="rtTriangl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42015" name="Rectangle 31">
            <a:extLst>
              <a:ext uri="{FF2B5EF4-FFF2-40B4-BE49-F238E27FC236}">
                <a16:creationId xmlns:a16="http://schemas.microsoft.com/office/drawing/2014/main" id="{3B2A2BD8-E3DB-4812-82CA-0658006F2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2713" y="3357564"/>
            <a:ext cx="1223962" cy="3587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42016" name="AutoShape 32">
            <a:extLst>
              <a:ext uri="{FF2B5EF4-FFF2-40B4-BE49-F238E27FC236}">
                <a16:creationId xmlns:a16="http://schemas.microsoft.com/office/drawing/2014/main" id="{06DB5312-B61D-48C6-9381-F46FC6317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4200" y="3357564"/>
            <a:ext cx="215900" cy="358775"/>
          </a:xfrm>
          <a:prstGeom prst="rtTriangle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42017" name="Text Box 33">
            <a:extLst>
              <a:ext uri="{FF2B5EF4-FFF2-40B4-BE49-F238E27FC236}">
                <a16:creationId xmlns:a16="http://schemas.microsoft.com/office/drawing/2014/main" id="{0CA1BB71-F6BE-42C2-86C5-76113C52B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0689" y="5157788"/>
            <a:ext cx="223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>
                <a:solidFill>
                  <a:srgbClr val="66FF33"/>
                </a:solidFill>
              </a:rPr>
              <a:t>- Fogyasztói holtteher-veszteség</a:t>
            </a:r>
          </a:p>
        </p:txBody>
      </p:sp>
      <p:sp>
        <p:nvSpPr>
          <p:cNvPr id="42018" name="AutoShape 34">
            <a:extLst>
              <a:ext uri="{FF2B5EF4-FFF2-40B4-BE49-F238E27FC236}">
                <a16:creationId xmlns:a16="http://schemas.microsoft.com/office/drawing/2014/main" id="{674427F0-57A5-4D96-AE6D-58329BC5590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971926" y="3248026"/>
            <a:ext cx="360363" cy="576263"/>
          </a:xfrm>
          <a:prstGeom prst="rtTriangle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42019" name="Text Box 35">
            <a:extLst>
              <a:ext uri="{FF2B5EF4-FFF2-40B4-BE49-F238E27FC236}">
                <a16:creationId xmlns:a16="http://schemas.microsoft.com/office/drawing/2014/main" id="{F80F76A9-EC35-4001-ACBC-D376776B3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7664" y="4365625"/>
            <a:ext cx="223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>
                <a:solidFill>
                  <a:srgbClr val="990000"/>
                </a:solidFill>
              </a:rPr>
              <a:t>- Termelői holtteher-veszteség</a:t>
            </a:r>
          </a:p>
        </p:txBody>
      </p:sp>
      <p:sp>
        <p:nvSpPr>
          <p:cNvPr id="42020" name="Text Box 36">
            <a:extLst>
              <a:ext uri="{FF2B5EF4-FFF2-40B4-BE49-F238E27FC236}">
                <a16:creationId xmlns:a16="http://schemas.microsoft.com/office/drawing/2014/main" id="{5BA2F171-6BD2-4273-BB36-E0D548878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6714" y="5756593"/>
            <a:ext cx="223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>
                <a:solidFill>
                  <a:srgbClr val="FF0000"/>
                </a:solidFill>
              </a:rPr>
              <a:t>- Fogyas</a:t>
            </a:r>
            <a:r>
              <a:rPr lang="hu-HU" altLang="hu-HU">
                <a:solidFill>
                  <a:srgbClr val="990000"/>
                </a:solidFill>
              </a:rPr>
              <a:t>ztói jól</a:t>
            </a:r>
            <a:r>
              <a:rPr lang="hu-HU" altLang="hu-HU">
                <a:solidFill>
                  <a:srgbClr val="0033CC"/>
                </a:solidFill>
              </a:rPr>
              <a:t>ét-csök</a:t>
            </a:r>
            <a:r>
              <a:rPr lang="hu-HU" altLang="hu-HU">
                <a:solidFill>
                  <a:srgbClr val="66FF33"/>
                </a:solidFill>
              </a:rPr>
              <a:t>kenés</a:t>
            </a:r>
          </a:p>
        </p:txBody>
      </p:sp>
      <p:sp>
        <p:nvSpPr>
          <p:cNvPr id="42021" name="Line 37">
            <a:extLst>
              <a:ext uri="{FF2B5EF4-FFF2-40B4-BE49-F238E27FC236}">
                <a16:creationId xmlns:a16="http://schemas.microsoft.com/office/drawing/2014/main" id="{68CE0CD8-1C3E-440B-AE31-F5B2C8444AF5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1176" y="1196976"/>
            <a:ext cx="1584325" cy="35274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2022" name="Text Box 38">
            <a:extLst>
              <a:ext uri="{FF2B5EF4-FFF2-40B4-BE49-F238E27FC236}">
                <a16:creationId xmlns:a16="http://schemas.microsoft.com/office/drawing/2014/main" id="{AE227404-7DFA-4022-9DC2-6298AACB2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0" y="4581526"/>
            <a:ext cx="649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D’</a:t>
            </a:r>
            <a:endParaRPr lang="hu-HU" altLang="hu-HU" baseline="-25000"/>
          </a:p>
        </p:txBody>
      </p:sp>
      <p:sp>
        <p:nvSpPr>
          <p:cNvPr id="42023" name="Text Box 39">
            <a:extLst>
              <a:ext uri="{FF2B5EF4-FFF2-40B4-BE49-F238E27FC236}">
                <a16:creationId xmlns:a16="http://schemas.microsoft.com/office/drawing/2014/main" id="{4E63B503-1DA1-4541-A589-79840C28C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293" y="5462588"/>
            <a:ext cx="655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000" dirty="0"/>
              <a:t>Az importkvóta az import nagyságát stabilizálja, de a belpiaci ár ingadozását idézheti elő</a:t>
            </a:r>
          </a:p>
        </p:txBody>
      </p:sp>
      <p:sp>
        <p:nvSpPr>
          <p:cNvPr id="42024" name="AutoShape 40">
            <a:extLst>
              <a:ext uri="{FF2B5EF4-FFF2-40B4-BE49-F238E27FC236}">
                <a16:creationId xmlns:a16="http://schemas.microsoft.com/office/drawing/2014/main" id="{D9127C72-6149-456F-8BD2-1A21D9EFE93F}"/>
              </a:ext>
            </a:extLst>
          </p:cNvPr>
          <p:cNvSpPr>
            <a:spLocks/>
          </p:cNvSpPr>
          <p:nvPr/>
        </p:nvSpPr>
        <p:spPr bwMode="auto">
          <a:xfrm rot="5400000">
            <a:off x="5617369" y="2216944"/>
            <a:ext cx="215900" cy="1223962"/>
          </a:xfrm>
          <a:prstGeom prst="leftBrace">
            <a:avLst>
              <a:gd name="adj1" fmla="val 47243"/>
              <a:gd name="adj2" fmla="val 50000"/>
            </a:avLst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42025" name="Line 41">
            <a:extLst>
              <a:ext uri="{FF2B5EF4-FFF2-40B4-BE49-F238E27FC236}">
                <a16:creationId xmlns:a16="http://schemas.microsoft.com/office/drawing/2014/main" id="{66C8E3F4-3074-475E-8C98-05E04F2905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8425" y="2997200"/>
            <a:ext cx="4535488" cy="0"/>
          </a:xfrm>
          <a:prstGeom prst="line">
            <a:avLst/>
          </a:prstGeom>
          <a:noFill/>
          <a:ln w="28575">
            <a:solidFill>
              <a:srgbClr val="FF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2026" name="Text Box 42">
            <a:extLst>
              <a:ext uri="{FF2B5EF4-FFF2-40B4-BE49-F238E27FC236}">
                <a16:creationId xmlns:a16="http://schemas.microsoft.com/office/drawing/2014/main" id="{20A6770E-92C4-4E1D-B1D6-A14E8CC59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6939" y="2781301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>
                <a:solidFill>
                  <a:srgbClr val="FF0066"/>
                </a:solidFill>
              </a:rPr>
              <a:t>P’</a:t>
            </a:r>
          </a:p>
        </p:txBody>
      </p:sp>
      <p:sp>
        <p:nvSpPr>
          <p:cNvPr id="42027" name="Line 43">
            <a:extLst>
              <a:ext uri="{FF2B5EF4-FFF2-40B4-BE49-F238E27FC236}">
                <a16:creationId xmlns:a16="http://schemas.microsoft.com/office/drawing/2014/main" id="{75407426-C3BF-4B7A-943B-71DB7E8CAC23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7938" y="2997201"/>
            <a:ext cx="0" cy="2016125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2028" name="Line 44">
            <a:extLst>
              <a:ext uri="{FF2B5EF4-FFF2-40B4-BE49-F238E27FC236}">
                <a16:creationId xmlns:a16="http://schemas.microsoft.com/office/drawing/2014/main" id="{5DF8FBA5-8C50-4059-B7CD-430A63DB09D4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3338" y="2997201"/>
            <a:ext cx="0" cy="2087563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2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2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2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2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2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2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4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42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42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42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2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2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3" grpId="0"/>
      <p:bldP spid="42006" grpId="0" animBg="1"/>
      <p:bldP spid="42008" grpId="0"/>
      <p:bldP spid="42009" grpId="0"/>
      <p:bldP spid="42010" grpId="0"/>
      <p:bldP spid="42011" grpId="0"/>
      <p:bldP spid="42012" grpId="0" animBg="1"/>
      <p:bldP spid="42013" grpId="0"/>
      <p:bldP spid="42014" grpId="0" animBg="1"/>
      <p:bldP spid="42015" grpId="0" animBg="1"/>
      <p:bldP spid="42016" grpId="0" animBg="1"/>
      <p:bldP spid="42017" grpId="0"/>
      <p:bldP spid="42018" grpId="0" animBg="1"/>
      <p:bldP spid="42019" grpId="0"/>
      <p:bldP spid="42020" grpId="0"/>
      <p:bldP spid="42022" grpId="0"/>
      <p:bldP spid="42023" grpId="0"/>
      <p:bldP spid="42024" grpId="0" animBg="1"/>
      <p:bldP spid="420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3A4D9FB-D824-4CC9-9CEE-14EB93536C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476251"/>
            <a:ext cx="8229600" cy="564991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hu-HU" altLang="hu-HU">
              <a:solidFill>
                <a:srgbClr val="FF0066"/>
              </a:solidFill>
            </a:endParaRPr>
          </a:p>
          <a:p>
            <a:pPr eaLnBrk="1" hangingPunct="1">
              <a:buFontTx/>
              <a:buNone/>
            </a:pPr>
            <a:endParaRPr lang="hu-HU" altLang="hu-HU">
              <a:solidFill>
                <a:srgbClr val="FF0066"/>
              </a:solidFill>
            </a:endParaRPr>
          </a:p>
          <a:p>
            <a:pPr eaLnBrk="1" hangingPunct="1">
              <a:buFontTx/>
              <a:buNone/>
            </a:pPr>
            <a:endParaRPr lang="hu-HU" altLang="hu-HU">
              <a:solidFill>
                <a:srgbClr val="FF0066"/>
              </a:solidFill>
            </a:endParaRPr>
          </a:p>
          <a:p>
            <a:pPr eaLnBrk="1" hangingPunct="1">
              <a:buFontTx/>
              <a:buNone/>
            </a:pPr>
            <a:r>
              <a:rPr lang="hu-HU" altLang="hu-HU">
                <a:solidFill>
                  <a:srgbClr val="FF0066"/>
                </a:solidFill>
              </a:rPr>
              <a:t>Az importkorlátozás által okozott társadalmi veszteség nagyságát befolyásolja:</a:t>
            </a:r>
          </a:p>
          <a:p>
            <a:pPr eaLnBrk="1" hangingPunct="1">
              <a:buFontTx/>
              <a:buNone/>
            </a:pPr>
            <a:r>
              <a:rPr lang="hu-HU" altLang="hu-HU">
                <a:solidFill>
                  <a:srgbClr val="FF0066"/>
                </a:solidFill>
              </a:rPr>
              <a:t>     </a:t>
            </a:r>
            <a:r>
              <a:rPr lang="hu-HU" altLang="hu-HU">
                <a:solidFill>
                  <a:srgbClr val="0033CC"/>
                </a:solidFill>
              </a:rPr>
              <a:t> - Import termék áremelkedése</a:t>
            </a:r>
          </a:p>
          <a:p>
            <a:pPr eaLnBrk="1" hangingPunct="1">
              <a:buFontTx/>
              <a:buNone/>
            </a:pPr>
            <a:r>
              <a:rPr lang="hu-HU" altLang="hu-HU">
                <a:solidFill>
                  <a:srgbClr val="0033CC"/>
                </a:solidFill>
              </a:rPr>
              <a:t>      - A kereslet és kínálat árrugalmassága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5E57B0A-7661-4F85-9AB9-85444796C3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415291"/>
            <a:ext cx="8229600" cy="5649913"/>
          </a:xfrm>
        </p:spPr>
        <p:txBody>
          <a:bodyPr/>
          <a:lstStyle/>
          <a:p>
            <a:pPr>
              <a:buFontTx/>
              <a:buNone/>
            </a:pPr>
            <a:br>
              <a:rPr lang="hu-HU" altLang="hu-HU"/>
            </a:br>
            <a:endParaRPr lang="hu-HU" altLang="hu-HU" b="1"/>
          </a:p>
        </p:txBody>
      </p:sp>
      <p:grpSp>
        <p:nvGrpSpPr>
          <p:cNvPr id="4099" name="Group 3">
            <a:extLst>
              <a:ext uri="{FF2B5EF4-FFF2-40B4-BE49-F238E27FC236}">
                <a16:creationId xmlns:a16="http://schemas.microsoft.com/office/drawing/2014/main" id="{FDFCE843-0388-469B-B767-D1426110533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007644" y="5208114"/>
            <a:ext cx="4176712" cy="1257300"/>
            <a:chOff x="2196" y="3142"/>
            <a:chExt cx="7200" cy="1584"/>
          </a:xfrm>
        </p:grpSpPr>
        <p:sp>
          <p:nvSpPr>
            <p:cNvPr id="4100" name="AutoShape 4">
              <a:extLst>
                <a:ext uri="{FF2B5EF4-FFF2-40B4-BE49-F238E27FC236}">
                  <a16:creationId xmlns:a16="http://schemas.microsoft.com/office/drawing/2014/main" id="{A3F18814-2F1D-4284-B484-7F166307613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196" y="3142"/>
              <a:ext cx="7200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101" name="Line 5">
              <a:extLst>
                <a:ext uri="{FF2B5EF4-FFF2-40B4-BE49-F238E27FC236}">
                  <a16:creationId xmlns:a16="http://schemas.microsoft.com/office/drawing/2014/main" id="{BD9FD30C-76B2-4B72-9137-30A0DD697A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0" y="4582"/>
              <a:ext cx="8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102" name="Line 6">
              <a:extLst>
                <a:ext uri="{FF2B5EF4-FFF2-40B4-BE49-F238E27FC236}">
                  <a16:creationId xmlns:a16="http://schemas.microsoft.com/office/drawing/2014/main" id="{C3E6B94E-CA08-4DC0-A1DE-26051F0558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44" y="4582"/>
              <a:ext cx="3600" cy="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103" name="Line 7">
              <a:extLst>
                <a:ext uri="{FF2B5EF4-FFF2-40B4-BE49-F238E27FC236}">
                  <a16:creationId xmlns:a16="http://schemas.microsoft.com/office/drawing/2014/main" id="{FE19E6C1-0472-4B84-B02C-041CE8DBD3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0" y="3286"/>
              <a:ext cx="216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104" name="Line 8">
              <a:extLst>
                <a:ext uri="{FF2B5EF4-FFF2-40B4-BE49-F238E27FC236}">
                  <a16:creationId xmlns:a16="http://schemas.microsoft.com/office/drawing/2014/main" id="{4C407A0A-2197-4A53-98C4-70BE7951CB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4" y="3286"/>
              <a:ext cx="1296" cy="1296"/>
            </a:xfrm>
            <a:prstGeom prst="line">
              <a:avLst/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105" name="Line 9">
              <a:extLst>
                <a:ext uri="{FF2B5EF4-FFF2-40B4-BE49-F238E27FC236}">
                  <a16:creationId xmlns:a16="http://schemas.microsoft.com/office/drawing/2014/main" id="{DCDBF1A8-477C-429B-BA76-880FD3112B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236" y="3286"/>
              <a:ext cx="1008" cy="1296"/>
            </a:xfrm>
            <a:prstGeom prst="line">
              <a:avLst/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106" name="Line 10">
              <a:extLst>
                <a:ext uri="{FF2B5EF4-FFF2-40B4-BE49-F238E27FC236}">
                  <a16:creationId xmlns:a16="http://schemas.microsoft.com/office/drawing/2014/main" id="{81B85013-5416-4998-9092-943D38FBDB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0" y="3286"/>
              <a:ext cx="1296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107" name="Line 11">
              <a:extLst>
                <a:ext uri="{FF2B5EF4-FFF2-40B4-BE49-F238E27FC236}">
                  <a16:creationId xmlns:a16="http://schemas.microsoft.com/office/drawing/2014/main" id="{C9BF4131-1518-48E5-84BC-08801FBAB2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0" y="343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108" name="Line 12">
              <a:extLst>
                <a:ext uri="{FF2B5EF4-FFF2-40B4-BE49-F238E27FC236}">
                  <a16:creationId xmlns:a16="http://schemas.microsoft.com/office/drawing/2014/main" id="{458C2D60-92E9-469D-A900-E574CE273B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0" y="3286"/>
              <a:ext cx="0" cy="12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109" name="Line 13">
              <a:extLst>
                <a:ext uri="{FF2B5EF4-FFF2-40B4-BE49-F238E27FC236}">
                  <a16:creationId xmlns:a16="http://schemas.microsoft.com/office/drawing/2014/main" id="{038F8235-A13C-423F-86B2-3AADA7933F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36" y="3286"/>
              <a:ext cx="0" cy="12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110" name="Line 14">
              <a:extLst>
                <a:ext uri="{FF2B5EF4-FFF2-40B4-BE49-F238E27FC236}">
                  <a16:creationId xmlns:a16="http://schemas.microsoft.com/office/drawing/2014/main" id="{394301EE-8D17-4F71-B996-61940B43AE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80" y="3286"/>
              <a:ext cx="0" cy="12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4111" name="Text Box 15">
            <a:extLst>
              <a:ext uri="{FF2B5EF4-FFF2-40B4-BE49-F238E27FC236}">
                <a16:creationId xmlns:a16="http://schemas.microsoft.com/office/drawing/2014/main" id="{AD7A0AAB-C488-47B0-80C6-1C2736848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301" y="156863"/>
            <a:ext cx="11389350" cy="420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hu-HU" altLang="hu-HU" sz="2800" b="1" dirty="0">
                <a:solidFill>
                  <a:srgbClr val="FF0066"/>
                </a:solidFill>
              </a:rPr>
              <a:t>A vám és az importkvóta hatása </a:t>
            </a:r>
            <a:r>
              <a:rPr lang="hu-HU" altLang="hu-HU" sz="2800" b="1" u="sng" dirty="0">
                <a:solidFill>
                  <a:srgbClr val="FF0066"/>
                </a:solidFill>
              </a:rPr>
              <a:t>kis</a:t>
            </a:r>
            <a:r>
              <a:rPr lang="hu-HU" altLang="hu-HU" sz="2800" b="1" dirty="0">
                <a:solidFill>
                  <a:srgbClr val="FF0066"/>
                </a:solidFill>
              </a:rPr>
              <a:t> országban – Összefoglalva</a:t>
            </a:r>
          </a:p>
        </p:txBody>
      </p:sp>
      <p:sp>
        <p:nvSpPr>
          <p:cNvPr id="4112" name="Text Box 16">
            <a:extLst>
              <a:ext uri="{FF2B5EF4-FFF2-40B4-BE49-F238E27FC236}">
                <a16:creationId xmlns:a16="http://schemas.microsoft.com/office/drawing/2014/main" id="{4B51F418-6EFD-472D-A3E7-53F6E944B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0" y="5589588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b="1">
                <a:solidFill>
                  <a:schemeClr val="hlink"/>
                </a:solidFill>
              </a:rPr>
              <a:t>T</a:t>
            </a:r>
          </a:p>
        </p:txBody>
      </p:sp>
      <p:sp>
        <p:nvSpPr>
          <p:cNvPr id="4113" name="Text Box 17">
            <a:extLst>
              <a:ext uri="{FF2B5EF4-FFF2-40B4-BE49-F238E27FC236}">
                <a16:creationId xmlns:a16="http://schemas.microsoft.com/office/drawing/2014/main" id="{4840AC94-1446-4438-BC62-833FD11C8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900" y="558958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b="1">
                <a:solidFill>
                  <a:srgbClr val="996633"/>
                </a:solidFill>
              </a:rPr>
              <a:t>V</a:t>
            </a:r>
          </a:p>
        </p:txBody>
      </p:sp>
      <p:sp>
        <p:nvSpPr>
          <p:cNvPr id="4114" name="Text Box 18">
            <a:extLst>
              <a:ext uri="{FF2B5EF4-FFF2-40B4-BE49-F238E27FC236}">
                <a16:creationId xmlns:a16="http://schemas.microsoft.com/office/drawing/2014/main" id="{D7D8BBFD-6522-4D76-83BB-E8C0AA7C3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5639" y="5949951"/>
            <a:ext cx="433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b="1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4115" name="Text Box 19">
            <a:extLst>
              <a:ext uri="{FF2B5EF4-FFF2-40B4-BE49-F238E27FC236}">
                <a16:creationId xmlns:a16="http://schemas.microsoft.com/office/drawing/2014/main" id="{E4756F71-B5FE-4ACF-B44B-4050710F6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0" y="5949951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b="1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4116" name="Text Box 20">
            <a:extLst>
              <a:ext uri="{FF2B5EF4-FFF2-40B4-BE49-F238E27FC236}">
                <a16:creationId xmlns:a16="http://schemas.microsoft.com/office/drawing/2014/main" id="{008C9445-4FDF-42EE-84BC-70022E983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8026" y="4437063"/>
            <a:ext cx="1584325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b="1">
                <a:solidFill>
                  <a:schemeClr val="hlink"/>
                </a:solidFill>
              </a:rPr>
              <a:t>Termelői többlet</a:t>
            </a:r>
          </a:p>
          <a:p>
            <a:pPr>
              <a:spcBef>
                <a:spcPct val="50000"/>
              </a:spcBef>
            </a:pPr>
            <a:r>
              <a:rPr lang="hu-HU" altLang="hu-HU" b="1">
                <a:solidFill>
                  <a:srgbClr val="996633"/>
                </a:solidFill>
              </a:rPr>
              <a:t>Vám/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hu-HU" altLang="hu-HU" b="1">
                <a:solidFill>
                  <a:srgbClr val="996633"/>
                </a:solidFill>
              </a:rPr>
              <a:t>kvótajáradék</a:t>
            </a:r>
          </a:p>
          <a:p>
            <a:pPr>
              <a:spcBef>
                <a:spcPct val="50000"/>
              </a:spcBef>
            </a:pPr>
            <a:r>
              <a:rPr lang="hu-HU" altLang="hu-HU" b="1">
                <a:solidFill>
                  <a:srgbClr val="FF0066"/>
                </a:solidFill>
              </a:rPr>
              <a:t>Holtteher-veszteség</a:t>
            </a:r>
          </a:p>
        </p:txBody>
      </p:sp>
      <p:sp>
        <p:nvSpPr>
          <p:cNvPr id="4117" name="Text Box 21">
            <a:extLst>
              <a:ext uri="{FF2B5EF4-FFF2-40B4-BE49-F238E27FC236}">
                <a16:creationId xmlns:a16="http://schemas.microsoft.com/office/drawing/2014/main" id="{B17F5B87-5A4F-4238-8D7B-AF91789CC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2539" y="2781301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 altLang="hu-HU"/>
          </a:p>
        </p:txBody>
      </p:sp>
      <p:sp>
        <p:nvSpPr>
          <p:cNvPr id="4118" name="Text Box 22">
            <a:extLst>
              <a:ext uri="{FF2B5EF4-FFF2-40B4-BE49-F238E27FC236}">
                <a16:creationId xmlns:a16="http://schemas.microsoft.com/office/drawing/2014/main" id="{5D722FB1-2E31-463A-8851-9FB4F4EEA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314" y="4365626"/>
            <a:ext cx="3455987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b="1" dirty="0"/>
              <a:t>PV </a:t>
            </a:r>
            <a:r>
              <a:rPr lang="hu-HU" altLang="hu-HU" b="1" dirty="0">
                <a:sym typeface="Symbol" panose="05050102010706020507" pitchFamily="18" charset="2"/>
              </a:rPr>
              <a:t> világpiaci ár</a:t>
            </a:r>
          </a:p>
          <a:p>
            <a:pPr>
              <a:spcBef>
                <a:spcPct val="50000"/>
              </a:spcBef>
            </a:pPr>
            <a:r>
              <a:rPr lang="hu-HU" altLang="hu-HU" b="1" dirty="0">
                <a:sym typeface="Symbol" panose="05050102010706020507" pitchFamily="18" charset="2"/>
              </a:rPr>
              <a:t>PH  </a:t>
            </a:r>
            <a:r>
              <a:rPr lang="hu-HU" altLang="hu-HU" b="1" dirty="0">
                <a:sym typeface="SymbolPS" pitchFamily="18" charset="2"/>
              </a:rPr>
              <a:t>hazai ár</a:t>
            </a:r>
          </a:p>
        </p:txBody>
      </p:sp>
      <p:sp>
        <p:nvSpPr>
          <p:cNvPr id="4119" name="Line 23">
            <a:extLst>
              <a:ext uri="{FF2B5EF4-FFF2-40B4-BE49-F238E27FC236}">
                <a16:creationId xmlns:a16="http://schemas.microsoft.com/office/drawing/2014/main" id="{72A01DE8-3F4A-47A6-9884-A2C044B597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3613" y="1268414"/>
            <a:ext cx="0" cy="280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20" name="Line 24">
            <a:extLst>
              <a:ext uri="{FF2B5EF4-FFF2-40B4-BE49-F238E27FC236}">
                <a16:creationId xmlns:a16="http://schemas.microsoft.com/office/drawing/2014/main" id="{5E04D9D5-52C9-4C4D-B335-69BFD616BF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3613" y="4076700"/>
            <a:ext cx="41767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21" name="Text Box 25">
            <a:extLst>
              <a:ext uri="{FF2B5EF4-FFF2-40B4-BE49-F238E27FC236}">
                <a16:creationId xmlns:a16="http://schemas.microsoft.com/office/drawing/2014/main" id="{4AE579E7-143B-482C-9174-9D90EDB7C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3" y="2997200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400" b="1"/>
              <a:t>PV</a:t>
            </a:r>
          </a:p>
        </p:txBody>
      </p:sp>
      <p:sp>
        <p:nvSpPr>
          <p:cNvPr id="4122" name="Text Box 26">
            <a:extLst>
              <a:ext uri="{FF2B5EF4-FFF2-40B4-BE49-F238E27FC236}">
                <a16:creationId xmlns:a16="http://schemas.microsoft.com/office/drawing/2014/main" id="{2B3C5C28-524C-4F01-B8E2-371741A58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3" y="1989138"/>
            <a:ext cx="431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400" b="1"/>
              <a:t>PH</a:t>
            </a:r>
          </a:p>
        </p:txBody>
      </p:sp>
      <p:sp>
        <p:nvSpPr>
          <p:cNvPr id="4123" name="Line 27">
            <a:extLst>
              <a:ext uri="{FF2B5EF4-FFF2-40B4-BE49-F238E27FC236}">
                <a16:creationId xmlns:a16="http://schemas.microsoft.com/office/drawing/2014/main" id="{1AD5FB8A-A3EF-46FE-AB89-25A11A6E48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87713" y="2276475"/>
            <a:ext cx="0" cy="431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24" name="Line 28">
            <a:extLst>
              <a:ext uri="{FF2B5EF4-FFF2-40B4-BE49-F238E27FC236}">
                <a16:creationId xmlns:a16="http://schemas.microsoft.com/office/drawing/2014/main" id="{A26CE28B-7BF6-4EF1-A576-97691CB79D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3" y="2708276"/>
            <a:ext cx="0" cy="360363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25" name="Text Box 29">
            <a:extLst>
              <a:ext uri="{FF2B5EF4-FFF2-40B4-BE49-F238E27FC236}">
                <a16:creationId xmlns:a16="http://schemas.microsoft.com/office/drawing/2014/main" id="{7D4A23D7-1A5F-4DAC-9980-FDB8E93FA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1" y="2565401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 altLang="hu-HU"/>
          </a:p>
        </p:txBody>
      </p:sp>
      <p:sp>
        <p:nvSpPr>
          <p:cNvPr id="4126" name="Text Box 30">
            <a:extLst>
              <a:ext uri="{FF2B5EF4-FFF2-40B4-BE49-F238E27FC236}">
                <a16:creationId xmlns:a16="http://schemas.microsoft.com/office/drawing/2014/main" id="{89CAB4EC-67C7-46C1-BC12-D27180A33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9" y="2708276"/>
            <a:ext cx="212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 altLang="hu-HU"/>
          </a:p>
        </p:txBody>
      </p:sp>
      <p:sp>
        <p:nvSpPr>
          <p:cNvPr id="4127" name="Text Box 31">
            <a:extLst>
              <a:ext uri="{FF2B5EF4-FFF2-40B4-BE49-F238E27FC236}">
                <a16:creationId xmlns:a16="http://schemas.microsoft.com/office/drawing/2014/main" id="{71D104E3-3A5F-4493-AE4B-DF1911157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9" y="2565400"/>
            <a:ext cx="936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400">
                <a:solidFill>
                  <a:srgbClr val="996633"/>
                </a:solidFill>
              </a:rPr>
              <a:t>vámtarifa</a:t>
            </a:r>
          </a:p>
        </p:txBody>
      </p:sp>
      <p:sp>
        <p:nvSpPr>
          <p:cNvPr id="4128" name="Line 32">
            <a:extLst>
              <a:ext uri="{FF2B5EF4-FFF2-40B4-BE49-F238E27FC236}">
                <a16:creationId xmlns:a16="http://schemas.microsoft.com/office/drawing/2014/main" id="{0714F5C8-C184-4140-9F92-0AC91F4C78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3613" y="1484314"/>
            <a:ext cx="2305050" cy="2160587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29" name="Text Box 33">
            <a:extLst>
              <a:ext uri="{FF2B5EF4-FFF2-40B4-BE49-F238E27FC236}">
                <a16:creationId xmlns:a16="http://schemas.microsoft.com/office/drawing/2014/main" id="{9908872F-234B-4A36-A6CA-A52702BF5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5639" y="1268413"/>
            <a:ext cx="287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400" b="1">
                <a:solidFill>
                  <a:srgbClr val="800080"/>
                </a:solidFill>
              </a:rPr>
              <a:t>S</a:t>
            </a:r>
          </a:p>
        </p:txBody>
      </p:sp>
      <p:sp>
        <p:nvSpPr>
          <p:cNvPr id="4130" name="Line 34">
            <a:extLst>
              <a:ext uri="{FF2B5EF4-FFF2-40B4-BE49-F238E27FC236}">
                <a16:creationId xmlns:a16="http://schemas.microsoft.com/office/drawing/2014/main" id="{5869C8E8-1AB1-47E5-8DEF-741275C7EE6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19738" y="1557339"/>
            <a:ext cx="1439862" cy="2016125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31" name="Text Box 35">
            <a:extLst>
              <a:ext uri="{FF2B5EF4-FFF2-40B4-BE49-F238E27FC236}">
                <a16:creationId xmlns:a16="http://schemas.microsoft.com/office/drawing/2014/main" id="{8815EF91-83D2-4B03-BAE7-D1A1E3CB4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1" y="1412875"/>
            <a:ext cx="288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400" b="1">
                <a:solidFill>
                  <a:srgbClr val="800080"/>
                </a:solidFill>
              </a:rPr>
              <a:t>D</a:t>
            </a:r>
          </a:p>
        </p:txBody>
      </p:sp>
      <p:sp>
        <p:nvSpPr>
          <p:cNvPr id="4132" name="Line 36">
            <a:extLst>
              <a:ext uri="{FF2B5EF4-FFF2-40B4-BE49-F238E27FC236}">
                <a16:creationId xmlns:a16="http://schemas.microsoft.com/office/drawing/2014/main" id="{19A40EF2-4095-41A1-9719-9C49F0556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3614" y="3141663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33" name="Line 37">
            <a:extLst>
              <a:ext uri="{FF2B5EF4-FFF2-40B4-BE49-F238E27FC236}">
                <a16:creationId xmlns:a16="http://schemas.microsoft.com/office/drawing/2014/main" id="{D6EB95E5-E948-4E88-9865-2D62BCD11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8439" y="3141663"/>
            <a:ext cx="2592387" cy="0"/>
          </a:xfrm>
          <a:prstGeom prst="line">
            <a:avLst/>
          </a:prstGeom>
          <a:noFill/>
          <a:ln w="28575">
            <a:solidFill>
              <a:srgbClr val="FF006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34" name="Line 38">
            <a:extLst>
              <a:ext uri="{FF2B5EF4-FFF2-40B4-BE49-F238E27FC236}">
                <a16:creationId xmlns:a16="http://schemas.microsoft.com/office/drawing/2014/main" id="{27A7AB76-2C30-4271-94E4-77648A927F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672263" y="3141663"/>
            <a:ext cx="86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35" name="Line 39">
            <a:extLst>
              <a:ext uri="{FF2B5EF4-FFF2-40B4-BE49-F238E27FC236}">
                <a16:creationId xmlns:a16="http://schemas.microsoft.com/office/drawing/2014/main" id="{C93F3C05-2121-4FB7-A166-112650326B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7938" y="2133601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36" name="Line 40">
            <a:extLst>
              <a:ext uri="{FF2B5EF4-FFF2-40B4-BE49-F238E27FC236}">
                <a16:creationId xmlns:a16="http://schemas.microsoft.com/office/drawing/2014/main" id="{99948B08-B63B-4498-9620-7EC694EF7B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51538" y="2060575"/>
            <a:ext cx="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37" name="Line 41">
            <a:extLst>
              <a:ext uri="{FF2B5EF4-FFF2-40B4-BE49-F238E27FC236}">
                <a16:creationId xmlns:a16="http://schemas.microsoft.com/office/drawing/2014/main" id="{E0B2BC4A-F1E1-4358-A836-9163A8C64B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3614" y="2133600"/>
            <a:ext cx="158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38" name="Line 42">
            <a:extLst>
              <a:ext uri="{FF2B5EF4-FFF2-40B4-BE49-F238E27FC236}">
                <a16:creationId xmlns:a16="http://schemas.microsoft.com/office/drawing/2014/main" id="{499374EC-31E4-489D-B658-8E33152403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7938" y="2133600"/>
            <a:ext cx="863600" cy="0"/>
          </a:xfrm>
          <a:prstGeom prst="line">
            <a:avLst/>
          </a:prstGeom>
          <a:noFill/>
          <a:ln w="28575">
            <a:solidFill>
              <a:srgbClr val="FF006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39" name="Line 43">
            <a:extLst>
              <a:ext uri="{FF2B5EF4-FFF2-40B4-BE49-F238E27FC236}">
                <a16:creationId xmlns:a16="http://schemas.microsoft.com/office/drawing/2014/main" id="{75759671-58BE-4F0A-804E-7F443291D1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1539" y="2133600"/>
            <a:ext cx="15128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40" name="Line 44">
            <a:extLst>
              <a:ext uri="{FF2B5EF4-FFF2-40B4-BE49-F238E27FC236}">
                <a16:creationId xmlns:a16="http://schemas.microsoft.com/office/drawing/2014/main" id="{7565611F-2410-4DB4-A36E-147B78EF5EF8}"/>
              </a:ext>
            </a:extLst>
          </p:cNvPr>
          <p:cNvSpPr>
            <a:spLocks noChangeShapeType="1"/>
          </p:cNvSpPr>
          <p:nvPr/>
        </p:nvSpPr>
        <p:spPr bwMode="auto">
          <a:xfrm>
            <a:off x="8040689" y="2492375"/>
            <a:ext cx="2016125" cy="0"/>
          </a:xfrm>
          <a:prstGeom prst="line">
            <a:avLst/>
          </a:prstGeom>
          <a:noFill/>
          <a:ln w="28575">
            <a:solidFill>
              <a:srgbClr val="FF006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41" name="Text Box 45">
            <a:extLst>
              <a:ext uri="{FF2B5EF4-FFF2-40B4-BE49-F238E27FC236}">
                <a16:creationId xmlns:a16="http://schemas.microsoft.com/office/drawing/2014/main" id="{2993D7E2-6FCD-45A2-9943-145222A6D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8026" y="2565401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b="1">
                <a:solidFill>
                  <a:srgbClr val="FF0066"/>
                </a:solidFill>
              </a:rPr>
              <a:t>import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é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é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é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53</TotalTime>
  <Words>392</Words>
  <Application>Microsoft Office PowerPoint</Application>
  <PresentationFormat>Szélesvásznú</PresentationFormat>
  <Paragraphs>123</Paragraphs>
  <Slides>12</Slides>
  <Notes>1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2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21" baseType="lpstr">
      <vt:lpstr>Arial</vt:lpstr>
      <vt:lpstr>Calibri</vt:lpstr>
      <vt:lpstr>Gill Sans MT</vt:lpstr>
      <vt:lpstr>Symbol</vt:lpstr>
      <vt:lpstr>SymbolPS</vt:lpstr>
      <vt:lpstr>Times New Roman</vt:lpstr>
      <vt:lpstr>Galéria</vt:lpstr>
      <vt:lpstr>1_SZTE</vt:lpstr>
      <vt:lpstr>Egyenlet</vt:lpstr>
      <vt:lpstr>Nemzetközi Gazdaságtan</vt:lpstr>
      <vt:lpstr>PowerPoint-bemutató</vt:lpstr>
      <vt:lpstr>PowerPoint-bemutató</vt:lpstr>
      <vt:lpstr>Vámok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Jelen tananyag  a Szegedi Tudományegyetemen készült az Európai Unió támogatásával.  Projekt azonosító: EFOP-3.4.3-16-2016-00014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UdvariBeata</dc:creator>
  <cp:lastModifiedBy>UdvariBeata</cp:lastModifiedBy>
  <cp:revision>24</cp:revision>
  <dcterms:created xsi:type="dcterms:W3CDTF">2018-08-12T18:26:49Z</dcterms:created>
  <dcterms:modified xsi:type="dcterms:W3CDTF">2018-08-17T09:25:50Z</dcterms:modified>
</cp:coreProperties>
</file>