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78" r:id="rId2"/>
  </p:sldMasterIdLst>
  <p:notesMasterIdLst>
    <p:notesMasterId r:id="rId13"/>
  </p:notesMasterIdLst>
  <p:sldIdLst>
    <p:sldId id="278" r:id="rId3"/>
    <p:sldId id="471" r:id="rId4"/>
    <p:sldId id="440" r:id="rId5"/>
    <p:sldId id="441" r:id="rId6"/>
    <p:sldId id="442" r:id="rId7"/>
    <p:sldId id="443" r:id="rId8"/>
    <p:sldId id="444" r:id="rId9"/>
    <p:sldId id="445" r:id="rId10"/>
    <p:sldId id="446" r:id="rId11"/>
    <p:sldId id="28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09E7D-6E21-4F8D-BB08-778B7DC609C0}" type="datetimeFigureOut">
              <a:rPr lang="hu-HU" smtClean="0"/>
              <a:t>2018. 08. 17.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762291-381C-460A-B8BD-C56869F060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4808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4061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A099-CD27-4AFF-BC39-C01424BB8F6D}" type="datetimeFigureOut">
              <a:rPr lang="hu-HU" smtClean="0"/>
              <a:t>2018. 08. 17.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061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A099-CD27-4AFF-BC39-C01424BB8F6D}" type="datetimeFigureOut">
              <a:rPr lang="hu-HU" smtClean="0"/>
              <a:t>2018. 08. 17.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011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A099-CD27-4AFF-BC39-C01424BB8F6D}" type="datetimeFigureOut">
              <a:rPr lang="hu-HU" smtClean="0"/>
              <a:t>2018. 08. 17.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7874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z="1800">
                <a:solidFill>
                  <a:srgbClr val="FFFFFF"/>
                </a:solidFill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699132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5721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z="1800">
                <a:solidFill>
                  <a:srgbClr val="FFFFFF"/>
                </a:solidFill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556364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163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2889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7203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2596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810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A099-CD27-4AFF-BC39-C01424BB8F6D}" type="datetimeFigureOut">
              <a:rPr lang="hu-HU" smtClean="0"/>
              <a:t>2018. 08. 17.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94216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7567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2075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2007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33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994400" y="3886200"/>
            <a:ext cx="5791200" cy="914400"/>
          </a:xfrm>
        </p:spPr>
        <p:txBody>
          <a:bodyPr/>
          <a:lstStyle>
            <a:lvl1pPr marL="385763" indent="-385763" algn="l">
              <a:spcAft>
                <a:spcPts val="45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25753999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33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385763" indent="-385763" algn="l">
              <a:spcAft>
                <a:spcPts val="45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623061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7320" y="1628802"/>
            <a:ext cx="6815667" cy="46910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7632171" y="1633102"/>
            <a:ext cx="4320480" cy="4691063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28725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1435103"/>
            <a:ext cx="6815667" cy="469106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/>
              <a:t>2018. 08. 17.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srgbClr val="000000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>
                <a:solidFill>
                  <a:srgbClr val="000000"/>
                </a:solidFill>
              </a:rPr>
              <a:pPr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5882724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644605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A099-CD27-4AFF-BC39-C01424BB8F6D}" type="datetimeFigureOut">
              <a:rPr lang="hu-HU" smtClean="0"/>
              <a:t>2018. 08. 17.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6053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A099-CD27-4AFF-BC39-C01424BB8F6D}" type="datetimeFigureOut">
              <a:rPr lang="hu-HU" smtClean="0"/>
              <a:t>2018. 08. 17.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2360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A099-CD27-4AFF-BC39-C01424BB8F6D}" type="datetimeFigureOut">
              <a:rPr lang="hu-HU" smtClean="0"/>
              <a:t>2018. 08. 17.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878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A099-CD27-4AFF-BC39-C01424BB8F6D}" type="datetimeFigureOut">
              <a:rPr lang="hu-HU" smtClean="0"/>
              <a:t>2018. 08. 17.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8897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A099-CD27-4AFF-BC39-C01424BB8F6D}" type="datetimeFigureOut">
              <a:rPr lang="hu-HU" smtClean="0"/>
              <a:t>2018. 08. 17.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225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A099-CD27-4AFF-BC39-C01424BB8F6D}" type="datetimeFigureOut">
              <a:rPr lang="hu-HU" smtClean="0"/>
              <a:t>2018. 08. 17.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9328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E90A099-CD27-4AFF-BC39-C01424BB8F6D}" type="datetimeFigureOut">
              <a:rPr lang="hu-HU" smtClean="0"/>
              <a:t>2018. 08. 17.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7964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0A099-CD27-4AFF-BC39-C01424BB8F6D}" type="datetimeFigureOut">
              <a:rPr lang="hu-HU" smtClean="0"/>
              <a:t>2018. 08. 17.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E9E33D1-446A-4286-8A2F-470A1C1CEB7F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4445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cs typeface="+mn-cs"/>
              </a:defRPr>
            </a:lvl1pPr>
          </a:lstStyle>
          <a:p>
            <a:pPr defTabSz="342900"/>
            <a:fld id="{0DD05FFA-4383-4574-9830-A5FF25BE8406}" type="datetimeFigureOut">
              <a:rPr lang="hu-HU" smtClean="0">
                <a:solidFill>
                  <a:srgbClr val="000000"/>
                </a:solidFill>
              </a:rPr>
              <a:pPr defTabSz="342900"/>
              <a:t>2018. 08. 17.</a:t>
            </a:fld>
            <a:endParaRPr lang="hu-H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50">
                <a:cs typeface="+mn-cs"/>
              </a:defRPr>
            </a:lvl1pPr>
          </a:lstStyle>
          <a:p>
            <a:pPr defTabSz="342900"/>
            <a:endParaRPr lang="hu-H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cs typeface="+mn-cs"/>
              </a:defRPr>
            </a:lvl1pPr>
          </a:lstStyle>
          <a:p>
            <a:pPr defTabSz="342900"/>
            <a:fld id="{774ECFDF-B4B8-4D79-9C23-DD008FAF0A0B}" type="slidenum">
              <a:rPr lang="hu-HU" smtClean="0">
                <a:solidFill>
                  <a:srgbClr val="000000"/>
                </a:solidFill>
              </a:rPr>
              <a:pPr defTabSz="342900"/>
              <a:t>‹#›</a:t>
            </a:fld>
            <a:endParaRPr lang="hu-HU">
              <a:solidFill>
                <a:srgbClr val="000000"/>
              </a:solidFill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081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D1F27B2-0E15-4F04-87C7-F1175B0CF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Nemzetközi Gazdaságtan</a:t>
            </a:r>
          </a:p>
        </p:txBody>
      </p:sp>
      <p:sp>
        <p:nvSpPr>
          <p:cNvPr id="3" name="Téglalap 2">
            <a:extLst>
              <a:ext uri="{FF2B5EF4-FFF2-40B4-BE49-F238E27FC236}">
                <a16:creationId xmlns:a16="http://schemas.microsoft.com/office/drawing/2014/main" id="{ACC0F435-9277-4DF2-BF68-F71B7C020483}"/>
              </a:ext>
            </a:extLst>
          </p:cNvPr>
          <p:cNvSpPr/>
          <p:nvPr/>
        </p:nvSpPr>
        <p:spPr>
          <a:xfrm>
            <a:off x="4864579" y="1556792"/>
            <a:ext cx="2180726" cy="3908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hu-HU" dirty="0"/>
              <a:t>Kereskedelempolitika</a:t>
            </a:r>
            <a:endParaRPr lang="hu-H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áblázat 3">
            <a:extLst>
              <a:ext uri="{FF2B5EF4-FFF2-40B4-BE49-F238E27FC236}">
                <a16:creationId xmlns:a16="http://schemas.microsoft.com/office/drawing/2014/main" id="{68D34E88-1425-48D8-8D9F-93A17CC2D3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839327"/>
              </p:ext>
            </p:extLst>
          </p:nvPr>
        </p:nvGraphicFramePr>
        <p:xfrm>
          <a:off x="1775520" y="2632765"/>
          <a:ext cx="8568952" cy="24524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8757">
                  <a:extLst>
                    <a:ext uri="{9D8B030D-6E8A-4147-A177-3AD203B41FA5}">
                      <a16:colId xmlns:a16="http://schemas.microsoft.com/office/drawing/2014/main" val="2742220915"/>
                    </a:ext>
                  </a:extLst>
                </a:gridCol>
                <a:gridCol w="2179704">
                  <a:extLst>
                    <a:ext uri="{9D8B030D-6E8A-4147-A177-3AD203B41FA5}">
                      <a16:colId xmlns:a16="http://schemas.microsoft.com/office/drawing/2014/main" val="561393222"/>
                    </a:ext>
                  </a:extLst>
                </a:gridCol>
                <a:gridCol w="2987002">
                  <a:extLst>
                    <a:ext uri="{9D8B030D-6E8A-4147-A177-3AD203B41FA5}">
                      <a16:colId xmlns:a16="http://schemas.microsoft.com/office/drawing/2014/main" val="668575723"/>
                    </a:ext>
                  </a:extLst>
                </a:gridCol>
                <a:gridCol w="2433489">
                  <a:extLst>
                    <a:ext uri="{9D8B030D-6E8A-4147-A177-3AD203B41FA5}">
                      <a16:colId xmlns:a16="http://schemas.microsoft.com/office/drawing/2014/main" val="1592440619"/>
                    </a:ext>
                  </a:extLst>
                </a:gridCol>
              </a:tblGrid>
              <a:tr h="295077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Főbb információk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196604"/>
                  </a:ext>
                </a:extLst>
              </a:tr>
              <a:tr h="295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Lecke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Címe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>
                          <a:effectLst/>
                        </a:rPr>
                        <a:t>Feldolgozás menete</a:t>
                      </a:r>
                      <a:endParaRPr lang="hu-H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br>
                        <a:rPr lang="hu-HU" sz="1600" dirty="0">
                          <a:effectLst/>
                        </a:rPr>
                      </a:b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4347893"/>
                  </a:ext>
                </a:extLst>
              </a:tr>
              <a:tr h="1862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3. Lecke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Kereskedelempolitika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hu-HU" sz="16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Gondolattérkép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hu-HU" sz="16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Olvasó lecke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hu-HU" sz="1600" b="1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Prezentáció mint vázlat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hu-HU" sz="16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Gondolattérkép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hu-HU" sz="16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További olvasmányok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hu-HU" sz="1600" b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Leckezáró feladat megoldása</a:t>
                      </a:r>
                      <a:endParaRPr lang="hu-HU" sz="1600" b="0" u="non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4213805"/>
                  </a:ext>
                </a:extLst>
              </a:tr>
            </a:tbl>
          </a:graphicData>
        </a:graphic>
      </p:graphicFrame>
      <p:pic>
        <p:nvPicPr>
          <p:cNvPr id="6" name="Kép 5">
            <a:extLst>
              <a:ext uri="{FF2B5EF4-FFF2-40B4-BE49-F238E27FC236}">
                <a16:creationId xmlns:a16="http://schemas.microsoft.com/office/drawing/2014/main" id="{DA053BB7-040F-40B6-9200-CF17D6855B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248" y="2996953"/>
            <a:ext cx="1710382" cy="201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664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37966" y="4920630"/>
            <a:ext cx="4993709" cy="1080120"/>
          </a:xfrm>
        </p:spPr>
        <p:txBody>
          <a:bodyPr/>
          <a:lstStyle/>
          <a:p>
            <a:r>
              <a:rPr lang="hu-HU" sz="1500" dirty="0"/>
              <a:t>Jelen tananyag </a:t>
            </a:r>
            <a:br>
              <a:rPr lang="hu-HU" sz="1500" dirty="0"/>
            </a:br>
            <a:r>
              <a:rPr lang="hu-HU" sz="1500" dirty="0"/>
              <a:t>a Szegedi Tudományegyetemen készült</a:t>
            </a:r>
            <a:br>
              <a:rPr lang="hu-HU" sz="1500" dirty="0"/>
            </a:br>
            <a:r>
              <a:rPr lang="hu-HU" sz="1500" dirty="0"/>
              <a:t>az Európai Unió támogatásával. </a:t>
            </a:r>
            <a:br>
              <a:rPr lang="hu-HU" sz="1500" dirty="0"/>
            </a:br>
            <a:r>
              <a:rPr lang="hu-HU" sz="1500" dirty="0"/>
              <a:t>Projekt azonosító: EFOP-3.4.3-16-2016-00014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9B93854D-BB69-4D55-9607-A5D5A37F9570}"/>
              </a:ext>
            </a:extLst>
          </p:cNvPr>
          <p:cNvSpPr txBox="1">
            <a:spLocks/>
          </p:cNvSpPr>
          <p:nvPr/>
        </p:nvSpPr>
        <p:spPr bwMode="auto">
          <a:xfrm>
            <a:off x="2950025" y="1100231"/>
            <a:ext cx="6291953" cy="2516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defTabSz="685800">
              <a:defRPr/>
            </a:pPr>
            <a:endParaRPr lang="hu-HU" sz="1500" kern="0" dirty="0">
              <a:solidFill>
                <a:srgbClr val="FFFFFF"/>
              </a:solidFill>
            </a:endParaRPr>
          </a:p>
          <a:p>
            <a:pPr algn="ctr" defTabSz="685800">
              <a:defRPr/>
            </a:pPr>
            <a:r>
              <a:rPr lang="hu-HU" sz="1500" kern="0" dirty="0">
                <a:solidFill>
                  <a:srgbClr val="FFFFFF"/>
                </a:solidFill>
              </a:rPr>
              <a:t>Szegedi Tudományegyetem</a:t>
            </a:r>
          </a:p>
          <a:p>
            <a:pPr algn="ctr" defTabSz="685800">
              <a:defRPr/>
            </a:pPr>
            <a:r>
              <a:rPr lang="hu-HU" sz="1500" kern="0" dirty="0" err="1">
                <a:solidFill>
                  <a:srgbClr val="FFFFFF"/>
                </a:solidFill>
              </a:rPr>
              <a:t>GazdaságtUDOMÁNYI</a:t>
            </a:r>
            <a:r>
              <a:rPr lang="hu-HU" sz="1500" kern="0" dirty="0">
                <a:solidFill>
                  <a:srgbClr val="FFFFFF"/>
                </a:solidFill>
              </a:rPr>
              <a:t> KAR</a:t>
            </a:r>
          </a:p>
          <a:p>
            <a:pPr algn="ctr" defTabSz="685800">
              <a:defRPr/>
            </a:pPr>
            <a:r>
              <a:rPr lang="hu-HU" sz="1500" kern="0" dirty="0">
                <a:solidFill>
                  <a:srgbClr val="FFFFFF"/>
                </a:solidFill>
              </a:rPr>
              <a:t>Közgazdász  KÉPZÉS</a:t>
            </a:r>
          </a:p>
          <a:p>
            <a:pPr algn="ctr" defTabSz="685800">
              <a:defRPr/>
            </a:pPr>
            <a:r>
              <a:rPr lang="hu-HU" sz="1500" kern="0" dirty="0">
                <a:solidFill>
                  <a:srgbClr val="FFFFFF"/>
                </a:solidFill>
              </a:rPr>
              <a:t>Távoktatási TAGOZAT</a:t>
            </a:r>
          </a:p>
          <a:p>
            <a:pPr algn="ctr" defTabSz="685800">
              <a:defRPr/>
            </a:pPr>
            <a:r>
              <a:rPr lang="hu-HU" sz="1500" kern="0" dirty="0">
                <a:solidFill>
                  <a:srgbClr val="FFFFFF"/>
                </a:solidFill>
              </a:rPr>
              <a:t>LECKESOROZAT</a:t>
            </a:r>
          </a:p>
          <a:p>
            <a:pPr algn="ctr" defTabSz="685800">
              <a:defRPr/>
            </a:pPr>
            <a:r>
              <a:rPr lang="hu-HU" sz="1500" kern="0" dirty="0">
                <a:solidFill>
                  <a:srgbClr val="FFFFFF"/>
                </a:solidFill>
              </a:rPr>
              <a:t>Copyright ©  SZTE GTK 2017/2018</a:t>
            </a:r>
          </a:p>
          <a:p>
            <a:pPr algn="ctr" defTabSz="685800">
              <a:defRPr/>
            </a:pPr>
            <a:endParaRPr lang="hu-HU" sz="1500" kern="0" dirty="0">
              <a:solidFill>
                <a:srgbClr val="FFFFFF"/>
              </a:solidFill>
            </a:endParaRPr>
          </a:p>
          <a:p>
            <a:pPr algn="ctr" defTabSz="685800">
              <a:defRPr/>
            </a:pPr>
            <a:r>
              <a:rPr lang="hu-HU" sz="1500" kern="0" dirty="0">
                <a:solidFill>
                  <a:srgbClr val="FFFFFF"/>
                </a:solidFill>
              </a:rPr>
              <a:t>A LECKE tartalma, illetve alkotó </a:t>
            </a:r>
            <a:r>
              <a:rPr lang="hu-HU" sz="1500" kern="0" dirty="0" err="1">
                <a:solidFill>
                  <a:srgbClr val="FFFFFF"/>
                </a:solidFill>
              </a:rPr>
              <a:t>elemeI</a:t>
            </a:r>
            <a:r>
              <a:rPr lang="hu-HU" sz="1500" kern="0" dirty="0">
                <a:solidFill>
                  <a:srgbClr val="FFFFFF"/>
                </a:solidFill>
              </a:rPr>
              <a:t> előzetes, írásbeli engedély MELLETT használhatók fel.</a:t>
            </a:r>
          </a:p>
        </p:txBody>
      </p:sp>
    </p:spTree>
    <p:extLst>
      <p:ext uri="{BB962C8B-B14F-4D97-AF65-F5344CB8AC3E}">
        <p14:creationId xmlns:p14="http://schemas.microsoft.com/office/powerpoint/2010/main" val="1564913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64BBEEAA-12A0-4D23-93A6-64726B083C0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" y="81280"/>
            <a:ext cx="11724640" cy="605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985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7CBD0C3-C658-4AC7-8942-E895777A49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50720" y="1306195"/>
            <a:ext cx="7239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/>
              <a:t>Kereskedelempolitika</a:t>
            </a:r>
          </a:p>
        </p:txBody>
      </p:sp>
      <p:sp>
        <p:nvSpPr>
          <p:cNvPr id="157699" name="Rectangle 3">
            <a:extLst>
              <a:ext uri="{FF2B5EF4-FFF2-40B4-BE49-F238E27FC236}">
                <a16:creationId xmlns:a16="http://schemas.microsoft.com/office/drawing/2014/main" id="{A4D310CD-8BD3-42AA-AFA6-0EB053F51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6680" y="2115819"/>
            <a:ext cx="9458960" cy="4421506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hu-HU" altLang="hu-HU" sz="2800" i="1" dirty="0">
                <a:solidFill>
                  <a:srgbClr val="FF0000"/>
                </a:solidFill>
              </a:rPr>
              <a:t>Vámhatáron áthaladó áruk</a:t>
            </a:r>
            <a:r>
              <a:rPr lang="hu-HU" altLang="hu-HU" sz="2800" i="1" dirty="0"/>
              <a:t> (szolgáltatások, szellemi termékek) mozgásának az </a:t>
            </a:r>
            <a:r>
              <a:rPr lang="hu-HU" altLang="hu-HU" sz="2800" i="1" dirty="0">
                <a:solidFill>
                  <a:srgbClr val="FF0000"/>
                </a:solidFill>
              </a:rPr>
              <a:t>állam</a:t>
            </a:r>
            <a:r>
              <a:rPr lang="hu-HU" altLang="hu-HU" sz="2800" i="1" dirty="0"/>
              <a:t> </a:t>
            </a:r>
            <a:r>
              <a:rPr lang="hu-HU" altLang="hu-HU" sz="2800" i="1" dirty="0">
                <a:solidFill>
                  <a:srgbClr val="FF0000"/>
                </a:solidFill>
              </a:rPr>
              <a:t>által</a:t>
            </a:r>
            <a:r>
              <a:rPr lang="hu-HU" altLang="hu-HU" sz="2800" i="1" dirty="0"/>
              <a:t> meghatározott </a:t>
            </a:r>
            <a:r>
              <a:rPr lang="hu-HU" altLang="hu-HU" sz="2800" i="1" dirty="0">
                <a:solidFill>
                  <a:srgbClr val="FF0000"/>
                </a:solidFill>
              </a:rPr>
              <a:t>célok</a:t>
            </a:r>
            <a:r>
              <a:rPr lang="hu-HU" altLang="hu-HU" sz="2800" i="1" dirty="0"/>
              <a:t> </a:t>
            </a:r>
            <a:r>
              <a:rPr lang="hu-HU" altLang="hu-HU" sz="2800" i="1" dirty="0">
                <a:solidFill>
                  <a:srgbClr val="FF0000"/>
                </a:solidFill>
              </a:rPr>
              <a:t>elérése érdekében</a:t>
            </a:r>
            <a:r>
              <a:rPr lang="hu-HU" altLang="hu-HU" sz="2800" i="1" dirty="0"/>
              <a:t> történő </a:t>
            </a:r>
            <a:r>
              <a:rPr lang="hu-HU" altLang="hu-HU" sz="2800" i="1" dirty="0">
                <a:solidFill>
                  <a:srgbClr val="FF0000"/>
                </a:solidFill>
              </a:rPr>
              <a:t>szabályozása</a:t>
            </a:r>
          </a:p>
          <a:p>
            <a:pPr algn="r" eaLnBrk="1" hangingPunct="1">
              <a:buFontTx/>
              <a:buNone/>
            </a:pPr>
            <a:r>
              <a:rPr lang="hu-HU" altLang="hu-HU" i="1" dirty="0"/>
              <a:t>(Huszár Ernő)</a:t>
            </a:r>
          </a:p>
          <a:p>
            <a:pPr eaLnBrk="1" hangingPunct="1">
              <a:buFontTx/>
              <a:buNone/>
            </a:pPr>
            <a:endParaRPr lang="hu-HU" altLang="hu-HU" i="1" dirty="0"/>
          </a:p>
          <a:p>
            <a:pPr eaLnBrk="1" hangingPunct="1">
              <a:buFontTx/>
              <a:buNone/>
            </a:pPr>
            <a:r>
              <a:rPr lang="hu-HU" altLang="hu-HU" dirty="0"/>
              <a:t>(Célok: fejlesztés, </a:t>
            </a:r>
            <a:r>
              <a:rPr lang="hu-HU" altLang="hu-HU" dirty="0" err="1"/>
              <a:t>nk</a:t>
            </a:r>
            <a:r>
              <a:rPr lang="hu-HU" altLang="hu-HU" dirty="0"/>
              <a:t>-i </a:t>
            </a:r>
            <a:r>
              <a:rPr lang="hu-HU" altLang="hu-HU" dirty="0" err="1"/>
              <a:t>ker</a:t>
            </a:r>
            <a:r>
              <a:rPr lang="hu-HU" altLang="hu-HU" dirty="0"/>
              <a:t>-i helyzet javítása, </a:t>
            </a:r>
            <a:r>
              <a:rPr lang="hu-HU" altLang="hu-HU" dirty="0" err="1"/>
              <a:t>világgazd</a:t>
            </a:r>
            <a:r>
              <a:rPr lang="hu-HU" altLang="hu-HU" dirty="0"/>
              <a:t>-i alkalmazkodás elősegítése, hazai termék külpiacra jutásának elősegítése + ezekhez szükséges eszközrendszer kialakítása és működtetése)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16DFBF60-4010-4DA9-9E1C-3018B033A4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63040" y="1321118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dirty="0"/>
              <a:t>Kereskedelempolitika lehet: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07C9D93-15A6-46E0-9E0B-CECF1D3C8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407920"/>
            <a:ext cx="8229600" cy="3718244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hu-HU" altLang="hu-HU" dirty="0">
                <a:solidFill>
                  <a:srgbClr val="FF0000"/>
                </a:solidFill>
              </a:rPr>
              <a:t>Liberális</a:t>
            </a:r>
          </a:p>
          <a:p>
            <a:pPr marL="990600" lvl="1" indent="-533400">
              <a:buFontTx/>
              <a:buChar char="•"/>
            </a:pPr>
            <a:r>
              <a:rPr lang="hu-HU" altLang="hu-HU" dirty="0"/>
              <a:t>Minimális akadály a külkereskedelem előtt</a:t>
            </a:r>
          </a:p>
          <a:p>
            <a:pPr marL="990600" lvl="1" indent="-533400">
              <a:buFontTx/>
              <a:buChar char="•"/>
            </a:pPr>
            <a:r>
              <a:rPr lang="hu-HU" altLang="hu-HU" dirty="0"/>
              <a:t>Alacsonyabb átlagos vámszínvonal</a:t>
            </a:r>
          </a:p>
          <a:p>
            <a:pPr marL="609600" indent="-609600">
              <a:buFontTx/>
              <a:buAutoNum type="arabicPeriod"/>
            </a:pPr>
            <a:endParaRPr lang="hu-HU" altLang="hu-HU" dirty="0">
              <a:solidFill>
                <a:srgbClr val="FF0000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hu-HU" altLang="hu-HU" dirty="0">
                <a:solidFill>
                  <a:srgbClr val="FF0000"/>
                </a:solidFill>
              </a:rPr>
              <a:t>Protekcionista</a:t>
            </a:r>
          </a:p>
          <a:p>
            <a:pPr marL="990600" lvl="1" indent="-533400">
              <a:buFontTx/>
              <a:buChar char="•"/>
            </a:pPr>
            <a:r>
              <a:rPr lang="hu-HU" altLang="hu-HU" dirty="0"/>
              <a:t>Különböző akadályok kereskedelem elé állítása</a:t>
            </a:r>
          </a:p>
          <a:p>
            <a:pPr marL="990600" lvl="1" indent="-533400">
              <a:buFontTx/>
              <a:buChar char="•"/>
            </a:pPr>
            <a:r>
              <a:rPr lang="hu-HU" altLang="hu-HU" dirty="0"/>
              <a:t>Vámok mellett nem vámjellegű eszközök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FFEC075A-6EAD-4A46-BD2D-3F1792FA38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49217" y="1310640"/>
            <a:ext cx="9605635" cy="553554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/>
              <a:t>Liberalizmus vs. protekcionizmus</a:t>
            </a:r>
          </a:p>
        </p:txBody>
      </p:sp>
      <p:sp>
        <p:nvSpPr>
          <p:cNvPr id="159747" name="Rectangle 4">
            <a:extLst>
              <a:ext uri="{FF2B5EF4-FFF2-40B4-BE49-F238E27FC236}">
                <a16:creationId xmlns:a16="http://schemas.microsoft.com/office/drawing/2014/main" id="{1A813F40-F800-4C4C-83F0-24E803126E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81201" y="1864194"/>
            <a:ext cx="3521075" cy="426197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u-HU" altLang="hu-HU" u="sng" dirty="0"/>
              <a:t>Liberalizmus</a:t>
            </a:r>
          </a:p>
          <a:p>
            <a:pPr lvl="1" eaLnBrk="1" hangingPunct="1"/>
            <a:r>
              <a:rPr lang="hu-HU" altLang="hu-HU" dirty="0"/>
              <a:t>Szélesebb választék</a:t>
            </a:r>
          </a:p>
          <a:p>
            <a:pPr lvl="1" eaLnBrk="1" hangingPunct="1"/>
            <a:r>
              <a:rPr lang="hu-HU" altLang="hu-HU" dirty="0"/>
              <a:t>Hazai piacon verseny =&gt; árcsökkenés</a:t>
            </a:r>
          </a:p>
          <a:p>
            <a:pPr lvl="1" eaLnBrk="1" hangingPunct="1"/>
            <a:r>
              <a:rPr lang="hu-HU" altLang="hu-HU" dirty="0"/>
              <a:t>Optimális üzemméret</a:t>
            </a:r>
          </a:p>
          <a:p>
            <a:pPr lvl="1" eaLnBrk="1" hangingPunct="1"/>
            <a:endParaRPr lang="hu-HU" altLang="hu-HU" dirty="0">
              <a:solidFill>
                <a:srgbClr val="FF0000"/>
              </a:solidFill>
            </a:endParaRPr>
          </a:p>
          <a:p>
            <a:pPr lvl="1" eaLnBrk="1" hangingPunct="1"/>
            <a:r>
              <a:rPr lang="hu-HU" altLang="hu-HU" dirty="0">
                <a:solidFill>
                  <a:srgbClr val="FF0000"/>
                </a:solidFill>
              </a:rPr>
              <a:t>Egyáltalán nincs korlátozás??</a:t>
            </a:r>
          </a:p>
          <a:p>
            <a:pPr lvl="1" eaLnBrk="1" hangingPunct="1"/>
            <a:endParaRPr lang="hu-HU" altLang="hu-HU" dirty="0">
              <a:solidFill>
                <a:srgbClr val="FF0000"/>
              </a:solidFill>
            </a:endParaRPr>
          </a:p>
          <a:p>
            <a:pPr lvl="1" eaLnBrk="1" hangingPunct="1"/>
            <a:endParaRPr lang="hu-HU" altLang="hu-HU" dirty="0"/>
          </a:p>
        </p:txBody>
      </p:sp>
      <p:sp>
        <p:nvSpPr>
          <p:cNvPr id="159748" name="Rectangle 3">
            <a:extLst>
              <a:ext uri="{FF2B5EF4-FFF2-40B4-BE49-F238E27FC236}">
                <a16:creationId xmlns:a16="http://schemas.microsoft.com/office/drawing/2014/main" id="{811B5BE5-56CF-45CC-8037-5560C6367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24600" y="1864194"/>
            <a:ext cx="4038600" cy="3317406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hu-HU" altLang="hu-HU" u="sng" dirty="0"/>
              <a:t>Protekcionizmus</a:t>
            </a:r>
          </a:p>
          <a:p>
            <a:pPr lvl="1" eaLnBrk="1" hangingPunct="1"/>
            <a:r>
              <a:rPr lang="hu-HU" altLang="hu-HU" dirty="0"/>
              <a:t>Piac- és iparvédelem</a:t>
            </a:r>
          </a:p>
          <a:p>
            <a:pPr lvl="1" eaLnBrk="1" hangingPunct="1"/>
            <a:r>
              <a:rPr lang="hu-HU" altLang="hu-HU" dirty="0"/>
              <a:t>Iparnevelés</a:t>
            </a:r>
          </a:p>
          <a:p>
            <a:pPr lvl="1" eaLnBrk="1" hangingPunct="1"/>
            <a:r>
              <a:rPr lang="hu-HU" altLang="hu-HU" dirty="0"/>
              <a:t>Hanyatló ágazatok védelme</a:t>
            </a:r>
          </a:p>
          <a:p>
            <a:pPr lvl="1" eaLnBrk="1" hangingPunct="1"/>
            <a:r>
              <a:rPr lang="hu-HU" altLang="hu-HU" dirty="0"/>
              <a:t>Nemzetbiztonság</a:t>
            </a:r>
          </a:p>
          <a:p>
            <a:pPr lvl="1" eaLnBrk="1" hangingPunct="1"/>
            <a:r>
              <a:rPr lang="hu-HU" altLang="hu-HU" dirty="0"/>
              <a:t>Környezeti okok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FD85D141-AD0F-4A7A-B78A-E7D38C0075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1321119"/>
            <a:ext cx="8229600" cy="706437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dirty="0"/>
              <a:t>1. Vámok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90DFBF95-E546-445B-9680-C7191C42A8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910080"/>
            <a:ext cx="8229600" cy="4216084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hu-HU" altLang="hu-HU" i="1" dirty="0"/>
              <a:t>Vám: országhatáron áthaladó árukra kivetett adó</a:t>
            </a:r>
          </a:p>
          <a:p>
            <a:pPr eaLnBrk="1" hangingPunct="1">
              <a:lnSpc>
                <a:spcPct val="80000"/>
              </a:lnSpc>
            </a:pPr>
            <a:endParaRPr lang="hu-HU" altLang="hu-HU" dirty="0"/>
          </a:p>
          <a:p>
            <a:pPr eaLnBrk="1" hangingPunct="1">
              <a:lnSpc>
                <a:spcPct val="80000"/>
              </a:lnSpc>
            </a:pPr>
            <a:r>
              <a:rPr lang="hu-HU" altLang="hu-HU" dirty="0"/>
              <a:t>Több fajta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hu-HU" sz="2000" dirty="0"/>
              <a:t>Export-import-tranzitvám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hu-HU" sz="2000" dirty="0"/>
              <a:t>Fiskális-, védővám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hu-HU" sz="2000" dirty="0"/>
              <a:t>Autonóm-, szerződéses vám, stb.</a:t>
            </a:r>
          </a:p>
          <a:p>
            <a:pPr eaLnBrk="1" hangingPunct="1">
              <a:lnSpc>
                <a:spcPct val="80000"/>
              </a:lnSpc>
            </a:pPr>
            <a:endParaRPr lang="hu-HU" altLang="hu-HU" dirty="0"/>
          </a:p>
          <a:p>
            <a:pPr eaLnBrk="1" hangingPunct="1">
              <a:lnSpc>
                <a:spcPct val="80000"/>
              </a:lnSpc>
            </a:pPr>
            <a:r>
              <a:rPr lang="hu-HU" altLang="hu-HU" dirty="0"/>
              <a:t>Vámtarifa/vámdíjszabás típusai: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hu-HU" sz="2000" dirty="0"/>
              <a:t>Érték szerinti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hu-HU" sz="2000" dirty="0" err="1"/>
              <a:t>Árunemenkénti</a:t>
            </a:r>
            <a:endParaRPr lang="hu-HU" altLang="hu-HU" sz="2000" dirty="0"/>
          </a:p>
          <a:p>
            <a:pPr lvl="1" eaLnBrk="1" hangingPunct="1">
              <a:lnSpc>
                <a:spcPct val="80000"/>
              </a:lnSpc>
            </a:pPr>
            <a:r>
              <a:rPr lang="hu-HU" altLang="hu-HU" sz="2000" dirty="0"/>
              <a:t>Összetett</a:t>
            </a:r>
          </a:p>
          <a:p>
            <a:pPr eaLnBrk="1" hangingPunct="1">
              <a:lnSpc>
                <a:spcPct val="80000"/>
              </a:lnSpc>
            </a:pPr>
            <a:endParaRPr lang="hu-HU" altLang="hu-HU" dirty="0"/>
          </a:p>
          <a:p>
            <a:pPr eaLnBrk="1" hangingPunct="1">
              <a:lnSpc>
                <a:spcPct val="80000"/>
              </a:lnSpc>
            </a:pPr>
            <a:r>
              <a:rPr lang="hu-HU" altLang="hu-HU" dirty="0"/>
              <a:t>Importvám hatásai (fogyasztási, termelési, kereskedelmi, költségvetési)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ím 1">
            <a:extLst>
              <a:ext uri="{FF2B5EF4-FFF2-40B4-BE49-F238E27FC236}">
                <a16:creationId xmlns:a16="http://schemas.microsoft.com/office/drawing/2014/main" id="{39271D42-FF27-4A23-918D-E35C4B321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330960"/>
            <a:ext cx="9603275" cy="522794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hu-HU" altLang="hu-HU" dirty="0"/>
              <a:t>Vámok Logikája</a:t>
            </a:r>
          </a:p>
        </p:txBody>
      </p:sp>
      <p:sp>
        <p:nvSpPr>
          <p:cNvPr id="161795" name="Tartalom helye 2">
            <a:extLst>
              <a:ext uri="{FF2B5EF4-FFF2-40B4-BE49-F238E27FC236}">
                <a16:creationId xmlns:a16="http://schemas.microsoft.com/office/drawing/2014/main" id="{F88EC195-A52D-4D60-B363-04EAEF29BD6E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1366520" y="2543176"/>
            <a:ext cx="7772400" cy="256857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hu-HU" altLang="hu-HU" dirty="0"/>
              <a:t>Termék ára = termelési költség</a:t>
            </a:r>
          </a:p>
          <a:p>
            <a:pPr eaLnBrk="1" hangingPunct="1"/>
            <a:r>
              <a:rPr lang="hu-HU" altLang="hu-HU" dirty="0"/>
              <a:t>Vám nélkül: világpiaci áron lehet értékesíteni</a:t>
            </a:r>
          </a:p>
          <a:p>
            <a:pPr eaLnBrk="1" hangingPunct="1"/>
            <a:r>
              <a:rPr lang="hu-HU" altLang="hu-HU" dirty="0"/>
              <a:t>Vám esetén:</a:t>
            </a:r>
          </a:p>
          <a:p>
            <a:pPr lvl="1" eaLnBrk="1" hangingPunct="1"/>
            <a:r>
              <a:rPr lang="hu-HU" altLang="hu-HU" dirty="0"/>
              <a:t>Vám az exportőr számára további költség</a:t>
            </a:r>
          </a:p>
          <a:p>
            <a:pPr lvl="1" eaLnBrk="1" hangingPunct="1"/>
            <a:r>
              <a:rPr lang="hu-HU" altLang="hu-HU" dirty="0"/>
              <a:t>Exportőrnek kell megfizetnie</a:t>
            </a:r>
          </a:p>
          <a:p>
            <a:pPr lvl="1" eaLnBrk="1" hangingPunct="1"/>
            <a:r>
              <a:rPr lang="hu-HU" altLang="hu-HU" dirty="0"/>
              <a:t>Eredmény: növekvő ár -&gt; csökkenő fogyasztás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ím 1">
            <a:extLst>
              <a:ext uri="{FF2B5EF4-FFF2-40B4-BE49-F238E27FC236}">
                <a16:creationId xmlns:a16="http://schemas.microsoft.com/office/drawing/2014/main" id="{8AD6D02D-3EE6-4845-94B0-33CD95966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290320"/>
            <a:ext cx="9603275" cy="563434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dirty="0"/>
              <a:t>Példa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40F47F0-0172-4F4D-A73C-AC50EF4B4D1D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2209800" y="2270125"/>
            <a:ext cx="7772400" cy="320675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hu-HU" dirty="0"/>
              <a:t>10.000 ceruza termelési költsége: 18.500 USD</a:t>
            </a:r>
          </a:p>
          <a:p>
            <a:pPr>
              <a:defRPr/>
            </a:pPr>
            <a:r>
              <a:rPr lang="hu-HU" dirty="0"/>
              <a:t>USA akar az EU-ba exportálni 10.000 ceruzát</a:t>
            </a:r>
          </a:p>
          <a:p>
            <a:pPr>
              <a:defRPr/>
            </a:pPr>
            <a:r>
              <a:rPr lang="hu-HU" dirty="0"/>
              <a:t>Vám nélkül:</a:t>
            </a:r>
          </a:p>
          <a:p>
            <a:pPr lvl="1">
              <a:defRPr/>
            </a:pPr>
            <a:r>
              <a:rPr lang="hu-HU" dirty="0"/>
              <a:t>USA értékesítése: 18.500 USD</a:t>
            </a:r>
          </a:p>
          <a:p>
            <a:pPr>
              <a:defRPr/>
            </a:pPr>
            <a:r>
              <a:rPr lang="hu-HU" dirty="0"/>
              <a:t>Ha a vám 10%-os (értékvám):</a:t>
            </a:r>
          </a:p>
          <a:p>
            <a:pPr lvl="1">
              <a:defRPr/>
            </a:pPr>
            <a:r>
              <a:rPr lang="hu-HU" dirty="0"/>
              <a:t>Vám: 18.500*0,1 = 1.850 USD -&gt; értékesítés: 18.500 + 1.850 = 20.350 USD</a:t>
            </a:r>
          </a:p>
          <a:p>
            <a:pPr lvl="1">
              <a:defRPr/>
            </a:pPr>
            <a:r>
              <a:rPr lang="hu-HU" dirty="0"/>
              <a:t>USA-nak kell megfizetni! – termék 20.350 USD áron kerül a piacra!</a:t>
            </a:r>
          </a:p>
          <a:p>
            <a:pPr>
              <a:defRPr/>
            </a:pPr>
            <a:r>
              <a:rPr lang="hu-HU" dirty="0"/>
              <a:t>Ha a vám ceruzánként 0,5 dollár (mennyiség):</a:t>
            </a:r>
          </a:p>
          <a:p>
            <a:pPr lvl="1">
              <a:defRPr/>
            </a:pPr>
            <a:r>
              <a:rPr lang="hu-HU" dirty="0"/>
              <a:t>Vám: 10.000*0,5 = 5000 USD -&gt; értékesítés: 18.500 + 5000 = 23.500 USD</a:t>
            </a:r>
          </a:p>
          <a:p>
            <a:pPr lvl="1">
              <a:defRPr/>
            </a:pPr>
            <a:r>
              <a:rPr lang="hu-HU" dirty="0"/>
              <a:t>USA-nak kell megfizetni! – termék 23.500 USD áron kerül a piacra!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527DF23F-728A-4679-B200-FB1791A2AE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61440" y="1290319"/>
            <a:ext cx="10525760" cy="965835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dirty="0"/>
              <a:t>2. Nem vámjellegű intézkedések </a:t>
            </a:r>
            <a:r>
              <a:rPr lang="hu-HU" altLang="hu-HU" sz="1900" dirty="0"/>
              <a:t>(</a:t>
            </a:r>
            <a:r>
              <a:rPr lang="hu-HU" altLang="hu-HU" sz="1900" dirty="0" err="1"/>
              <a:t>NTBs</a:t>
            </a:r>
            <a:r>
              <a:rPr lang="hu-HU" altLang="hu-HU" sz="1900" dirty="0"/>
              <a:t> = </a:t>
            </a:r>
            <a:r>
              <a:rPr lang="en-GB" altLang="hu-HU" sz="1900" dirty="0"/>
              <a:t>Non-tariff barriers</a:t>
            </a:r>
            <a:r>
              <a:rPr lang="hu-HU" altLang="hu-HU" sz="1900" dirty="0"/>
              <a:t>)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9A5112E-EDFE-4F1B-A959-9063A3C230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29360" y="2082800"/>
            <a:ext cx="10312400" cy="4391026"/>
          </a:xfrm>
        </p:spPr>
        <p:txBody>
          <a:bodyPr>
            <a:normAutofit/>
          </a:bodyPr>
          <a:lstStyle/>
          <a:p>
            <a:pPr marL="274320" indent="-274320">
              <a:lnSpc>
                <a:spcPct val="90000"/>
              </a:lnSpc>
              <a:buNone/>
              <a:defRPr/>
            </a:pPr>
            <a:r>
              <a:rPr lang="hu-HU" i="1" dirty="0" err="1"/>
              <a:t>Def</a:t>
            </a:r>
            <a:r>
              <a:rPr lang="hu-HU" i="1" dirty="0"/>
              <a:t>.: Vámokon kívüli </a:t>
            </a:r>
            <a:r>
              <a:rPr lang="hu-HU" i="1" dirty="0" err="1"/>
              <a:t>ker.pol</a:t>
            </a:r>
            <a:r>
              <a:rPr lang="hu-HU" i="1" dirty="0"/>
              <a:t>-i intézkedések, korlátozások, előírások, szabályozások, amik egy ország más országgal folytatott kereskedelmét befolyásolják.</a:t>
            </a:r>
          </a:p>
          <a:p>
            <a:pPr marL="274320" indent="-274320">
              <a:lnSpc>
                <a:spcPct val="90000"/>
              </a:lnSpc>
              <a:buFont typeface="Wingdings 2"/>
              <a:buChar char=""/>
              <a:defRPr/>
            </a:pPr>
            <a:endParaRPr lang="hu-HU" sz="2800" u="sng" dirty="0"/>
          </a:p>
          <a:p>
            <a:pPr marL="274320" indent="-274320">
              <a:lnSpc>
                <a:spcPct val="90000"/>
              </a:lnSpc>
              <a:buFont typeface="Wingdings 2"/>
              <a:buChar char=""/>
              <a:defRPr/>
            </a:pPr>
            <a:r>
              <a:rPr lang="hu-HU" sz="2800" u="sng" dirty="0"/>
              <a:t>Főbb típusai:</a:t>
            </a:r>
          </a:p>
          <a:p>
            <a:pPr marL="521208" lvl="1">
              <a:lnSpc>
                <a:spcPct val="90000"/>
              </a:lnSpc>
              <a:buClr>
                <a:schemeClr val="accent4"/>
              </a:buClr>
              <a:buFont typeface="Wingdings 2"/>
              <a:buChar char=""/>
              <a:defRPr/>
            </a:pPr>
            <a:r>
              <a:rPr lang="hu-HU" sz="2400" dirty="0">
                <a:solidFill>
                  <a:schemeClr val="tx1">
                    <a:tint val="85000"/>
                  </a:schemeClr>
                </a:solidFill>
              </a:rPr>
              <a:t>Mennyiségi korlátozások (kvóták)</a:t>
            </a:r>
          </a:p>
          <a:p>
            <a:pPr marL="521208" lvl="1">
              <a:lnSpc>
                <a:spcPct val="90000"/>
              </a:lnSpc>
              <a:buClr>
                <a:schemeClr val="accent4"/>
              </a:buClr>
              <a:buFont typeface="Wingdings 2"/>
              <a:buChar char=""/>
              <a:defRPr/>
            </a:pPr>
            <a:r>
              <a:rPr lang="hu-HU" sz="2400" dirty="0">
                <a:solidFill>
                  <a:schemeClr val="tx1">
                    <a:tint val="85000"/>
                  </a:schemeClr>
                </a:solidFill>
              </a:rPr>
              <a:t>Adminisztratív és egyéb előírások</a:t>
            </a:r>
          </a:p>
          <a:p>
            <a:pPr marL="521208" lvl="1">
              <a:lnSpc>
                <a:spcPct val="90000"/>
              </a:lnSpc>
              <a:buClr>
                <a:schemeClr val="accent4"/>
              </a:buClr>
              <a:buFont typeface="Wingdings 2"/>
              <a:buChar char=""/>
              <a:defRPr/>
            </a:pPr>
            <a:r>
              <a:rPr lang="hu-HU" sz="2400" dirty="0">
                <a:solidFill>
                  <a:schemeClr val="tx1">
                    <a:tint val="85000"/>
                  </a:schemeClr>
                </a:solidFill>
              </a:rPr>
              <a:t>Exporttámogatások</a:t>
            </a:r>
          </a:p>
          <a:p>
            <a:pPr marL="521208" lvl="1">
              <a:lnSpc>
                <a:spcPct val="90000"/>
              </a:lnSpc>
              <a:buClr>
                <a:schemeClr val="accent4"/>
              </a:buClr>
              <a:buFont typeface="Wingdings 2"/>
              <a:buChar char=""/>
              <a:defRPr/>
            </a:pPr>
            <a:r>
              <a:rPr lang="hu-HU" sz="2400" dirty="0">
                <a:solidFill>
                  <a:schemeClr val="tx1">
                    <a:tint val="85000"/>
                  </a:schemeClr>
                </a:solidFill>
              </a:rPr>
              <a:t>Dömpingárak, dömpingellenes intézkedések</a:t>
            </a:r>
          </a:p>
          <a:p>
            <a:pPr marL="521208" lvl="1">
              <a:lnSpc>
                <a:spcPct val="90000"/>
              </a:lnSpc>
              <a:buClr>
                <a:schemeClr val="accent4"/>
              </a:buClr>
              <a:buFont typeface="Wingdings 2"/>
              <a:buChar char=""/>
              <a:defRPr/>
            </a:pPr>
            <a:r>
              <a:rPr lang="hu-HU" sz="2400" dirty="0">
                <a:solidFill>
                  <a:schemeClr val="tx1">
                    <a:tint val="85000"/>
                  </a:schemeClr>
                </a:solidFill>
              </a:rPr>
              <a:t>Önkéntes exportkorlátozás (VER)</a:t>
            </a:r>
          </a:p>
          <a:p>
            <a:pPr marL="521208" lvl="1">
              <a:lnSpc>
                <a:spcPct val="90000"/>
              </a:lnSpc>
              <a:buClr>
                <a:schemeClr val="accent4"/>
              </a:buClr>
              <a:buFont typeface="Wingdings 2"/>
              <a:buChar char=""/>
              <a:defRPr/>
            </a:pPr>
            <a:r>
              <a:rPr lang="hu-HU" sz="2400" dirty="0">
                <a:solidFill>
                  <a:schemeClr val="tx1">
                    <a:tint val="85000"/>
                  </a:schemeClr>
                </a:solidFill>
              </a:rPr>
              <a:t>Más országokkal kötött gazdasági megállapodások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theme/theme1.xml><?xml version="1.0" encoding="utf-8"?>
<a:theme xmlns:a="http://schemas.openxmlformats.org/drawingml/2006/main" name="Galéria">
  <a:themeElements>
    <a:clrScheme name="Galé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é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é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</TotalTime>
  <Words>395</Words>
  <Application>Microsoft Office PowerPoint</Application>
  <PresentationFormat>Szélesvásznú</PresentationFormat>
  <Paragraphs>94</Paragraphs>
  <Slides>10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10</vt:i4>
      </vt:variant>
    </vt:vector>
  </HeadingPairs>
  <TitlesOfParts>
    <vt:vector size="17" baseType="lpstr">
      <vt:lpstr>Arial</vt:lpstr>
      <vt:lpstr>Calibri</vt:lpstr>
      <vt:lpstr>Gill Sans MT</vt:lpstr>
      <vt:lpstr>Times New Roman</vt:lpstr>
      <vt:lpstr>Wingdings 2</vt:lpstr>
      <vt:lpstr>Galéria</vt:lpstr>
      <vt:lpstr>1_SZTE</vt:lpstr>
      <vt:lpstr>Nemzetközi Gazdaságtan</vt:lpstr>
      <vt:lpstr>PowerPoint-bemutató</vt:lpstr>
      <vt:lpstr>Kereskedelempolitika</vt:lpstr>
      <vt:lpstr>Kereskedelempolitika lehet:</vt:lpstr>
      <vt:lpstr>Liberalizmus vs. protekcionizmus</vt:lpstr>
      <vt:lpstr>1. Vámok</vt:lpstr>
      <vt:lpstr>Vámok Logikája</vt:lpstr>
      <vt:lpstr>Példa</vt:lpstr>
      <vt:lpstr>2. Nem vámjellegű intézkedések (NTBs = Non-tariff barriers)</vt:lpstr>
      <vt:lpstr>Jelen tananyag  a Szegedi Tudományegyetemen készült az Európai Unió támogatásával.  Projekt azonosító: EFOP-3.4.3-16-2016-00014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UdvariBeata</dc:creator>
  <cp:lastModifiedBy>UdvariBeata</cp:lastModifiedBy>
  <cp:revision>18</cp:revision>
  <dcterms:created xsi:type="dcterms:W3CDTF">2018-08-12T18:26:49Z</dcterms:created>
  <dcterms:modified xsi:type="dcterms:W3CDTF">2018-08-17T09:05:36Z</dcterms:modified>
</cp:coreProperties>
</file>