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76" r:id="rId3"/>
    <p:sldId id="347" r:id="rId4"/>
    <p:sldId id="393" r:id="rId5"/>
    <p:sldId id="394" r:id="rId6"/>
    <p:sldId id="401" r:id="rId7"/>
    <p:sldId id="402" r:id="rId8"/>
    <p:sldId id="398" r:id="rId9"/>
    <p:sldId id="400" r:id="rId10"/>
    <p:sldId id="399" r:id="rId11"/>
    <p:sldId id="368" r:id="rId12"/>
    <p:sldId id="403" r:id="rId13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9343" autoAdjust="0"/>
  </p:normalViewPr>
  <p:slideViewPr>
    <p:cSldViewPr>
      <p:cViewPr varScale="1">
        <p:scale>
          <a:sx n="136" d="100"/>
          <a:sy n="136" d="100"/>
        </p:scale>
        <p:origin x="261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8465C-AAA8-468A-ABA1-E199650EA6F6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539B27C-3317-40B4-B2E5-15AB278D9FCF}">
      <dgm:prSet phldrT="[Szöveg]"/>
      <dgm:spPr>
        <a:solidFill>
          <a:srgbClr val="703636"/>
        </a:solidFill>
      </dgm:spPr>
      <dgm:t>
        <a:bodyPr/>
        <a:lstStyle/>
        <a:p>
          <a:r>
            <a:rPr lang="hu-HU" dirty="0" smtClean="0"/>
            <a:t>közvetlen</a:t>
          </a:r>
          <a:endParaRPr lang="hu-HU" dirty="0"/>
        </a:p>
      </dgm:t>
    </dgm:pt>
    <dgm:pt modelId="{0538DA91-4205-4B3C-822E-4AC5D49FE781}" type="parTrans" cxnId="{6E6AD1B9-DF71-4120-AC68-48677DD0242E}">
      <dgm:prSet/>
      <dgm:spPr/>
      <dgm:t>
        <a:bodyPr/>
        <a:lstStyle/>
        <a:p>
          <a:endParaRPr lang="hu-HU"/>
        </a:p>
      </dgm:t>
    </dgm:pt>
    <dgm:pt modelId="{9C78D05F-FC54-47C6-90AC-98088313F4BD}" type="sibTrans" cxnId="{6E6AD1B9-DF71-4120-AC68-48677DD0242E}">
      <dgm:prSet/>
      <dgm:spPr/>
      <dgm:t>
        <a:bodyPr/>
        <a:lstStyle/>
        <a:p>
          <a:endParaRPr lang="hu-HU"/>
        </a:p>
      </dgm:t>
    </dgm:pt>
    <dgm:pt modelId="{ECA2F362-C029-49E9-B99E-9DB7687A7F7B}">
      <dgm:prSet phldrT="[Szöveg]"/>
      <dgm:spPr>
        <a:solidFill>
          <a:srgbClr val="703636"/>
        </a:solidFill>
      </dgm:spPr>
      <dgm:t>
        <a:bodyPr/>
        <a:lstStyle/>
        <a:p>
          <a:r>
            <a:rPr lang="hu-HU" dirty="0" smtClean="0"/>
            <a:t>közvetett</a:t>
          </a:r>
          <a:endParaRPr lang="hu-HU" dirty="0"/>
        </a:p>
      </dgm:t>
    </dgm:pt>
    <dgm:pt modelId="{7BD67043-8F4B-4AE5-99F7-4742C87F0C61}" type="parTrans" cxnId="{DEEC324C-7AB8-44D0-B08F-CB8FE97BAD96}">
      <dgm:prSet/>
      <dgm:spPr/>
      <dgm:t>
        <a:bodyPr/>
        <a:lstStyle/>
        <a:p>
          <a:endParaRPr lang="hu-HU"/>
        </a:p>
      </dgm:t>
    </dgm:pt>
    <dgm:pt modelId="{C4649DDE-E3D9-49C4-BDD6-5AF3AF87E7C1}" type="sibTrans" cxnId="{DEEC324C-7AB8-44D0-B08F-CB8FE97BAD96}">
      <dgm:prSet/>
      <dgm:spPr/>
      <dgm:t>
        <a:bodyPr/>
        <a:lstStyle/>
        <a:p>
          <a:endParaRPr lang="hu-HU"/>
        </a:p>
      </dgm:t>
    </dgm:pt>
    <dgm:pt modelId="{A10FE518-944C-4E3D-AF67-72CC8CA166C0}" type="pres">
      <dgm:prSet presAssocID="{5638465C-AAA8-468A-ABA1-E199650EA6F6}" presName="diagram" presStyleCnt="0">
        <dgm:presLayoutVars>
          <dgm:dir/>
        </dgm:presLayoutVars>
      </dgm:prSet>
      <dgm:spPr/>
      <dgm:t>
        <a:bodyPr/>
        <a:lstStyle/>
        <a:p>
          <a:endParaRPr lang="hu-HU"/>
        </a:p>
      </dgm:t>
    </dgm:pt>
    <dgm:pt modelId="{54842CC1-69A3-4267-BE87-0756D71E22F0}" type="pres">
      <dgm:prSet presAssocID="{9539B27C-3317-40B4-B2E5-15AB278D9FCF}" presName="composite" presStyleCnt="0"/>
      <dgm:spPr/>
    </dgm:pt>
    <dgm:pt modelId="{E7AA6A08-649A-448E-A8CE-BA1DB16DBA40}" type="pres">
      <dgm:prSet presAssocID="{9539B27C-3317-40B4-B2E5-15AB278D9FCF}" presName="Image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4301E6C1-3274-42B3-A279-19F71F41DD5C}" type="pres">
      <dgm:prSet presAssocID="{9539B27C-3317-40B4-B2E5-15AB278D9FCF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9EB895-014D-466C-85D9-A32227CFA5C3}" type="pres">
      <dgm:prSet presAssocID="{9C78D05F-FC54-47C6-90AC-98088313F4BD}" presName="sibTrans" presStyleCnt="0"/>
      <dgm:spPr/>
    </dgm:pt>
    <dgm:pt modelId="{548B56E6-BDEF-4013-A373-C45569F4417A}" type="pres">
      <dgm:prSet presAssocID="{ECA2F362-C029-49E9-B99E-9DB7687A7F7B}" presName="composite" presStyleCnt="0"/>
      <dgm:spPr/>
    </dgm:pt>
    <dgm:pt modelId="{49E3FC60-F09F-45CE-A638-CC1D4D2832F4}" type="pres">
      <dgm:prSet presAssocID="{ECA2F362-C029-49E9-B99E-9DB7687A7F7B}" presName="Image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B169C1AF-A6E9-417D-AFBA-D4805EDCFBB9}" type="pres">
      <dgm:prSet presAssocID="{ECA2F362-C029-49E9-B99E-9DB7687A7F7B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1D1EBB8-4C1B-4F75-9846-80A186CA0492}" type="presOf" srcId="{ECA2F362-C029-49E9-B99E-9DB7687A7F7B}" destId="{B169C1AF-A6E9-417D-AFBA-D4805EDCFBB9}" srcOrd="0" destOrd="0" presId="urn:microsoft.com/office/officeart/2008/layout/BendingPictureCaption"/>
    <dgm:cxn modelId="{DEEC324C-7AB8-44D0-B08F-CB8FE97BAD96}" srcId="{5638465C-AAA8-468A-ABA1-E199650EA6F6}" destId="{ECA2F362-C029-49E9-B99E-9DB7687A7F7B}" srcOrd="1" destOrd="0" parTransId="{7BD67043-8F4B-4AE5-99F7-4742C87F0C61}" sibTransId="{C4649DDE-E3D9-49C4-BDD6-5AF3AF87E7C1}"/>
    <dgm:cxn modelId="{6E6AD1B9-DF71-4120-AC68-48677DD0242E}" srcId="{5638465C-AAA8-468A-ABA1-E199650EA6F6}" destId="{9539B27C-3317-40B4-B2E5-15AB278D9FCF}" srcOrd="0" destOrd="0" parTransId="{0538DA91-4205-4B3C-822E-4AC5D49FE781}" sibTransId="{9C78D05F-FC54-47C6-90AC-98088313F4BD}"/>
    <dgm:cxn modelId="{8FF40FD6-3944-4303-B05F-C9713D85F185}" type="presOf" srcId="{9539B27C-3317-40B4-B2E5-15AB278D9FCF}" destId="{4301E6C1-3274-42B3-A279-19F71F41DD5C}" srcOrd="0" destOrd="0" presId="urn:microsoft.com/office/officeart/2008/layout/BendingPictureCaption"/>
    <dgm:cxn modelId="{FD8EA8AA-2B8D-472A-8683-ACD72C767572}" type="presOf" srcId="{5638465C-AAA8-468A-ABA1-E199650EA6F6}" destId="{A10FE518-944C-4E3D-AF67-72CC8CA166C0}" srcOrd="0" destOrd="0" presId="urn:microsoft.com/office/officeart/2008/layout/BendingPictureCaption"/>
    <dgm:cxn modelId="{FAF569F8-D7F2-4C2D-A0EF-E7DD07A54FA5}" type="presParOf" srcId="{A10FE518-944C-4E3D-AF67-72CC8CA166C0}" destId="{54842CC1-69A3-4267-BE87-0756D71E22F0}" srcOrd="0" destOrd="0" presId="urn:microsoft.com/office/officeart/2008/layout/BendingPictureCaption"/>
    <dgm:cxn modelId="{787329F8-872F-4894-8642-27FB77AFC0EB}" type="presParOf" srcId="{54842CC1-69A3-4267-BE87-0756D71E22F0}" destId="{E7AA6A08-649A-448E-A8CE-BA1DB16DBA40}" srcOrd="0" destOrd="0" presId="urn:microsoft.com/office/officeart/2008/layout/BendingPictureCaption"/>
    <dgm:cxn modelId="{E5C2789D-32F0-4127-8F8C-720F4487CC47}" type="presParOf" srcId="{54842CC1-69A3-4267-BE87-0756D71E22F0}" destId="{4301E6C1-3274-42B3-A279-19F71F41DD5C}" srcOrd="1" destOrd="0" presId="urn:microsoft.com/office/officeart/2008/layout/BendingPictureCaption"/>
    <dgm:cxn modelId="{5F1C9DA8-7911-4416-8403-9FE5A4515591}" type="presParOf" srcId="{A10FE518-944C-4E3D-AF67-72CC8CA166C0}" destId="{779EB895-014D-466C-85D9-A32227CFA5C3}" srcOrd="1" destOrd="0" presId="urn:microsoft.com/office/officeart/2008/layout/BendingPictureCaption"/>
    <dgm:cxn modelId="{2F93A200-79D8-47B9-B8EC-1CD94F8AACB8}" type="presParOf" srcId="{A10FE518-944C-4E3D-AF67-72CC8CA166C0}" destId="{548B56E6-BDEF-4013-A373-C45569F4417A}" srcOrd="2" destOrd="0" presId="urn:microsoft.com/office/officeart/2008/layout/BendingPictureCaption"/>
    <dgm:cxn modelId="{69D5DCAA-95C9-4889-938C-1054144EB786}" type="presParOf" srcId="{548B56E6-BDEF-4013-A373-C45569F4417A}" destId="{49E3FC60-F09F-45CE-A638-CC1D4D2832F4}" srcOrd="0" destOrd="0" presId="urn:microsoft.com/office/officeart/2008/layout/BendingPictureCaption"/>
    <dgm:cxn modelId="{47EB23B7-C299-45AD-9957-D55E3DB55119}" type="presParOf" srcId="{548B56E6-BDEF-4013-A373-C45569F4417A}" destId="{B169C1AF-A6E9-417D-AFBA-D4805EDCFBB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C6A82-4ED0-425C-84FC-E80119C32F1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829D7B-33F8-4CBD-9AD9-D84DA81EE3B1}">
      <dgm:prSet phldrT="[Szöveg]"/>
      <dgm:spPr>
        <a:solidFill>
          <a:srgbClr val="703636"/>
        </a:solidFill>
      </dgm:spPr>
      <dgm:t>
        <a:bodyPr/>
        <a:lstStyle/>
        <a:p>
          <a:r>
            <a:rPr lang="hu-HU" dirty="0" smtClean="0"/>
            <a:t>MEGTAKARÍTÓK</a:t>
          </a:r>
          <a:endParaRPr lang="hu-HU" dirty="0"/>
        </a:p>
      </dgm:t>
    </dgm:pt>
    <dgm:pt modelId="{A0FBD6E0-A41D-44ED-AD50-D72CCD7F419D}" type="parTrans" cxnId="{E642BA79-E759-4DF2-905F-3E0D5F52495C}">
      <dgm:prSet/>
      <dgm:spPr/>
      <dgm:t>
        <a:bodyPr/>
        <a:lstStyle/>
        <a:p>
          <a:endParaRPr lang="hu-HU"/>
        </a:p>
      </dgm:t>
    </dgm:pt>
    <dgm:pt modelId="{64455C94-D9B7-4C27-AEC2-0F65AD19919C}" type="sibTrans" cxnId="{E642BA79-E759-4DF2-905F-3E0D5F52495C}">
      <dgm:prSet/>
      <dgm:spPr>
        <a:solidFill>
          <a:srgbClr val="FF0000"/>
        </a:solidFill>
        <a:ln w="15875">
          <a:solidFill>
            <a:srgbClr val="FF0000"/>
          </a:solidFill>
        </a:ln>
      </dgm:spPr>
      <dgm:t>
        <a:bodyPr/>
        <a:lstStyle/>
        <a:p>
          <a:endParaRPr lang="hu-HU"/>
        </a:p>
      </dgm:t>
    </dgm:pt>
    <dgm:pt modelId="{75F1FD02-9CA5-42EA-8774-17303CFDB039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befektetési döntés: kötvényvásárlás</a:t>
          </a:r>
          <a:endParaRPr lang="hu-HU" dirty="0">
            <a:solidFill>
              <a:srgbClr val="703636"/>
            </a:solidFill>
          </a:endParaRPr>
        </a:p>
      </dgm:t>
    </dgm:pt>
    <dgm:pt modelId="{5087C111-8516-44EE-9227-2E122502DA00}" type="parTrans" cxnId="{1AC9F8FE-59C2-4B0B-AF02-0ACCBEE78D21}">
      <dgm:prSet/>
      <dgm:spPr/>
      <dgm:t>
        <a:bodyPr/>
        <a:lstStyle/>
        <a:p>
          <a:endParaRPr lang="hu-HU"/>
        </a:p>
      </dgm:t>
    </dgm:pt>
    <dgm:pt modelId="{29768C10-7A48-4D11-95D7-84C6DCB0585D}" type="sibTrans" cxnId="{1AC9F8FE-59C2-4B0B-AF02-0ACCBEE78D21}">
      <dgm:prSet/>
      <dgm:spPr/>
      <dgm:t>
        <a:bodyPr/>
        <a:lstStyle/>
        <a:p>
          <a:endParaRPr lang="hu-HU"/>
        </a:p>
      </dgm:t>
    </dgm:pt>
    <dgm:pt modelId="{818A9060-3FC5-46EB-BEE5-95699A4FDCC4}">
      <dgm:prSet phldrT="[Szöveg]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/>
            <a:t>ÉRTÉKPAPÍRPIAC</a:t>
          </a:r>
          <a:endParaRPr lang="hu-HU" dirty="0"/>
        </a:p>
      </dgm:t>
    </dgm:pt>
    <dgm:pt modelId="{373390B0-B178-475C-B02E-D38F01C5985E}" type="parTrans" cxnId="{B7964636-3DFB-4979-A4D7-F6D5B8AFEB6F}">
      <dgm:prSet/>
      <dgm:spPr/>
      <dgm:t>
        <a:bodyPr/>
        <a:lstStyle/>
        <a:p>
          <a:endParaRPr lang="hu-HU"/>
        </a:p>
      </dgm:t>
    </dgm:pt>
    <dgm:pt modelId="{D0836E05-BA35-4BAE-B687-4A6B3BD232F1}" type="sibTrans" cxnId="{B7964636-3DFB-4979-A4D7-F6D5B8AFEB6F}">
      <dgm:prSet/>
      <dgm:spPr>
        <a:noFill/>
        <a:ln>
          <a:noFill/>
        </a:ln>
      </dgm:spPr>
      <dgm:t>
        <a:bodyPr/>
        <a:lstStyle/>
        <a:p>
          <a:endParaRPr lang="hu-HU"/>
        </a:p>
      </dgm:t>
    </dgm:pt>
    <dgm:pt modelId="{5E3EF80F-4C5B-478E-9411-530D1FFDE4C4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technikai közvetítés</a:t>
          </a:r>
          <a:endParaRPr lang="hu-HU" dirty="0">
            <a:solidFill>
              <a:srgbClr val="703636"/>
            </a:solidFill>
          </a:endParaRPr>
        </a:p>
      </dgm:t>
    </dgm:pt>
    <dgm:pt modelId="{681BB585-EC59-492B-AAE8-72BFC36BADCA}" type="parTrans" cxnId="{7E69CC3A-4EBE-4D66-BCF5-96C58A03D5C2}">
      <dgm:prSet/>
      <dgm:spPr/>
      <dgm:t>
        <a:bodyPr/>
        <a:lstStyle/>
        <a:p>
          <a:endParaRPr lang="hu-HU"/>
        </a:p>
      </dgm:t>
    </dgm:pt>
    <dgm:pt modelId="{069576A4-3B4D-4DCE-A89E-23AFBB626BC7}" type="sibTrans" cxnId="{7E69CC3A-4EBE-4D66-BCF5-96C58A03D5C2}">
      <dgm:prSet/>
      <dgm:spPr/>
      <dgm:t>
        <a:bodyPr/>
        <a:lstStyle/>
        <a:p>
          <a:endParaRPr lang="hu-HU"/>
        </a:p>
      </dgm:t>
    </dgm:pt>
    <dgm:pt modelId="{1A984215-CC72-41A5-8CA9-A44BE018D64C}">
      <dgm:prSet phldrT="[Szöveg]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/>
            <a:t>VÁLLALAT</a:t>
          </a:r>
          <a:endParaRPr lang="hu-HU" dirty="0"/>
        </a:p>
      </dgm:t>
    </dgm:pt>
    <dgm:pt modelId="{36476E4E-BDBB-4BF1-B3BE-406273D62056}" type="parTrans" cxnId="{46488E22-C961-4F5A-949B-791878B16ADE}">
      <dgm:prSet/>
      <dgm:spPr/>
      <dgm:t>
        <a:bodyPr/>
        <a:lstStyle/>
        <a:p>
          <a:endParaRPr lang="hu-HU"/>
        </a:p>
      </dgm:t>
    </dgm:pt>
    <dgm:pt modelId="{76FF022E-8039-4550-84B0-B8371EEFD142}" type="sibTrans" cxnId="{46488E22-C961-4F5A-949B-791878B16ADE}">
      <dgm:prSet/>
      <dgm:spPr/>
      <dgm:t>
        <a:bodyPr/>
        <a:lstStyle/>
        <a:p>
          <a:endParaRPr lang="hu-HU"/>
        </a:p>
      </dgm:t>
    </dgm:pt>
    <dgm:pt modelId="{842BFC25-C18D-4488-BF07-E52495E552D9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kötvénykibocsátás</a:t>
          </a:r>
          <a:endParaRPr lang="hu-HU" dirty="0">
            <a:solidFill>
              <a:srgbClr val="703636"/>
            </a:solidFill>
          </a:endParaRPr>
        </a:p>
      </dgm:t>
    </dgm:pt>
    <dgm:pt modelId="{45BC62E1-B7AC-4D50-8E20-B9CF21797E64}" type="parTrans" cxnId="{B92D753E-062F-4B1B-9ACC-FE8C3105A532}">
      <dgm:prSet/>
      <dgm:spPr/>
      <dgm:t>
        <a:bodyPr/>
        <a:lstStyle/>
        <a:p>
          <a:endParaRPr lang="hu-HU"/>
        </a:p>
      </dgm:t>
    </dgm:pt>
    <dgm:pt modelId="{01A6A925-AAB9-4D76-8C05-D5B86BA027BE}" type="sibTrans" cxnId="{B92D753E-062F-4B1B-9ACC-FE8C3105A532}">
      <dgm:prSet/>
      <dgm:spPr/>
      <dgm:t>
        <a:bodyPr/>
        <a:lstStyle/>
        <a:p>
          <a:endParaRPr lang="hu-HU"/>
        </a:p>
      </dgm:t>
    </dgm:pt>
    <dgm:pt modelId="{3DC1B761-D86D-4BE5-B764-6AF0BDA05802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információ előállítás</a:t>
          </a:r>
          <a:endParaRPr lang="hu-HU" dirty="0">
            <a:solidFill>
              <a:srgbClr val="703636"/>
            </a:solidFill>
          </a:endParaRPr>
        </a:p>
      </dgm:t>
    </dgm:pt>
    <dgm:pt modelId="{C7E6690C-7C7F-4C52-AC5F-CBC1C73FCB42}" type="parTrans" cxnId="{456C10B6-6F55-4EF7-9D8F-07F036C76A42}">
      <dgm:prSet/>
      <dgm:spPr/>
      <dgm:t>
        <a:bodyPr/>
        <a:lstStyle/>
        <a:p>
          <a:endParaRPr lang="hu-HU"/>
        </a:p>
      </dgm:t>
    </dgm:pt>
    <dgm:pt modelId="{8D122FFC-746E-44C4-B5DD-998EEBE616D6}" type="sibTrans" cxnId="{456C10B6-6F55-4EF7-9D8F-07F036C76A42}">
      <dgm:prSet/>
      <dgm:spPr/>
      <dgm:t>
        <a:bodyPr/>
        <a:lstStyle/>
        <a:p>
          <a:endParaRPr lang="hu-HU"/>
        </a:p>
      </dgm:t>
    </dgm:pt>
    <dgm:pt modelId="{C79BFEFF-E182-412A-BD1B-543F8DE4343D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információgyűjtés</a:t>
          </a:r>
          <a:endParaRPr lang="hu-HU" dirty="0">
            <a:solidFill>
              <a:srgbClr val="703636"/>
            </a:solidFill>
          </a:endParaRPr>
        </a:p>
      </dgm:t>
    </dgm:pt>
    <dgm:pt modelId="{6339997C-03CB-49EF-9223-50157CBCED1A}" type="parTrans" cxnId="{DA8447B8-94A8-4138-8721-2197DE53557C}">
      <dgm:prSet/>
      <dgm:spPr/>
      <dgm:t>
        <a:bodyPr/>
        <a:lstStyle/>
        <a:p>
          <a:endParaRPr lang="hu-HU"/>
        </a:p>
      </dgm:t>
    </dgm:pt>
    <dgm:pt modelId="{650CB227-E959-4EBA-ABB9-F3C98582B66D}" type="sibTrans" cxnId="{DA8447B8-94A8-4138-8721-2197DE53557C}">
      <dgm:prSet/>
      <dgm:spPr/>
      <dgm:t>
        <a:bodyPr/>
        <a:lstStyle/>
        <a:p>
          <a:endParaRPr lang="hu-HU"/>
        </a:p>
      </dgm:t>
    </dgm:pt>
    <dgm:pt modelId="{4FAD4C16-EA8C-4499-AA69-5B25D4813871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kockázatviselés</a:t>
          </a:r>
          <a:endParaRPr lang="hu-HU" dirty="0">
            <a:solidFill>
              <a:srgbClr val="703636"/>
            </a:solidFill>
          </a:endParaRPr>
        </a:p>
      </dgm:t>
    </dgm:pt>
    <dgm:pt modelId="{EBE8C264-2407-4D9C-8A44-CB240259A148}" type="parTrans" cxnId="{A4B82CF9-A0B0-4790-853A-EA38503B10B6}">
      <dgm:prSet/>
      <dgm:spPr/>
      <dgm:t>
        <a:bodyPr/>
        <a:lstStyle/>
        <a:p>
          <a:endParaRPr lang="hu-HU"/>
        </a:p>
      </dgm:t>
    </dgm:pt>
    <dgm:pt modelId="{43CAF190-ED05-4D8E-AD04-2EBA9E04E0A2}" type="sibTrans" cxnId="{A4B82CF9-A0B0-4790-853A-EA38503B10B6}">
      <dgm:prSet/>
      <dgm:spPr/>
      <dgm:t>
        <a:bodyPr/>
        <a:lstStyle/>
        <a:p>
          <a:endParaRPr lang="hu-HU"/>
        </a:p>
      </dgm:t>
    </dgm:pt>
    <dgm:pt modelId="{0F089F3D-87CD-4CD9-8622-6B6E9F469F0B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információ szolgáltatás</a:t>
          </a:r>
          <a:endParaRPr lang="hu-HU" dirty="0">
            <a:solidFill>
              <a:srgbClr val="703636"/>
            </a:solidFill>
          </a:endParaRPr>
        </a:p>
      </dgm:t>
    </dgm:pt>
    <dgm:pt modelId="{4D0D1863-CE48-44DB-B4E1-157D1CBFBE00}" type="parTrans" cxnId="{AB27E645-9E05-4713-A8B6-0F889BB94499}">
      <dgm:prSet/>
      <dgm:spPr/>
      <dgm:t>
        <a:bodyPr/>
        <a:lstStyle/>
        <a:p>
          <a:endParaRPr lang="hu-HU"/>
        </a:p>
      </dgm:t>
    </dgm:pt>
    <dgm:pt modelId="{C0B12EDB-4903-4911-8247-58CC20AEA43D}" type="sibTrans" cxnId="{AB27E645-9E05-4713-A8B6-0F889BB94499}">
      <dgm:prSet/>
      <dgm:spPr/>
      <dgm:t>
        <a:bodyPr/>
        <a:lstStyle/>
        <a:p>
          <a:endParaRPr lang="hu-HU"/>
        </a:p>
      </dgm:t>
    </dgm:pt>
    <dgm:pt modelId="{4766694A-CEA4-4E03-A079-5E0BC96C048D}" type="pres">
      <dgm:prSet presAssocID="{9E8C6A82-4ED0-425C-84FC-E80119C32F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76A000A-7C86-478E-A543-CC755B5DDB87}" type="pres">
      <dgm:prSet presAssocID="{C3829D7B-33F8-4CBD-9AD9-D84DA81EE3B1}" presName="composite" presStyleCnt="0"/>
      <dgm:spPr/>
    </dgm:pt>
    <dgm:pt modelId="{5268B8EE-39FE-4626-B2C9-C2E29B1D5982}" type="pres">
      <dgm:prSet presAssocID="{C3829D7B-33F8-4CBD-9AD9-D84DA81EE3B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738F43-FABA-4043-9FEE-7DAAAEF4BC06}" type="pres">
      <dgm:prSet presAssocID="{C3829D7B-33F8-4CBD-9AD9-D84DA81EE3B1}" presName="parSh" presStyleLbl="node1" presStyleIdx="0" presStyleCnt="3"/>
      <dgm:spPr/>
      <dgm:t>
        <a:bodyPr/>
        <a:lstStyle/>
        <a:p>
          <a:endParaRPr lang="hu-HU"/>
        </a:p>
      </dgm:t>
    </dgm:pt>
    <dgm:pt modelId="{4AA08B7A-751A-4345-A35D-5C32FE3D6739}" type="pres">
      <dgm:prSet presAssocID="{C3829D7B-33F8-4CBD-9AD9-D84DA81EE3B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091EC5-FDF1-4383-A3AB-DEA48C5EC976}" type="pres">
      <dgm:prSet presAssocID="{64455C94-D9B7-4C27-AEC2-0F65AD19919C}" presName="sibTrans" presStyleLbl="sibTrans2D1" presStyleIdx="0" presStyleCnt="2" custScaleX="588694" custLinFactX="100000" custLinFactNeighborX="163717" custLinFactNeighborY="3734"/>
      <dgm:spPr/>
      <dgm:t>
        <a:bodyPr/>
        <a:lstStyle/>
        <a:p>
          <a:endParaRPr lang="hu-HU"/>
        </a:p>
      </dgm:t>
    </dgm:pt>
    <dgm:pt modelId="{17758872-F874-49B3-92FB-75177D0A1518}" type="pres">
      <dgm:prSet presAssocID="{64455C94-D9B7-4C27-AEC2-0F65AD19919C}" presName="connTx" presStyleLbl="sibTrans2D1" presStyleIdx="0" presStyleCnt="2"/>
      <dgm:spPr/>
      <dgm:t>
        <a:bodyPr/>
        <a:lstStyle/>
        <a:p>
          <a:endParaRPr lang="hu-HU"/>
        </a:p>
      </dgm:t>
    </dgm:pt>
    <dgm:pt modelId="{3233304E-573A-400C-93C3-1359169F4914}" type="pres">
      <dgm:prSet presAssocID="{818A9060-3FC5-46EB-BEE5-95699A4FDCC4}" presName="composite" presStyleCnt="0"/>
      <dgm:spPr/>
    </dgm:pt>
    <dgm:pt modelId="{B5DD7A0C-D37D-4D78-A1D8-40C7DE283B76}" type="pres">
      <dgm:prSet presAssocID="{818A9060-3FC5-46EB-BEE5-95699A4FDC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781A77-AB08-4F8B-BEAD-917B252791A3}" type="pres">
      <dgm:prSet presAssocID="{818A9060-3FC5-46EB-BEE5-95699A4FDCC4}" presName="parSh" presStyleLbl="node1" presStyleIdx="1" presStyleCnt="3"/>
      <dgm:spPr/>
      <dgm:t>
        <a:bodyPr/>
        <a:lstStyle/>
        <a:p>
          <a:endParaRPr lang="hu-HU"/>
        </a:p>
      </dgm:t>
    </dgm:pt>
    <dgm:pt modelId="{9F46D6F4-2783-49FC-AEA5-5D4DDFFE9D77}" type="pres">
      <dgm:prSet presAssocID="{818A9060-3FC5-46EB-BEE5-95699A4FDCC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9891BD-CD82-4446-981C-3251DA8853BD}" type="pres">
      <dgm:prSet presAssocID="{D0836E05-BA35-4BAE-B687-4A6B3BD232F1}" presName="sibTrans" presStyleLbl="sibTrans2D1" presStyleIdx="1" presStyleCnt="2" custLinFactNeighborX="-10358" custLinFactNeighborY="3734"/>
      <dgm:spPr/>
      <dgm:t>
        <a:bodyPr/>
        <a:lstStyle/>
        <a:p>
          <a:endParaRPr lang="hu-HU"/>
        </a:p>
      </dgm:t>
    </dgm:pt>
    <dgm:pt modelId="{7E7A5990-2B77-4B0B-888D-332CC8ABA52E}" type="pres">
      <dgm:prSet presAssocID="{D0836E05-BA35-4BAE-B687-4A6B3BD232F1}" presName="connTx" presStyleLbl="sibTrans2D1" presStyleIdx="1" presStyleCnt="2"/>
      <dgm:spPr/>
      <dgm:t>
        <a:bodyPr/>
        <a:lstStyle/>
        <a:p>
          <a:endParaRPr lang="hu-HU"/>
        </a:p>
      </dgm:t>
    </dgm:pt>
    <dgm:pt modelId="{3C9496F2-B846-4970-BE82-7BAF49C914FB}" type="pres">
      <dgm:prSet presAssocID="{1A984215-CC72-41A5-8CA9-A44BE018D64C}" presName="composite" presStyleCnt="0"/>
      <dgm:spPr/>
    </dgm:pt>
    <dgm:pt modelId="{F361CC46-0AB6-4557-A24A-259C8396C9F0}" type="pres">
      <dgm:prSet presAssocID="{1A984215-CC72-41A5-8CA9-A44BE018D64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6EE26B-8385-4A66-85A0-66774169E787}" type="pres">
      <dgm:prSet presAssocID="{1A984215-CC72-41A5-8CA9-A44BE018D64C}" presName="parSh" presStyleLbl="node1" presStyleIdx="2" presStyleCnt="3"/>
      <dgm:spPr/>
      <dgm:t>
        <a:bodyPr/>
        <a:lstStyle/>
        <a:p>
          <a:endParaRPr lang="hu-HU"/>
        </a:p>
      </dgm:t>
    </dgm:pt>
    <dgm:pt modelId="{12F4AF22-B55F-45DF-81ED-C87A9302220C}" type="pres">
      <dgm:prSet presAssocID="{1A984215-CC72-41A5-8CA9-A44BE018D64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12759D6-E227-4C2A-8CBE-F1278C560D58}" type="presOf" srcId="{C3829D7B-33F8-4CBD-9AD9-D84DA81EE3B1}" destId="{5268B8EE-39FE-4626-B2C9-C2E29B1D5982}" srcOrd="0" destOrd="0" presId="urn:microsoft.com/office/officeart/2005/8/layout/process3"/>
    <dgm:cxn modelId="{E642BA79-E759-4DF2-905F-3E0D5F52495C}" srcId="{9E8C6A82-4ED0-425C-84FC-E80119C32F1B}" destId="{C3829D7B-33F8-4CBD-9AD9-D84DA81EE3B1}" srcOrd="0" destOrd="0" parTransId="{A0FBD6E0-A41D-44ED-AD50-D72CCD7F419D}" sibTransId="{64455C94-D9B7-4C27-AEC2-0F65AD19919C}"/>
    <dgm:cxn modelId="{D6E2A5C3-A499-4942-9CD6-E5F9ACB3421F}" type="presOf" srcId="{C3829D7B-33F8-4CBD-9AD9-D84DA81EE3B1}" destId="{AB738F43-FABA-4043-9FEE-7DAAAEF4BC06}" srcOrd="1" destOrd="0" presId="urn:microsoft.com/office/officeart/2005/8/layout/process3"/>
    <dgm:cxn modelId="{FC9BE7C4-10EA-4884-9061-0D83196653F1}" type="presOf" srcId="{4FAD4C16-EA8C-4499-AA69-5B25D4813871}" destId="{4AA08B7A-751A-4345-A35D-5C32FE3D6739}" srcOrd="0" destOrd="2" presId="urn:microsoft.com/office/officeart/2005/8/layout/process3"/>
    <dgm:cxn modelId="{8BDD1F1D-BFFB-48BA-AF80-91033DAAB414}" type="presOf" srcId="{842BFC25-C18D-4488-BF07-E52495E552D9}" destId="{12F4AF22-B55F-45DF-81ED-C87A9302220C}" srcOrd="0" destOrd="0" presId="urn:microsoft.com/office/officeart/2005/8/layout/process3"/>
    <dgm:cxn modelId="{616B7219-B9EC-45F1-A670-EB201EDEC323}" type="presOf" srcId="{818A9060-3FC5-46EB-BEE5-95699A4FDCC4}" destId="{59781A77-AB08-4F8B-BEAD-917B252791A3}" srcOrd="1" destOrd="0" presId="urn:microsoft.com/office/officeart/2005/8/layout/process3"/>
    <dgm:cxn modelId="{63A58699-FC9E-49C7-BE49-44DE127CCB52}" type="presOf" srcId="{9E8C6A82-4ED0-425C-84FC-E80119C32F1B}" destId="{4766694A-CEA4-4E03-A079-5E0BC96C048D}" srcOrd="0" destOrd="0" presId="urn:microsoft.com/office/officeart/2005/8/layout/process3"/>
    <dgm:cxn modelId="{3D09409C-2BBA-42A7-9408-3F346BD34BB0}" type="presOf" srcId="{64455C94-D9B7-4C27-AEC2-0F65AD19919C}" destId="{17758872-F874-49B3-92FB-75177D0A1518}" srcOrd="1" destOrd="0" presId="urn:microsoft.com/office/officeart/2005/8/layout/process3"/>
    <dgm:cxn modelId="{456C10B6-6F55-4EF7-9D8F-07F036C76A42}" srcId="{818A9060-3FC5-46EB-BEE5-95699A4FDCC4}" destId="{3DC1B761-D86D-4BE5-B764-6AF0BDA05802}" srcOrd="0" destOrd="0" parTransId="{C7E6690C-7C7F-4C52-AC5F-CBC1C73FCB42}" sibTransId="{8D122FFC-746E-44C4-B5DD-998EEBE616D6}"/>
    <dgm:cxn modelId="{4A8ADE68-1746-492E-9AB3-E3C8BC8BD042}" type="presOf" srcId="{0F089F3D-87CD-4CD9-8622-6B6E9F469F0B}" destId="{12F4AF22-B55F-45DF-81ED-C87A9302220C}" srcOrd="0" destOrd="1" presId="urn:microsoft.com/office/officeart/2005/8/layout/process3"/>
    <dgm:cxn modelId="{48DD32C4-62D2-4A3F-B501-350A2F00DC92}" type="presOf" srcId="{C79BFEFF-E182-412A-BD1B-543F8DE4343D}" destId="{4AA08B7A-751A-4345-A35D-5C32FE3D6739}" srcOrd="0" destOrd="0" presId="urn:microsoft.com/office/officeart/2005/8/layout/process3"/>
    <dgm:cxn modelId="{994B2030-825B-4D9A-84C1-3096820652CD}" type="presOf" srcId="{75F1FD02-9CA5-42EA-8774-17303CFDB039}" destId="{4AA08B7A-751A-4345-A35D-5C32FE3D6739}" srcOrd="0" destOrd="1" presId="urn:microsoft.com/office/officeart/2005/8/layout/process3"/>
    <dgm:cxn modelId="{DA8447B8-94A8-4138-8721-2197DE53557C}" srcId="{C3829D7B-33F8-4CBD-9AD9-D84DA81EE3B1}" destId="{C79BFEFF-E182-412A-BD1B-543F8DE4343D}" srcOrd="0" destOrd="0" parTransId="{6339997C-03CB-49EF-9223-50157CBCED1A}" sibTransId="{650CB227-E959-4EBA-ABB9-F3C98582B66D}"/>
    <dgm:cxn modelId="{1CB424D5-D0B2-48D5-9F72-7D38A82EF99B}" type="presOf" srcId="{1A984215-CC72-41A5-8CA9-A44BE018D64C}" destId="{F361CC46-0AB6-4557-A24A-259C8396C9F0}" srcOrd="0" destOrd="0" presId="urn:microsoft.com/office/officeart/2005/8/layout/process3"/>
    <dgm:cxn modelId="{CAF871F8-00F7-4BAD-8202-A3CC6CA68A74}" type="presOf" srcId="{1A984215-CC72-41A5-8CA9-A44BE018D64C}" destId="{716EE26B-8385-4A66-85A0-66774169E787}" srcOrd="1" destOrd="0" presId="urn:microsoft.com/office/officeart/2005/8/layout/process3"/>
    <dgm:cxn modelId="{7FBFC5EE-FB0B-49F5-AEB4-2977337569B3}" type="presOf" srcId="{64455C94-D9B7-4C27-AEC2-0F65AD19919C}" destId="{56091EC5-FDF1-4383-A3AB-DEA48C5EC976}" srcOrd="0" destOrd="0" presId="urn:microsoft.com/office/officeart/2005/8/layout/process3"/>
    <dgm:cxn modelId="{1AC9F8FE-59C2-4B0B-AF02-0ACCBEE78D21}" srcId="{C3829D7B-33F8-4CBD-9AD9-D84DA81EE3B1}" destId="{75F1FD02-9CA5-42EA-8774-17303CFDB039}" srcOrd="1" destOrd="0" parTransId="{5087C111-8516-44EE-9227-2E122502DA00}" sibTransId="{29768C10-7A48-4D11-95D7-84C6DCB0585D}"/>
    <dgm:cxn modelId="{AB27E645-9E05-4713-A8B6-0F889BB94499}" srcId="{1A984215-CC72-41A5-8CA9-A44BE018D64C}" destId="{0F089F3D-87CD-4CD9-8622-6B6E9F469F0B}" srcOrd="1" destOrd="0" parTransId="{4D0D1863-CE48-44DB-B4E1-157D1CBFBE00}" sibTransId="{C0B12EDB-4903-4911-8247-58CC20AEA43D}"/>
    <dgm:cxn modelId="{0CFFF698-8BB4-4DF9-A5F8-467E16351A02}" type="presOf" srcId="{D0836E05-BA35-4BAE-B687-4A6B3BD232F1}" destId="{809891BD-CD82-4446-981C-3251DA8853BD}" srcOrd="0" destOrd="0" presId="urn:microsoft.com/office/officeart/2005/8/layout/process3"/>
    <dgm:cxn modelId="{46488E22-C961-4F5A-949B-791878B16ADE}" srcId="{9E8C6A82-4ED0-425C-84FC-E80119C32F1B}" destId="{1A984215-CC72-41A5-8CA9-A44BE018D64C}" srcOrd="2" destOrd="0" parTransId="{36476E4E-BDBB-4BF1-B3BE-406273D62056}" sibTransId="{76FF022E-8039-4550-84B0-B8371EEFD142}"/>
    <dgm:cxn modelId="{7E69CC3A-4EBE-4D66-BCF5-96C58A03D5C2}" srcId="{818A9060-3FC5-46EB-BEE5-95699A4FDCC4}" destId="{5E3EF80F-4C5B-478E-9411-530D1FFDE4C4}" srcOrd="1" destOrd="0" parTransId="{681BB585-EC59-492B-AAE8-72BFC36BADCA}" sibTransId="{069576A4-3B4D-4DCE-A89E-23AFBB626BC7}"/>
    <dgm:cxn modelId="{B92D753E-062F-4B1B-9ACC-FE8C3105A532}" srcId="{1A984215-CC72-41A5-8CA9-A44BE018D64C}" destId="{842BFC25-C18D-4488-BF07-E52495E552D9}" srcOrd="0" destOrd="0" parTransId="{45BC62E1-B7AC-4D50-8E20-B9CF21797E64}" sibTransId="{01A6A925-AAB9-4D76-8C05-D5B86BA027BE}"/>
    <dgm:cxn modelId="{0886E542-81D0-41AA-8404-490FE82AEA80}" type="presOf" srcId="{3DC1B761-D86D-4BE5-B764-6AF0BDA05802}" destId="{9F46D6F4-2783-49FC-AEA5-5D4DDFFE9D77}" srcOrd="0" destOrd="0" presId="urn:microsoft.com/office/officeart/2005/8/layout/process3"/>
    <dgm:cxn modelId="{A4B82CF9-A0B0-4790-853A-EA38503B10B6}" srcId="{C3829D7B-33F8-4CBD-9AD9-D84DA81EE3B1}" destId="{4FAD4C16-EA8C-4499-AA69-5B25D4813871}" srcOrd="2" destOrd="0" parTransId="{EBE8C264-2407-4D9C-8A44-CB240259A148}" sibTransId="{43CAF190-ED05-4D8E-AD04-2EBA9E04E0A2}"/>
    <dgm:cxn modelId="{CA8C4AE2-7D0E-4F95-9D97-35F9722E8362}" type="presOf" srcId="{5E3EF80F-4C5B-478E-9411-530D1FFDE4C4}" destId="{9F46D6F4-2783-49FC-AEA5-5D4DDFFE9D77}" srcOrd="0" destOrd="1" presId="urn:microsoft.com/office/officeart/2005/8/layout/process3"/>
    <dgm:cxn modelId="{0B8C57A9-E1B3-4277-83EE-91EE38EE5802}" type="presOf" srcId="{818A9060-3FC5-46EB-BEE5-95699A4FDCC4}" destId="{B5DD7A0C-D37D-4D78-A1D8-40C7DE283B76}" srcOrd="0" destOrd="0" presId="urn:microsoft.com/office/officeart/2005/8/layout/process3"/>
    <dgm:cxn modelId="{4405F0CC-2AC8-4889-BE6D-323C2F85E301}" type="presOf" srcId="{D0836E05-BA35-4BAE-B687-4A6B3BD232F1}" destId="{7E7A5990-2B77-4B0B-888D-332CC8ABA52E}" srcOrd="1" destOrd="0" presId="urn:microsoft.com/office/officeart/2005/8/layout/process3"/>
    <dgm:cxn modelId="{B7964636-3DFB-4979-A4D7-F6D5B8AFEB6F}" srcId="{9E8C6A82-4ED0-425C-84FC-E80119C32F1B}" destId="{818A9060-3FC5-46EB-BEE5-95699A4FDCC4}" srcOrd="1" destOrd="0" parTransId="{373390B0-B178-475C-B02E-D38F01C5985E}" sibTransId="{D0836E05-BA35-4BAE-B687-4A6B3BD232F1}"/>
    <dgm:cxn modelId="{B3E2FADD-F39D-4EDE-9129-CA3CC9F2E4F1}" type="presParOf" srcId="{4766694A-CEA4-4E03-A079-5E0BC96C048D}" destId="{E76A000A-7C86-478E-A543-CC755B5DDB87}" srcOrd="0" destOrd="0" presId="urn:microsoft.com/office/officeart/2005/8/layout/process3"/>
    <dgm:cxn modelId="{FE252654-2F8F-4B84-9707-4B58FD006440}" type="presParOf" srcId="{E76A000A-7C86-478E-A543-CC755B5DDB87}" destId="{5268B8EE-39FE-4626-B2C9-C2E29B1D5982}" srcOrd="0" destOrd="0" presId="urn:microsoft.com/office/officeart/2005/8/layout/process3"/>
    <dgm:cxn modelId="{B5EF5DCB-1B04-4F76-8B39-03E41823DF98}" type="presParOf" srcId="{E76A000A-7C86-478E-A543-CC755B5DDB87}" destId="{AB738F43-FABA-4043-9FEE-7DAAAEF4BC06}" srcOrd="1" destOrd="0" presId="urn:microsoft.com/office/officeart/2005/8/layout/process3"/>
    <dgm:cxn modelId="{ED995117-C5E5-4E6B-8914-747CBEFAC962}" type="presParOf" srcId="{E76A000A-7C86-478E-A543-CC755B5DDB87}" destId="{4AA08B7A-751A-4345-A35D-5C32FE3D6739}" srcOrd="2" destOrd="0" presId="urn:microsoft.com/office/officeart/2005/8/layout/process3"/>
    <dgm:cxn modelId="{39B5FD3D-5448-412E-9F81-5F38F606D39E}" type="presParOf" srcId="{4766694A-CEA4-4E03-A079-5E0BC96C048D}" destId="{56091EC5-FDF1-4383-A3AB-DEA48C5EC976}" srcOrd="1" destOrd="0" presId="urn:microsoft.com/office/officeart/2005/8/layout/process3"/>
    <dgm:cxn modelId="{18BECA2F-F98E-4F2C-B906-28B8819EC638}" type="presParOf" srcId="{56091EC5-FDF1-4383-A3AB-DEA48C5EC976}" destId="{17758872-F874-49B3-92FB-75177D0A1518}" srcOrd="0" destOrd="0" presId="urn:microsoft.com/office/officeart/2005/8/layout/process3"/>
    <dgm:cxn modelId="{5A631BF0-7077-492D-8D6A-F17D24571F0F}" type="presParOf" srcId="{4766694A-CEA4-4E03-A079-5E0BC96C048D}" destId="{3233304E-573A-400C-93C3-1359169F4914}" srcOrd="2" destOrd="0" presId="urn:microsoft.com/office/officeart/2005/8/layout/process3"/>
    <dgm:cxn modelId="{585E9795-B45A-4CB1-9314-8C7E3460123E}" type="presParOf" srcId="{3233304E-573A-400C-93C3-1359169F4914}" destId="{B5DD7A0C-D37D-4D78-A1D8-40C7DE283B76}" srcOrd="0" destOrd="0" presId="urn:microsoft.com/office/officeart/2005/8/layout/process3"/>
    <dgm:cxn modelId="{BD94BD32-57C0-44C3-9277-C982F1A978C8}" type="presParOf" srcId="{3233304E-573A-400C-93C3-1359169F4914}" destId="{59781A77-AB08-4F8B-BEAD-917B252791A3}" srcOrd="1" destOrd="0" presId="urn:microsoft.com/office/officeart/2005/8/layout/process3"/>
    <dgm:cxn modelId="{3331ADCA-7614-4D58-A314-3E50C71FF79C}" type="presParOf" srcId="{3233304E-573A-400C-93C3-1359169F4914}" destId="{9F46D6F4-2783-49FC-AEA5-5D4DDFFE9D77}" srcOrd="2" destOrd="0" presId="urn:microsoft.com/office/officeart/2005/8/layout/process3"/>
    <dgm:cxn modelId="{9E34E3BC-0056-4564-8EEC-E9E230EDA88D}" type="presParOf" srcId="{4766694A-CEA4-4E03-A079-5E0BC96C048D}" destId="{809891BD-CD82-4446-981C-3251DA8853BD}" srcOrd="3" destOrd="0" presId="urn:microsoft.com/office/officeart/2005/8/layout/process3"/>
    <dgm:cxn modelId="{7C91BB92-66EF-44FF-87F7-CE4FA1527527}" type="presParOf" srcId="{809891BD-CD82-4446-981C-3251DA8853BD}" destId="{7E7A5990-2B77-4B0B-888D-332CC8ABA52E}" srcOrd="0" destOrd="0" presId="urn:microsoft.com/office/officeart/2005/8/layout/process3"/>
    <dgm:cxn modelId="{E6DF61FD-9143-45DF-8BC9-7467728A1BB1}" type="presParOf" srcId="{4766694A-CEA4-4E03-A079-5E0BC96C048D}" destId="{3C9496F2-B846-4970-BE82-7BAF49C914FB}" srcOrd="4" destOrd="0" presId="urn:microsoft.com/office/officeart/2005/8/layout/process3"/>
    <dgm:cxn modelId="{5B4F7584-DAEF-4E21-AA55-6BBBBC9839CB}" type="presParOf" srcId="{3C9496F2-B846-4970-BE82-7BAF49C914FB}" destId="{F361CC46-0AB6-4557-A24A-259C8396C9F0}" srcOrd="0" destOrd="0" presId="urn:microsoft.com/office/officeart/2005/8/layout/process3"/>
    <dgm:cxn modelId="{CD2731DB-87CB-468B-884B-8DAAFB35156E}" type="presParOf" srcId="{3C9496F2-B846-4970-BE82-7BAF49C914FB}" destId="{716EE26B-8385-4A66-85A0-66774169E787}" srcOrd="1" destOrd="0" presId="urn:microsoft.com/office/officeart/2005/8/layout/process3"/>
    <dgm:cxn modelId="{EF88233C-D8E3-488D-BE6B-283118D6C9BE}" type="presParOf" srcId="{3C9496F2-B846-4970-BE82-7BAF49C914FB}" destId="{12F4AF22-B55F-45DF-81ED-C87A930222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C6A82-4ED0-425C-84FC-E80119C32F1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829D7B-33F8-4CBD-9AD9-D84DA81EE3B1}">
      <dgm:prSet phldrT="[Szöveg]"/>
      <dgm:spPr>
        <a:solidFill>
          <a:srgbClr val="703636"/>
        </a:solidFill>
      </dgm:spPr>
      <dgm:t>
        <a:bodyPr/>
        <a:lstStyle/>
        <a:p>
          <a:r>
            <a:rPr lang="hu-HU" dirty="0" smtClean="0"/>
            <a:t>MEGTAKARÍTÓK</a:t>
          </a:r>
          <a:endParaRPr lang="hu-HU" dirty="0"/>
        </a:p>
      </dgm:t>
    </dgm:pt>
    <dgm:pt modelId="{A0FBD6E0-A41D-44ED-AD50-D72CCD7F419D}" type="parTrans" cxnId="{E642BA79-E759-4DF2-905F-3E0D5F52495C}">
      <dgm:prSet/>
      <dgm:spPr/>
      <dgm:t>
        <a:bodyPr/>
        <a:lstStyle/>
        <a:p>
          <a:endParaRPr lang="hu-HU"/>
        </a:p>
      </dgm:t>
    </dgm:pt>
    <dgm:pt modelId="{64455C94-D9B7-4C27-AEC2-0F65AD19919C}" type="sibTrans" cxnId="{E642BA79-E759-4DF2-905F-3E0D5F52495C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u-HU"/>
        </a:p>
      </dgm:t>
    </dgm:pt>
    <dgm:pt modelId="{75F1FD02-9CA5-42EA-8774-17303CFDB039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betételhelyezés</a:t>
          </a:r>
          <a:endParaRPr lang="hu-HU" dirty="0">
            <a:solidFill>
              <a:srgbClr val="703636"/>
            </a:solidFill>
          </a:endParaRPr>
        </a:p>
      </dgm:t>
    </dgm:pt>
    <dgm:pt modelId="{5087C111-8516-44EE-9227-2E122502DA00}" type="parTrans" cxnId="{1AC9F8FE-59C2-4B0B-AF02-0ACCBEE78D21}">
      <dgm:prSet/>
      <dgm:spPr/>
      <dgm:t>
        <a:bodyPr/>
        <a:lstStyle/>
        <a:p>
          <a:endParaRPr lang="hu-HU"/>
        </a:p>
      </dgm:t>
    </dgm:pt>
    <dgm:pt modelId="{29768C10-7A48-4D11-95D7-84C6DCB0585D}" type="sibTrans" cxnId="{1AC9F8FE-59C2-4B0B-AF02-0ACCBEE78D21}">
      <dgm:prSet/>
      <dgm:spPr/>
      <dgm:t>
        <a:bodyPr/>
        <a:lstStyle/>
        <a:p>
          <a:endParaRPr lang="hu-HU"/>
        </a:p>
      </dgm:t>
    </dgm:pt>
    <dgm:pt modelId="{818A9060-3FC5-46EB-BEE5-95699A4FDCC4}">
      <dgm:prSet phldrT="[Szöveg]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/>
            <a:t>BANK</a:t>
          </a:r>
          <a:endParaRPr lang="hu-HU" dirty="0"/>
        </a:p>
      </dgm:t>
    </dgm:pt>
    <dgm:pt modelId="{373390B0-B178-475C-B02E-D38F01C5985E}" type="parTrans" cxnId="{B7964636-3DFB-4979-A4D7-F6D5B8AFEB6F}">
      <dgm:prSet/>
      <dgm:spPr/>
      <dgm:t>
        <a:bodyPr/>
        <a:lstStyle/>
        <a:p>
          <a:endParaRPr lang="hu-HU"/>
        </a:p>
      </dgm:t>
    </dgm:pt>
    <dgm:pt modelId="{D0836E05-BA35-4BAE-B687-4A6B3BD232F1}" type="sibTrans" cxnId="{B7964636-3DFB-4979-A4D7-F6D5B8AFEB6F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hu-HU"/>
        </a:p>
      </dgm:t>
    </dgm:pt>
    <dgm:pt modelId="{5E3EF80F-4C5B-478E-9411-530D1FFDE4C4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hitelezési döntés</a:t>
          </a:r>
          <a:endParaRPr lang="hu-HU" dirty="0">
            <a:solidFill>
              <a:srgbClr val="703636"/>
            </a:solidFill>
          </a:endParaRPr>
        </a:p>
      </dgm:t>
    </dgm:pt>
    <dgm:pt modelId="{681BB585-EC59-492B-AAE8-72BFC36BADCA}" type="parTrans" cxnId="{7E69CC3A-4EBE-4D66-BCF5-96C58A03D5C2}">
      <dgm:prSet/>
      <dgm:spPr/>
      <dgm:t>
        <a:bodyPr/>
        <a:lstStyle/>
        <a:p>
          <a:endParaRPr lang="hu-HU"/>
        </a:p>
      </dgm:t>
    </dgm:pt>
    <dgm:pt modelId="{069576A4-3B4D-4DCE-A89E-23AFBB626BC7}" type="sibTrans" cxnId="{7E69CC3A-4EBE-4D66-BCF5-96C58A03D5C2}">
      <dgm:prSet/>
      <dgm:spPr/>
      <dgm:t>
        <a:bodyPr/>
        <a:lstStyle/>
        <a:p>
          <a:endParaRPr lang="hu-HU"/>
        </a:p>
      </dgm:t>
    </dgm:pt>
    <dgm:pt modelId="{1A984215-CC72-41A5-8CA9-A44BE018D64C}">
      <dgm:prSet phldrT="[Szöveg]"/>
      <dgm:spPr>
        <a:solidFill>
          <a:srgbClr val="703636"/>
        </a:solidFill>
        <a:ln>
          <a:solidFill>
            <a:srgbClr val="703636"/>
          </a:solidFill>
        </a:ln>
      </dgm:spPr>
      <dgm:t>
        <a:bodyPr/>
        <a:lstStyle/>
        <a:p>
          <a:r>
            <a:rPr lang="hu-HU" dirty="0" smtClean="0"/>
            <a:t>VÁLLALAT</a:t>
          </a:r>
          <a:endParaRPr lang="hu-HU" dirty="0"/>
        </a:p>
      </dgm:t>
    </dgm:pt>
    <dgm:pt modelId="{36476E4E-BDBB-4BF1-B3BE-406273D62056}" type="parTrans" cxnId="{46488E22-C961-4F5A-949B-791878B16ADE}">
      <dgm:prSet/>
      <dgm:spPr/>
      <dgm:t>
        <a:bodyPr/>
        <a:lstStyle/>
        <a:p>
          <a:endParaRPr lang="hu-HU"/>
        </a:p>
      </dgm:t>
    </dgm:pt>
    <dgm:pt modelId="{76FF022E-8039-4550-84B0-B8371EEFD142}" type="sibTrans" cxnId="{46488E22-C961-4F5A-949B-791878B16ADE}">
      <dgm:prSet/>
      <dgm:spPr/>
      <dgm:t>
        <a:bodyPr/>
        <a:lstStyle/>
        <a:p>
          <a:endParaRPr lang="hu-HU"/>
        </a:p>
      </dgm:t>
    </dgm:pt>
    <dgm:pt modelId="{842BFC25-C18D-4488-BF07-E52495E552D9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hitelfelvétel</a:t>
          </a:r>
          <a:endParaRPr lang="hu-HU" dirty="0">
            <a:solidFill>
              <a:srgbClr val="703636"/>
            </a:solidFill>
          </a:endParaRPr>
        </a:p>
      </dgm:t>
    </dgm:pt>
    <dgm:pt modelId="{45BC62E1-B7AC-4D50-8E20-B9CF21797E64}" type="parTrans" cxnId="{B92D753E-062F-4B1B-9ACC-FE8C3105A532}">
      <dgm:prSet/>
      <dgm:spPr/>
      <dgm:t>
        <a:bodyPr/>
        <a:lstStyle/>
        <a:p>
          <a:endParaRPr lang="hu-HU"/>
        </a:p>
      </dgm:t>
    </dgm:pt>
    <dgm:pt modelId="{01A6A925-AAB9-4D76-8C05-D5B86BA027BE}" type="sibTrans" cxnId="{B92D753E-062F-4B1B-9ACC-FE8C3105A532}">
      <dgm:prSet/>
      <dgm:spPr/>
      <dgm:t>
        <a:bodyPr/>
        <a:lstStyle/>
        <a:p>
          <a:endParaRPr lang="hu-HU"/>
        </a:p>
      </dgm:t>
    </dgm:pt>
    <dgm:pt modelId="{8F721CE0-4D56-475C-B1F9-1BFEB8E33788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kockázatviselés</a:t>
          </a:r>
          <a:endParaRPr lang="hu-HU" dirty="0">
            <a:solidFill>
              <a:srgbClr val="703636"/>
            </a:solidFill>
          </a:endParaRPr>
        </a:p>
      </dgm:t>
    </dgm:pt>
    <dgm:pt modelId="{4B45BDB4-7CAA-484F-BEA8-811F589123FA}" type="parTrans" cxnId="{8047E0E5-5397-4115-B86A-E8FC39EC637B}">
      <dgm:prSet/>
      <dgm:spPr/>
      <dgm:t>
        <a:bodyPr/>
        <a:lstStyle/>
        <a:p>
          <a:endParaRPr lang="hu-HU"/>
        </a:p>
      </dgm:t>
    </dgm:pt>
    <dgm:pt modelId="{BFFD85E4-BB62-4B0F-AD63-44927B7DF414}" type="sibTrans" cxnId="{8047E0E5-5397-4115-B86A-E8FC39EC637B}">
      <dgm:prSet/>
      <dgm:spPr/>
      <dgm:t>
        <a:bodyPr/>
        <a:lstStyle/>
        <a:p>
          <a:endParaRPr lang="hu-HU"/>
        </a:p>
      </dgm:t>
    </dgm:pt>
    <dgm:pt modelId="{3DC1B761-D86D-4BE5-B764-6AF0BDA05802}">
      <dgm:prSet phldrT="[Szöveg]"/>
      <dgm:spPr>
        <a:ln>
          <a:solidFill>
            <a:srgbClr val="703636"/>
          </a:solidFill>
        </a:ln>
      </dgm:spPr>
      <dgm:t>
        <a:bodyPr/>
        <a:lstStyle/>
        <a:p>
          <a:r>
            <a:rPr lang="hu-HU" dirty="0" smtClean="0">
              <a:solidFill>
                <a:srgbClr val="703636"/>
              </a:solidFill>
            </a:rPr>
            <a:t>forrásgyűjtés</a:t>
          </a:r>
          <a:endParaRPr lang="hu-HU" dirty="0">
            <a:solidFill>
              <a:srgbClr val="703636"/>
            </a:solidFill>
          </a:endParaRPr>
        </a:p>
      </dgm:t>
    </dgm:pt>
    <dgm:pt modelId="{C7E6690C-7C7F-4C52-AC5F-CBC1C73FCB42}" type="parTrans" cxnId="{456C10B6-6F55-4EF7-9D8F-07F036C76A42}">
      <dgm:prSet/>
      <dgm:spPr/>
      <dgm:t>
        <a:bodyPr/>
        <a:lstStyle/>
        <a:p>
          <a:endParaRPr lang="hu-HU"/>
        </a:p>
      </dgm:t>
    </dgm:pt>
    <dgm:pt modelId="{8D122FFC-746E-44C4-B5DD-998EEBE616D6}" type="sibTrans" cxnId="{456C10B6-6F55-4EF7-9D8F-07F036C76A42}">
      <dgm:prSet/>
      <dgm:spPr/>
      <dgm:t>
        <a:bodyPr/>
        <a:lstStyle/>
        <a:p>
          <a:endParaRPr lang="hu-HU"/>
        </a:p>
      </dgm:t>
    </dgm:pt>
    <dgm:pt modelId="{4766694A-CEA4-4E03-A079-5E0BC96C048D}" type="pres">
      <dgm:prSet presAssocID="{9E8C6A82-4ED0-425C-84FC-E80119C32F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76A000A-7C86-478E-A543-CC755B5DDB87}" type="pres">
      <dgm:prSet presAssocID="{C3829D7B-33F8-4CBD-9AD9-D84DA81EE3B1}" presName="composite" presStyleCnt="0"/>
      <dgm:spPr/>
    </dgm:pt>
    <dgm:pt modelId="{5268B8EE-39FE-4626-B2C9-C2E29B1D5982}" type="pres">
      <dgm:prSet presAssocID="{C3829D7B-33F8-4CBD-9AD9-D84DA81EE3B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738F43-FABA-4043-9FEE-7DAAAEF4BC06}" type="pres">
      <dgm:prSet presAssocID="{C3829D7B-33F8-4CBD-9AD9-D84DA81EE3B1}" presName="parSh" presStyleLbl="node1" presStyleIdx="0" presStyleCnt="3"/>
      <dgm:spPr/>
      <dgm:t>
        <a:bodyPr/>
        <a:lstStyle/>
        <a:p>
          <a:endParaRPr lang="hu-HU"/>
        </a:p>
      </dgm:t>
    </dgm:pt>
    <dgm:pt modelId="{4AA08B7A-751A-4345-A35D-5C32FE3D6739}" type="pres">
      <dgm:prSet presAssocID="{C3829D7B-33F8-4CBD-9AD9-D84DA81EE3B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091EC5-FDF1-4383-A3AB-DEA48C5EC976}" type="pres">
      <dgm:prSet presAssocID="{64455C94-D9B7-4C27-AEC2-0F65AD19919C}" presName="sibTrans" presStyleLbl="sibTrans2D1" presStyleIdx="0" presStyleCnt="2"/>
      <dgm:spPr/>
      <dgm:t>
        <a:bodyPr/>
        <a:lstStyle/>
        <a:p>
          <a:endParaRPr lang="hu-HU"/>
        </a:p>
      </dgm:t>
    </dgm:pt>
    <dgm:pt modelId="{17758872-F874-49B3-92FB-75177D0A1518}" type="pres">
      <dgm:prSet presAssocID="{64455C94-D9B7-4C27-AEC2-0F65AD19919C}" presName="connTx" presStyleLbl="sibTrans2D1" presStyleIdx="0" presStyleCnt="2"/>
      <dgm:spPr/>
      <dgm:t>
        <a:bodyPr/>
        <a:lstStyle/>
        <a:p>
          <a:endParaRPr lang="hu-HU"/>
        </a:p>
      </dgm:t>
    </dgm:pt>
    <dgm:pt modelId="{3233304E-573A-400C-93C3-1359169F4914}" type="pres">
      <dgm:prSet presAssocID="{818A9060-3FC5-46EB-BEE5-95699A4FDCC4}" presName="composite" presStyleCnt="0"/>
      <dgm:spPr/>
    </dgm:pt>
    <dgm:pt modelId="{B5DD7A0C-D37D-4D78-A1D8-40C7DE283B76}" type="pres">
      <dgm:prSet presAssocID="{818A9060-3FC5-46EB-BEE5-95699A4FDCC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781A77-AB08-4F8B-BEAD-917B252791A3}" type="pres">
      <dgm:prSet presAssocID="{818A9060-3FC5-46EB-BEE5-95699A4FDCC4}" presName="parSh" presStyleLbl="node1" presStyleIdx="1" presStyleCnt="3"/>
      <dgm:spPr/>
      <dgm:t>
        <a:bodyPr/>
        <a:lstStyle/>
        <a:p>
          <a:endParaRPr lang="hu-HU"/>
        </a:p>
      </dgm:t>
    </dgm:pt>
    <dgm:pt modelId="{9F46D6F4-2783-49FC-AEA5-5D4DDFFE9D77}" type="pres">
      <dgm:prSet presAssocID="{818A9060-3FC5-46EB-BEE5-95699A4FDCC4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09891BD-CD82-4446-981C-3251DA8853BD}" type="pres">
      <dgm:prSet presAssocID="{D0836E05-BA35-4BAE-B687-4A6B3BD232F1}" presName="sibTrans" presStyleLbl="sibTrans2D1" presStyleIdx="1" presStyleCnt="2"/>
      <dgm:spPr/>
      <dgm:t>
        <a:bodyPr/>
        <a:lstStyle/>
        <a:p>
          <a:endParaRPr lang="hu-HU"/>
        </a:p>
      </dgm:t>
    </dgm:pt>
    <dgm:pt modelId="{7E7A5990-2B77-4B0B-888D-332CC8ABA52E}" type="pres">
      <dgm:prSet presAssocID="{D0836E05-BA35-4BAE-B687-4A6B3BD232F1}" presName="connTx" presStyleLbl="sibTrans2D1" presStyleIdx="1" presStyleCnt="2"/>
      <dgm:spPr/>
      <dgm:t>
        <a:bodyPr/>
        <a:lstStyle/>
        <a:p>
          <a:endParaRPr lang="hu-HU"/>
        </a:p>
      </dgm:t>
    </dgm:pt>
    <dgm:pt modelId="{3C9496F2-B846-4970-BE82-7BAF49C914FB}" type="pres">
      <dgm:prSet presAssocID="{1A984215-CC72-41A5-8CA9-A44BE018D64C}" presName="composite" presStyleCnt="0"/>
      <dgm:spPr/>
    </dgm:pt>
    <dgm:pt modelId="{F361CC46-0AB6-4557-A24A-259C8396C9F0}" type="pres">
      <dgm:prSet presAssocID="{1A984215-CC72-41A5-8CA9-A44BE018D64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6EE26B-8385-4A66-85A0-66774169E787}" type="pres">
      <dgm:prSet presAssocID="{1A984215-CC72-41A5-8CA9-A44BE018D64C}" presName="parSh" presStyleLbl="node1" presStyleIdx="2" presStyleCnt="3"/>
      <dgm:spPr/>
      <dgm:t>
        <a:bodyPr/>
        <a:lstStyle/>
        <a:p>
          <a:endParaRPr lang="hu-HU"/>
        </a:p>
      </dgm:t>
    </dgm:pt>
    <dgm:pt modelId="{12F4AF22-B55F-45DF-81ED-C87A9302220C}" type="pres">
      <dgm:prSet presAssocID="{1A984215-CC72-41A5-8CA9-A44BE018D64C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74A2D93-54E3-466C-837A-D3429CB663AE}" type="presOf" srcId="{3DC1B761-D86D-4BE5-B764-6AF0BDA05802}" destId="{9F46D6F4-2783-49FC-AEA5-5D4DDFFE9D77}" srcOrd="0" destOrd="0" presId="urn:microsoft.com/office/officeart/2005/8/layout/process3"/>
    <dgm:cxn modelId="{0AF4D359-4FC5-461D-B2DB-CFA2C278A42B}" type="presOf" srcId="{842BFC25-C18D-4488-BF07-E52495E552D9}" destId="{12F4AF22-B55F-45DF-81ED-C87A9302220C}" srcOrd="0" destOrd="0" presId="urn:microsoft.com/office/officeart/2005/8/layout/process3"/>
    <dgm:cxn modelId="{D4DF7BC3-E945-40B0-9901-61F9196CBD10}" type="presOf" srcId="{C3829D7B-33F8-4CBD-9AD9-D84DA81EE3B1}" destId="{5268B8EE-39FE-4626-B2C9-C2E29B1D5982}" srcOrd="0" destOrd="0" presId="urn:microsoft.com/office/officeart/2005/8/layout/process3"/>
    <dgm:cxn modelId="{7E69CC3A-4EBE-4D66-BCF5-96C58A03D5C2}" srcId="{818A9060-3FC5-46EB-BEE5-95699A4FDCC4}" destId="{5E3EF80F-4C5B-478E-9411-530D1FFDE4C4}" srcOrd="1" destOrd="0" parTransId="{681BB585-EC59-492B-AAE8-72BFC36BADCA}" sibTransId="{069576A4-3B4D-4DCE-A89E-23AFBB626BC7}"/>
    <dgm:cxn modelId="{EAF012B6-8DD4-4F5F-AE0B-6905B949886C}" type="presOf" srcId="{818A9060-3FC5-46EB-BEE5-95699A4FDCC4}" destId="{59781A77-AB08-4F8B-BEAD-917B252791A3}" srcOrd="1" destOrd="0" presId="urn:microsoft.com/office/officeart/2005/8/layout/process3"/>
    <dgm:cxn modelId="{3EB9AA3E-1C9D-44EB-898B-A88BDBD5B43F}" type="presOf" srcId="{64455C94-D9B7-4C27-AEC2-0F65AD19919C}" destId="{17758872-F874-49B3-92FB-75177D0A1518}" srcOrd="1" destOrd="0" presId="urn:microsoft.com/office/officeart/2005/8/layout/process3"/>
    <dgm:cxn modelId="{1AC9F8FE-59C2-4B0B-AF02-0ACCBEE78D21}" srcId="{C3829D7B-33F8-4CBD-9AD9-D84DA81EE3B1}" destId="{75F1FD02-9CA5-42EA-8774-17303CFDB039}" srcOrd="0" destOrd="0" parTransId="{5087C111-8516-44EE-9227-2E122502DA00}" sibTransId="{29768C10-7A48-4D11-95D7-84C6DCB0585D}"/>
    <dgm:cxn modelId="{E018AA9D-E8EB-4A67-B8AB-C771CF506B7D}" type="presOf" srcId="{818A9060-3FC5-46EB-BEE5-95699A4FDCC4}" destId="{B5DD7A0C-D37D-4D78-A1D8-40C7DE283B76}" srcOrd="0" destOrd="0" presId="urn:microsoft.com/office/officeart/2005/8/layout/process3"/>
    <dgm:cxn modelId="{2EBC88F7-8B45-416F-9C3A-2C4758A854D6}" type="presOf" srcId="{D0836E05-BA35-4BAE-B687-4A6B3BD232F1}" destId="{809891BD-CD82-4446-981C-3251DA8853BD}" srcOrd="0" destOrd="0" presId="urn:microsoft.com/office/officeart/2005/8/layout/process3"/>
    <dgm:cxn modelId="{099672BE-2BDC-4F3D-A7E4-A8283C2D3D73}" type="presOf" srcId="{9E8C6A82-4ED0-425C-84FC-E80119C32F1B}" destId="{4766694A-CEA4-4E03-A079-5E0BC96C048D}" srcOrd="0" destOrd="0" presId="urn:microsoft.com/office/officeart/2005/8/layout/process3"/>
    <dgm:cxn modelId="{4D54F83E-9DB2-491C-8773-ACA0679D148F}" type="presOf" srcId="{C3829D7B-33F8-4CBD-9AD9-D84DA81EE3B1}" destId="{AB738F43-FABA-4043-9FEE-7DAAAEF4BC06}" srcOrd="1" destOrd="0" presId="urn:microsoft.com/office/officeart/2005/8/layout/process3"/>
    <dgm:cxn modelId="{E642BA79-E759-4DF2-905F-3E0D5F52495C}" srcId="{9E8C6A82-4ED0-425C-84FC-E80119C32F1B}" destId="{C3829D7B-33F8-4CBD-9AD9-D84DA81EE3B1}" srcOrd="0" destOrd="0" parTransId="{A0FBD6E0-A41D-44ED-AD50-D72CCD7F419D}" sibTransId="{64455C94-D9B7-4C27-AEC2-0F65AD19919C}"/>
    <dgm:cxn modelId="{21606569-33D1-4CA3-8FC0-8C853F712560}" type="presOf" srcId="{64455C94-D9B7-4C27-AEC2-0F65AD19919C}" destId="{56091EC5-FDF1-4383-A3AB-DEA48C5EC976}" srcOrd="0" destOrd="0" presId="urn:microsoft.com/office/officeart/2005/8/layout/process3"/>
    <dgm:cxn modelId="{5351A181-1C38-4022-8331-7A1B5D6FDC27}" type="presOf" srcId="{5E3EF80F-4C5B-478E-9411-530D1FFDE4C4}" destId="{9F46D6F4-2783-49FC-AEA5-5D4DDFFE9D77}" srcOrd="0" destOrd="1" presId="urn:microsoft.com/office/officeart/2005/8/layout/process3"/>
    <dgm:cxn modelId="{F859BA5B-2AA1-4264-B719-E75DD505CE5B}" type="presOf" srcId="{8F721CE0-4D56-475C-B1F9-1BFEB8E33788}" destId="{9F46D6F4-2783-49FC-AEA5-5D4DDFFE9D77}" srcOrd="0" destOrd="2" presId="urn:microsoft.com/office/officeart/2005/8/layout/process3"/>
    <dgm:cxn modelId="{456C10B6-6F55-4EF7-9D8F-07F036C76A42}" srcId="{818A9060-3FC5-46EB-BEE5-95699A4FDCC4}" destId="{3DC1B761-D86D-4BE5-B764-6AF0BDA05802}" srcOrd="0" destOrd="0" parTransId="{C7E6690C-7C7F-4C52-AC5F-CBC1C73FCB42}" sibTransId="{8D122FFC-746E-44C4-B5DD-998EEBE616D6}"/>
    <dgm:cxn modelId="{8047E0E5-5397-4115-B86A-E8FC39EC637B}" srcId="{818A9060-3FC5-46EB-BEE5-95699A4FDCC4}" destId="{8F721CE0-4D56-475C-B1F9-1BFEB8E33788}" srcOrd="2" destOrd="0" parTransId="{4B45BDB4-7CAA-484F-BEA8-811F589123FA}" sibTransId="{BFFD85E4-BB62-4B0F-AD63-44927B7DF414}"/>
    <dgm:cxn modelId="{B92D753E-062F-4B1B-9ACC-FE8C3105A532}" srcId="{1A984215-CC72-41A5-8CA9-A44BE018D64C}" destId="{842BFC25-C18D-4488-BF07-E52495E552D9}" srcOrd="0" destOrd="0" parTransId="{45BC62E1-B7AC-4D50-8E20-B9CF21797E64}" sibTransId="{01A6A925-AAB9-4D76-8C05-D5B86BA027BE}"/>
    <dgm:cxn modelId="{6A883B72-77F5-401B-8811-EE4CC50A5071}" type="presOf" srcId="{75F1FD02-9CA5-42EA-8774-17303CFDB039}" destId="{4AA08B7A-751A-4345-A35D-5C32FE3D6739}" srcOrd="0" destOrd="0" presId="urn:microsoft.com/office/officeart/2005/8/layout/process3"/>
    <dgm:cxn modelId="{46488E22-C961-4F5A-949B-791878B16ADE}" srcId="{9E8C6A82-4ED0-425C-84FC-E80119C32F1B}" destId="{1A984215-CC72-41A5-8CA9-A44BE018D64C}" srcOrd="2" destOrd="0" parTransId="{36476E4E-BDBB-4BF1-B3BE-406273D62056}" sibTransId="{76FF022E-8039-4550-84B0-B8371EEFD142}"/>
    <dgm:cxn modelId="{309A0CD9-4F3C-4BF2-BBB2-75EEE032EAC6}" type="presOf" srcId="{D0836E05-BA35-4BAE-B687-4A6B3BD232F1}" destId="{7E7A5990-2B77-4B0B-888D-332CC8ABA52E}" srcOrd="1" destOrd="0" presId="urn:microsoft.com/office/officeart/2005/8/layout/process3"/>
    <dgm:cxn modelId="{A2228C3B-7F91-4838-B75A-399FAD3216A4}" type="presOf" srcId="{1A984215-CC72-41A5-8CA9-A44BE018D64C}" destId="{716EE26B-8385-4A66-85A0-66774169E787}" srcOrd="1" destOrd="0" presId="urn:microsoft.com/office/officeart/2005/8/layout/process3"/>
    <dgm:cxn modelId="{B7964636-3DFB-4979-A4D7-F6D5B8AFEB6F}" srcId="{9E8C6A82-4ED0-425C-84FC-E80119C32F1B}" destId="{818A9060-3FC5-46EB-BEE5-95699A4FDCC4}" srcOrd="1" destOrd="0" parTransId="{373390B0-B178-475C-B02E-D38F01C5985E}" sibTransId="{D0836E05-BA35-4BAE-B687-4A6B3BD232F1}"/>
    <dgm:cxn modelId="{A77DD96A-6F64-4C05-B6AD-707356F80669}" type="presOf" srcId="{1A984215-CC72-41A5-8CA9-A44BE018D64C}" destId="{F361CC46-0AB6-4557-A24A-259C8396C9F0}" srcOrd="0" destOrd="0" presId="urn:microsoft.com/office/officeart/2005/8/layout/process3"/>
    <dgm:cxn modelId="{6426BD00-A392-4469-B3A4-4E8A14152BFD}" type="presParOf" srcId="{4766694A-CEA4-4E03-A079-5E0BC96C048D}" destId="{E76A000A-7C86-478E-A543-CC755B5DDB87}" srcOrd="0" destOrd="0" presId="urn:microsoft.com/office/officeart/2005/8/layout/process3"/>
    <dgm:cxn modelId="{20BD4926-488C-48EF-A7AF-1E1E1C049F99}" type="presParOf" srcId="{E76A000A-7C86-478E-A543-CC755B5DDB87}" destId="{5268B8EE-39FE-4626-B2C9-C2E29B1D5982}" srcOrd="0" destOrd="0" presId="urn:microsoft.com/office/officeart/2005/8/layout/process3"/>
    <dgm:cxn modelId="{564EC047-E283-407A-98AC-05614641F4B8}" type="presParOf" srcId="{E76A000A-7C86-478E-A543-CC755B5DDB87}" destId="{AB738F43-FABA-4043-9FEE-7DAAAEF4BC06}" srcOrd="1" destOrd="0" presId="urn:microsoft.com/office/officeart/2005/8/layout/process3"/>
    <dgm:cxn modelId="{B1D367CB-F75D-4AF7-9A85-90E494EC29FD}" type="presParOf" srcId="{E76A000A-7C86-478E-A543-CC755B5DDB87}" destId="{4AA08B7A-751A-4345-A35D-5C32FE3D6739}" srcOrd="2" destOrd="0" presId="urn:microsoft.com/office/officeart/2005/8/layout/process3"/>
    <dgm:cxn modelId="{BB160D45-7BBB-4A80-AD11-B10F0DCA729C}" type="presParOf" srcId="{4766694A-CEA4-4E03-A079-5E0BC96C048D}" destId="{56091EC5-FDF1-4383-A3AB-DEA48C5EC976}" srcOrd="1" destOrd="0" presId="urn:microsoft.com/office/officeart/2005/8/layout/process3"/>
    <dgm:cxn modelId="{AA562C70-10AF-40E5-A8EF-E82739F78F97}" type="presParOf" srcId="{56091EC5-FDF1-4383-A3AB-DEA48C5EC976}" destId="{17758872-F874-49B3-92FB-75177D0A1518}" srcOrd="0" destOrd="0" presId="urn:microsoft.com/office/officeart/2005/8/layout/process3"/>
    <dgm:cxn modelId="{071AAEAC-EA0F-4D99-997D-B89435FE3587}" type="presParOf" srcId="{4766694A-CEA4-4E03-A079-5E0BC96C048D}" destId="{3233304E-573A-400C-93C3-1359169F4914}" srcOrd="2" destOrd="0" presId="urn:microsoft.com/office/officeart/2005/8/layout/process3"/>
    <dgm:cxn modelId="{7CE8EB86-D064-4428-B7BD-554813B8EAE1}" type="presParOf" srcId="{3233304E-573A-400C-93C3-1359169F4914}" destId="{B5DD7A0C-D37D-4D78-A1D8-40C7DE283B76}" srcOrd="0" destOrd="0" presId="urn:microsoft.com/office/officeart/2005/8/layout/process3"/>
    <dgm:cxn modelId="{80EFC3A4-7140-410A-865E-513D66078EFB}" type="presParOf" srcId="{3233304E-573A-400C-93C3-1359169F4914}" destId="{59781A77-AB08-4F8B-BEAD-917B252791A3}" srcOrd="1" destOrd="0" presId="urn:microsoft.com/office/officeart/2005/8/layout/process3"/>
    <dgm:cxn modelId="{A39ED52B-72EF-4F40-89C8-28815F38D409}" type="presParOf" srcId="{3233304E-573A-400C-93C3-1359169F4914}" destId="{9F46D6F4-2783-49FC-AEA5-5D4DDFFE9D77}" srcOrd="2" destOrd="0" presId="urn:microsoft.com/office/officeart/2005/8/layout/process3"/>
    <dgm:cxn modelId="{49A03982-7569-4505-AF0A-372B3225A5F9}" type="presParOf" srcId="{4766694A-CEA4-4E03-A079-5E0BC96C048D}" destId="{809891BD-CD82-4446-981C-3251DA8853BD}" srcOrd="3" destOrd="0" presId="urn:microsoft.com/office/officeart/2005/8/layout/process3"/>
    <dgm:cxn modelId="{25D3523D-3C07-4F5E-942D-FA6FFC1868D4}" type="presParOf" srcId="{809891BD-CD82-4446-981C-3251DA8853BD}" destId="{7E7A5990-2B77-4B0B-888D-332CC8ABA52E}" srcOrd="0" destOrd="0" presId="urn:microsoft.com/office/officeart/2005/8/layout/process3"/>
    <dgm:cxn modelId="{D453B2C9-9F10-46F9-8043-894D256F2B62}" type="presParOf" srcId="{4766694A-CEA4-4E03-A079-5E0BC96C048D}" destId="{3C9496F2-B846-4970-BE82-7BAF49C914FB}" srcOrd="4" destOrd="0" presId="urn:microsoft.com/office/officeart/2005/8/layout/process3"/>
    <dgm:cxn modelId="{0682F0BD-C972-4972-ACD6-46470B74ACF9}" type="presParOf" srcId="{3C9496F2-B846-4970-BE82-7BAF49C914FB}" destId="{F361CC46-0AB6-4557-A24A-259C8396C9F0}" srcOrd="0" destOrd="0" presId="urn:microsoft.com/office/officeart/2005/8/layout/process3"/>
    <dgm:cxn modelId="{161AAB71-3C95-4AE4-967E-9D7EBCD511E3}" type="presParOf" srcId="{3C9496F2-B846-4970-BE82-7BAF49C914FB}" destId="{716EE26B-8385-4A66-85A0-66774169E787}" srcOrd="1" destOrd="0" presId="urn:microsoft.com/office/officeart/2005/8/layout/process3"/>
    <dgm:cxn modelId="{1E5EFF54-BD5B-4753-9F61-EE8190D68D32}" type="presParOf" srcId="{3C9496F2-B846-4970-BE82-7BAF49C914FB}" destId="{12F4AF22-B55F-45DF-81ED-C87A9302220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A6A08-649A-448E-A8CE-BA1DB16DBA40}">
      <dsp:nvSpPr>
        <dsp:cNvPr id="0" name=""/>
        <dsp:cNvSpPr/>
      </dsp:nvSpPr>
      <dsp:spPr>
        <a:xfrm>
          <a:off x="2817" y="932656"/>
          <a:ext cx="2707463" cy="20008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1E6C1-3274-42B3-A279-19F71F41DD5C}">
      <dsp:nvSpPr>
        <dsp:cNvPr id="0" name=""/>
        <dsp:cNvSpPr/>
      </dsp:nvSpPr>
      <dsp:spPr>
        <a:xfrm>
          <a:off x="550071" y="2570678"/>
          <a:ext cx="2333027" cy="560665"/>
        </a:xfrm>
        <a:prstGeom prst="rect">
          <a:avLst/>
        </a:prstGeom>
        <a:solidFill>
          <a:srgbClr val="703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3300" kern="1200" dirty="0" smtClean="0"/>
            <a:t>közvetlen</a:t>
          </a:r>
          <a:endParaRPr lang="hu-HU" sz="3300" kern="1200" dirty="0"/>
        </a:p>
      </dsp:txBody>
      <dsp:txXfrm>
        <a:off x="550071" y="2570678"/>
        <a:ext cx="2333027" cy="560665"/>
      </dsp:txXfrm>
    </dsp:sp>
    <dsp:sp modelId="{49E3FC60-F09F-45CE-A638-CC1D4D2832F4}">
      <dsp:nvSpPr>
        <dsp:cNvPr id="0" name=""/>
        <dsp:cNvSpPr/>
      </dsp:nvSpPr>
      <dsp:spPr>
        <a:xfrm>
          <a:off x="3212901" y="932656"/>
          <a:ext cx="2707463" cy="20008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9C1AF-A6E9-417D-AFBA-D4805EDCFBB9}">
      <dsp:nvSpPr>
        <dsp:cNvPr id="0" name=""/>
        <dsp:cNvSpPr/>
      </dsp:nvSpPr>
      <dsp:spPr>
        <a:xfrm>
          <a:off x="3760154" y="2570678"/>
          <a:ext cx="2333027" cy="560665"/>
        </a:xfrm>
        <a:prstGeom prst="rect">
          <a:avLst/>
        </a:prstGeom>
        <a:solidFill>
          <a:srgbClr val="703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3300" kern="1200" dirty="0" smtClean="0"/>
            <a:t>közvetett</a:t>
          </a:r>
          <a:endParaRPr lang="hu-HU" sz="3300" kern="1200" dirty="0"/>
        </a:p>
      </dsp:txBody>
      <dsp:txXfrm>
        <a:off x="3760154" y="2570678"/>
        <a:ext cx="2333027" cy="560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8F43-FABA-4043-9FEE-7DAAAEF4BC06}">
      <dsp:nvSpPr>
        <dsp:cNvPr id="0" name=""/>
        <dsp:cNvSpPr/>
      </dsp:nvSpPr>
      <dsp:spPr>
        <a:xfrm>
          <a:off x="4297" y="1089208"/>
          <a:ext cx="1954088" cy="648000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MEGTAKARÍTÓK</a:t>
          </a:r>
          <a:endParaRPr lang="hu-HU" sz="1500" kern="1200" dirty="0"/>
        </a:p>
      </dsp:txBody>
      <dsp:txXfrm>
        <a:off x="4297" y="1089208"/>
        <a:ext cx="1954088" cy="432000"/>
      </dsp:txXfrm>
    </dsp:sp>
    <dsp:sp modelId="{4AA08B7A-751A-4345-A35D-5C32FE3D6739}">
      <dsp:nvSpPr>
        <dsp:cNvPr id="0" name=""/>
        <dsp:cNvSpPr/>
      </dsp:nvSpPr>
      <dsp:spPr>
        <a:xfrm>
          <a:off x="404532" y="1521208"/>
          <a:ext cx="1954088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információgyűjtés</a:t>
          </a:r>
          <a:endParaRPr lang="hu-HU" sz="1500" kern="1200" dirty="0">
            <a:solidFill>
              <a:srgbClr val="70363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befektetési döntés: kötvényvásárlás</a:t>
          </a:r>
          <a:endParaRPr lang="hu-HU" sz="1500" kern="1200" dirty="0">
            <a:solidFill>
              <a:srgbClr val="70363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kockázatviselés</a:t>
          </a:r>
          <a:endParaRPr lang="hu-HU" sz="1500" kern="1200" dirty="0">
            <a:solidFill>
              <a:srgbClr val="703636"/>
            </a:solidFill>
          </a:endParaRPr>
        </a:p>
      </dsp:txBody>
      <dsp:txXfrm>
        <a:off x="437746" y="1554422"/>
        <a:ext cx="1887660" cy="1067572"/>
      </dsp:txXfrm>
    </dsp:sp>
    <dsp:sp modelId="{56091EC5-FDF1-4383-A3AB-DEA48C5EC976}">
      <dsp:nvSpPr>
        <dsp:cNvPr id="0" name=""/>
        <dsp:cNvSpPr/>
      </dsp:nvSpPr>
      <dsp:spPr>
        <a:xfrm>
          <a:off x="2376265" y="1080118"/>
          <a:ext cx="3697078" cy="48651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15875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>
        <a:off x="2376265" y="1177420"/>
        <a:ext cx="3551125" cy="291907"/>
      </dsp:txXfrm>
    </dsp:sp>
    <dsp:sp modelId="{59781A77-AB08-4F8B-BEAD-917B252791A3}">
      <dsp:nvSpPr>
        <dsp:cNvPr id="0" name=""/>
        <dsp:cNvSpPr/>
      </dsp:nvSpPr>
      <dsp:spPr>
        <a:xfrm>
          <a:off x="3143317" y="1089208"/>
          <a:ext cx="1954088" cy="648000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ÉRTÉKPAPÍRPIAC</a:t>
          </a:r>
          <a:endParaRPr lang="hu-HU" sz="1500" kern="1200" dirty="0"/>
        </a:p>
      </dsp:txBody>
      <dsp:txXfrm>
        <a:off x="3143317" y="1089208"/>
        <a:ext cx="1954088" cy="432000"/>
      </dsp:txXfrm>
    </dsp:sp>
    <dsp:sp modelId="{9F46D6F4-2783-49FC-AEA5-5D4DDFFE9D77}">
      <dsp:nvSpPr>
        <dsp:cNvPr id="0" name=""/>
        <dsp:cNvSpPr/>
      </dsp:nvSpPr>
      <dsp:spPr>
        <a:xfrm>
          <a:off x="3543553" y="1521208"/>
          <a:ext cx="1954088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információ előállítás</a:t>
          </a:r>
          <a:endParaRPr lang="hu-HU" sz="1500" kern="1200" dirty="0">
            <a:solidFill>
              <a:srgbClr val="70363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technikai közvetítés</a:t>
          </a:r>
          <a:endParaRPr lang="hu-HU" sz="1500" kern="1200" dirty="0">
            <a:solidFill>
              <a:srgbClr val="703636"/>
            </a:solidFill>
          </a:endParaRPr>
        </a:p>
      </dsp:txBody>
      <dsp:txXfrm>
        <a:off x="3576767" y="1554422"/>
        <a:ext cx="1887660" cy="1067572"/>
      </dsp:txXfrm>
    </dsp:sp>
    <dsp:sp modelId="{809891BD-CD82-4446-981C-3251DA8853BD}">
      <dsp:nvSpPr>
        <dsp:cNvPr id="0" name=""/>
        <dsp:cNvSpPr/>
      </dsp:nvSpPr>
      <dsp:spPr>
        <a:xfrm>
          <a:off x="5328590" y="1080118"/>
          <a:ext cx="628013" cy="4865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>
        <a:off x="5328590" y="1177420"/>
        <a:ext cx="482060" cy="291907"/>
      </dsp:txXfrm>
    </dsp:sp>
    <dsp:sp modelId="{716EE26B-8385-4A66-85A0-66774169E787}">
      <dsp:nvSpPr>
        <dsp:cNvPr id="0" name=""/>
        <dsp:cNvSpPr/>
      </dsp:nvSpPr>
      <dsp:spPr>
        <a:xfrm>
          <a:off x="6282338" y="1089208"/>
          <a:ext cx="1954088" cy="648000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VÁLLALAT</a:t>
          </a:r>
          <a:endParaRPr lang="hu-HU" sz="1500" kern="1200" dirty="0"/>
        </a:p>
      </dsp:txBody>
      <dsp:txXfrm>
        <a:off x="6282338" y="1089208"/>
        <a:ext cx="1954088" cy="432000"/>
      </dsp:txXfrm>
    </dsp:sp>
    <dsp:sp modelId="{12F4AF22-B55F-45DF-81ED-C87A9302220C}">
      <dsp:nvSpPr>
        <dsp:cNvPr id="0" name=""/>
        <dsp:cNvSpPr/>
      </dsp:nvSpPr>
      <dsp:spPr>
        <a:xfrm>
          <a:off x="6682573" y="1521208"/>
          <a:ext cx="1954088" cy="113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kötvénykibocsátás</a:t>
          </a:r>
          <a:endParaRPr lang="hu-HU" sz="1500" kern="1200" dirty="0">
            <a:solidFill>
              <a:srgbClr val="703636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rgbClr val="703636"/>
              </a:solidFill>
            </a:rPr>
            <a:t>információ szolgáltatás</a:t>
          </a:r>
          <a:endParaRPr lang="hu-HU" sz="1500" kern="1200" dirty="0">
            <a:solidFill>
              <a:srgbClr val="703636"/>
            </a:solidFill>
          </a:endParaRPr>
        </a:p>
      </dsp:txBody>
      <dsp:txXfrm>
        <a:off x="6715787" y="1554422"/>
        <a:ext cx="1887660" cy="1067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38F43-FABA-4043-9FEE-7DAAAEF4BC06}">
      <dsp:nvSpPr>
        <dsp:cNvPr id="0" name=""/>
        <dsp:cNvSpPr/>
      </dsp:nvSpPr>
      <dsp:spPr>
        <a:xfrm>
          <a:off x="4297" y="1137807"/>
          <a:ext cx="1954088" cy="691200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MEGTAKARÍTÓK</a:t>
          </a:r>
          <a:endParaRPr lang="hu-HU" sz="1600" kern="1200" dirty="0"/>
        </a:p>
      </dsp:txBody>
      <dsp:txXfrm>
        <a:off x="4297" y="1137807"/>
        <a:ext cx="1954088" cy="460800"/>
      </dsp:txXfrm>
    </dsp:sp>
    <dsp:sp modelId="{4AA08B7A-751A-4345-A35D-5C32FE3D6739}">
      <dsp:nvSpPr>
        <dsp:cNvPr id="0" name=""/>
        <dsp:cNvSpPr/>
      </dsp:nvSpPr>
      <dsp:spPr>
        <a:xfrm>
          <a:off x="404532" y="1598607"/>
          <a:ext cx="195408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rgbClr val="703636"/>
              </a:solidFill>
            </a:rPr>
            <a:t>betételhelyezés</a:t>
          </a:r>
          <a:endParaRPr lang="hu-HU" sz="1600" kern="1200" dirty="0">
            <a:solidFill>
              <a:srgbClr val="703636"/>
            </a:solidFill>
          </a:endParaRPr>
        </a:p>
      </dsp:txBody>
      <dsp:txXfrm>
        <a:off x="434055" y="1628130"/>
        <a:ext cx="1895042" cy="948954"/>
      </dsp:txXfrm>
    </dsp:sp>
    <dsp:sp modelId="{56091EC5-FDF1-4383-A3AB-DEA48C5EC976}">
      <dsp:nvSpPr>
        <dsp:cNvPr id="0" name=""/>
        <dsp:cNvSpPr/>
      </dsp:nvSpPr>
      <dsp:spPr>
        <a:xfrm>
          <a:off x="2254619" y="1124952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2254619" y="1222254"/>
        <a:ext cx="482060" cy="291907"/>
      </dsp:txXfrm>
    </dsp:sp>
    <dsp:sp modelId="{59781A77-AB08-4F8B-BEAD-917B252791A3}">
      <dsp:nvSpPr>
        <dsp:cNvPr id="0" name=""/>
        <dsp:cNvSpPr/>
      </dsp:nvSpPr>
      <dsp:spPr>
        <a:xfrm>
          <a:off x="3143317" y="1137807"/>
          <a:ext cx="1954088" cy="691200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BANK</a:t>
          </a:r>
          <a:endParaRPr lang="hu-HU" sz="1600" kern="1200" dirty="0"/>
        </a:p>
      </dsp:txBody>
      <dsp:txXfrm>
        <a:off x="3143317" y="1137807"/>
        <a:ext cx="1954088" cy="460800"/>
      </dsp:txXfrm>
    </dsp:sp>
    <dsp:sp modelId="{9F46D6F4-2783-49FC-AEA5-5D4DDFFE9D77}">
      <dsp:nvSpPr>
        <dsp:cNvPr id="0" name=""/>
        <dsp:cNvSpPr/>
      </dsp:nvSpPr>
      <dsp:spPr>
        <a:xfrm>
          <a:off x="3543553" y="1598607"/>
          <a:ext cx="195408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rgbClr val="703636"/>
              </a:solidFill>
            </a:rPr>
            <a:t>forrásgyűjtés</a:t>
          </a:r>
          <a:endParaRPr lang="hu-HU" sz="1600" kern="1200" dirty="0">
            <a:solidFill>
              <a:srgbClr val="703636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rgbClr val="703636"/>
              </a:solidFill>
            </a:rPr>
            <a:t>hitelezési döntés</a:t>
          </a:r>
          <a:endParaRPr lang="hu-HU" sz="1600" kern="1200" dirty="0">
            <a:solidFill>
              <a:srgbClr val="703636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rgbClr val="703636"/>
              </a:solidFill>
            </a:rPr>
            <a:t>kockázatviselés</a:t>
          </a:r>
          <a:endParaRPr lang="hu-HU" sz="1600" kern="1200" dirty="0">
            <a:solidFill>
              <a:srgbClr val="703636"/>
            </a:solidFill>
          </a:endParaRPr>
        </a:p>
      </dsp:txBody>
      <dsp:txXfrm>
        <a:off x="3573076" y="1628130"/>
        <a:ext cx="1895042" cy="948954"/>
      </dsp:txXfrm>
    </dsp:sp>
    <dsp:sp modelId="{809891BD-CD82-4446-981C-3251DA8853BD}">
      <dsp:nvSpPr>
        <dsp:cNvPr id="0" name=""/>
        <dsp:cNvSpPr/>
      </dsp:nvSpPr>
      <dsp:spPr>
        <a:xfrm>
          <a:off x="5393639" y="1124952"/>
          <a:ext cx="628013" cy="48651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300" kern="1200"/>
        </a:p>
      </dsp:txBody>
      <dsp:txXfrm>
        <a:off x="5393639" y="1222254"/>
        <a:ext cx="482060" cy="291907"/>
      </dsp:txXfrm>
    </dsp:sp>
    <dsp:sp modelId="{716EE26B-8385-4A66-85A0-66774169E787}">
      <dsp:nvSpPr>
        <dsp:cNvPr id="0" name=""/>
        <dsp:cNvSpPr/>
      </dsp:nvSpPr>
      <dsp:spPr>
        <a:xfrm>
          <a:off x="6282338" y="1137807"/>
          <a:ext cx="1954088" cy="691200"/>
        </a:xfrm>
        <a:prstGeom prst="roundRect">
          <a:avLst>
            <a:gd name="adj" fmla="val 10000"/>
          </a:avLst>
        </a:prstGeom>
        <a:solidFill>
          <a:srgbClr val="703636"/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VÁLLALAT</a:t>
          </a:r>
          <a:endParaRPr lang="hu-HU" sz="1600" kern="1200" dirty="0"/>
        </a:p>
      </dsp:txBody>
      <dsp:txXfrm>
        <a:off x="6282338" y="1137807"/>
        <a:ext cx="1954088" cy="460800"/>
      </dsp:txXfrm>
    </dsp:sp>
    <dsp:sp modelId="{12F4AF22-B55F-45DF-81ED-C87A9302220C}">
      <dsp:nvSpPr>
        <dsp:cNvPr id="0" name=""/>
        <dsp:cNvSpPr/>
      </dsp:nvSpPr>
      <dsp:spPr>
        <a:xfrm>
          <a:off x="6682573" y="1598607"/>
          <a:ext cx="1954088" cy="100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6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solidFill>
                <a:srgbClr val="703636"/>
              </a:solidFill>
            </a:rPr>
            <a:t>hitelfelvétel</a:t>
          </a:r>
          <a:endParaRPr lang="hu-HU" sz="1600" kern="1200" dirty="0">
            <a:solidFill>
              <a:srgbClr val="703636"/>
            </a:solidFill>
          </a:endParaRPr>
        </a:p>
      </dsp:txBody>
      <dsp:txXfrm>
        <a:off x="6712096" y="1628130"/>
        <a:ext cx="1895042" cy="94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62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7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55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1200" b="1" dirty="0" smtClean="0">
                <a:solidFill>
                  <a:srgbClr val="703636"/>
                </a:solidFill>
              </a:rPr>
              <a:t>Közvetlen tőkeáramlás</a:t>
            </a:r>
            <a:r>
              <a:rPr lang="hu-HU" altLang="hu-HU" sz="1200" dirty="0" smtClean="0">
                <a:solidFill>
                  <a:srgbClr val="703636"/>
                </a:solidFill>
              </a:rPr>
              <a:t>: A megtakarító és a megtakarítás végső felhasználójának igényei megfelelnek egymásnak, csak összetalálkozásukat kell gyorsabbá és biztonságosabbá tenni. A megtakarítás közvetlenül cserél gazdát a végső felhasználó jövőbeli pénzével ill. a fizetési ígéretet megtestesítő értékpapírral. Itt csak az adásvételt meggyorsító, megkönnyítő közvetítők tevékenykednek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1200" b="1" dirty="0" smtClean="0">
                <a:solidFill>
                  <a:srgbClr val="703636"/>
                </a:solidFill>
              </a:rPr>
              <a:t>Közvetett tőkeáramlás</a:t>
            </a:r>
            <a:r>
              <a:rPr lang="hu-HU" altLang="hu-HU" sz="1200" dirty="0" smtClean="0">
                <a:solidFill>
                  <a:srgbClr val="703636"/>
                </a:solidFill>
              </a:rPr>
              <a:t>: A megtakarításokat egy közbenső intézménynek össze kell gyűjteni, és nagyságrendjében, lejáratában, kockázatában és likviditásában átalakítva (transzformálva) továbbadni az anyagi felhalmozást végző végső felhasználónak.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Az első esetben a megtakarító közvetlen követelést megtestesítő ép-t kap (elsődleges ép.), a másodikban közvetett követelést megtestesítőt (másodlagos ép.). Közvetlen finanszírozásnál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a döntés és a végső kockázat a megtakarítót terheli.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29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51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89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267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55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Mindkét piacon pénzt cserélnek pénzért: a pénzpiacnál a csere tárgyai időben közel esnek egymáshoz, a tőkepiacnál távolabb. A néhány napos kölcsönnyújtásnál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mintha nem is használtuk volna fel</a:t>
            </a:r>
            <a:r>
              <a:rPr lang="hu-HU" altLang="hu-HU" sz="1200" dirty="0" smtClean="0">
                <a:solidFill>
                  <a:srgbClr val="703636"/>
                </a:solidFill>
              </a:rPr>
              <a:t> a pénzünket, hamarosan újra rendelkezhetünk fölötte. A tőkepiaci befektetéseknél ez ahhoz közelít,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mintha végleg elköltöttük volna</a:t>
            </a:r>
            <a:r>
              <a:rPr lang="hu-HU" altLang="hu-HU" sz="1200" dirty="0" smtClean="0">
                <a:solidFill>
                  <a:srgbClr val="703636"/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solidFill>
                  <a:srgbClr val="703636"/>
                </a:solidFill>
              </a:rPr>
              <a:t>Mindkét piacon a pénzügyi eszközök </a:t>
            </a:r>
            <a:r>
              <a:rPr lang="hu-HU" altLang="hu-HU" sz="1200" b="1" dirty="0" smtClean="0">
                <a:solidFill>
                  <a:srgbClr val="703636"/>
                </a:solidFill>
              </a:rPr>
              <a:t>egy része értékpapírformát ölt</a:t>
            </a:r>
            <a:r>
              <a:rPr lang="hu-HU" altLang="hu-HU" sz="1200" dirty="0" smtClean="0">
                <a:solidFill>
                  <a:srgbClr val="703636"/>
                </a:solidFill>
              </a:rPr>
              <a:t>. A pénzpiacon kibocsátóként legnagyobb volumenben az állam jelenik meg, és a pénzpiac legfontosabb elemei a bankok. A tőkepiacot hosszú lejáratú hitelek piacára és értékpapírpiacra bonthatjuk, főbb eszközei: részvények, kötvények, záloglevelek, hosszú lejáratú bankbetétek.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6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30740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33468"/>
            <a:ext cx="441204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59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12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575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764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10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96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576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2914650"/>
            <a:ext cx="4343400" cy="685800"/>
          </a:xfrm>
        </p:spPr>
        <p:txBody>
          <a:bodyPr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921429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1714500"/>
            <a:ext cx="4419600" cy="85725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2914650"/>
            <a:ext cx="4343400" cy="6858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238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221601"/>
            <a:ext cx="5111750" cy="351829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224827"/>
            <a:ext cx="3240360" cy="3518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343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33468"/>
            <a:ext cx="4412043" cy="64807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38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2018. 03. 28.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srgbClr val="000000"/>
                </a:solidFill>
                <a:latin typeface="Arial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audio" Target="../media/audio3.wav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audio" Target="../media/audio3.wav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audio" Target="../media/audio4.wav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Pénzügyi alapismeretek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algn="l">
              <a:lnSpc>
                <a:spcPct val="80000"/>
              </a:lnSpc>
            </a:pPr>
            <a:r>
              <a:rPr lang="hu-HU" altLang="hu-HU" sz="2400" i="1" dirty="0">
                <a:solidFill>
                  <a:srgbClr val="703636"/>
                </a:solidFill>
              </a:rPr>
              <a:t>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       5. </a:t>
            </a:r>
            <a:r>
              <a:rPr lang="hu-HU" altLang="hu-HU" sz="2400" i="1" dirty="0">
                <a:solidFill>
                  <a:srgbClr val="703636"/>
                </a:solidFill>
              </a:rPr>
              <a:t>lecke </a:t>
            </a:r>
            <a:r>
              <a:rPr lang="hu-HU" altLang="hu-HU" sz="2400" i="1" dirty="0" smtClean="0">
                <a:solidFill>
                  <a:srgbClr val="703636"/>
                </a:solidFill>
              </a:rPr>
              <a:t> </a:t>
            </a:r>
            <a:r>
              <a:rPr lang="pt-BR" altLang="hu-HU" sz="2400" b="1" spc="-50" dirty="0">
                <a:solidFill>
                  <a:srgbClr val="703636"/>
                </a:solidFill>
              </a:rPr>
              <a:t>A </a:t>
            </a:r>
            <a:r>
              <a:rPr lang="pt-BR" altLang="hu-HU" sz="2400" b="1" spc="-50" dirty="0" smtClean="0">
                <a:solidFill>
                  <a:srgbClr val="703636"/>
                </a:solidFill>
              </a:rPr>
              <a:t>pénz</a:t>
            </a:r>
            <a:r>
              <a:rPr lang="hu-HU" altLang="hu-HU" sz="2400" b="1" spc="-50" dirty="0" smtClean="0">
                <a:solidFill>
                  <a:srgbClr val="703636"/>
                </a:solidFill>
              </a:rPr>
              <a:t>ügyi közvetítés</a:t>
            </a:r>
            <a:r>
              <a:rPr lang="hu-HU" altLang="hu-HU" sz="1600" b="1" i="1" spc="-50" dirty="0" smtClean="0">
                <a:solidFill>
                  <a:srgbClr val="703636"/>
                </a:solidFill>
              </a:rPr>
              <a:t>                                      </a:t>
            </a:r>
          </a:p>
          <a:p>
            <a:pPr algn="l">
              <a:lnSpc>
                <a:spcPct val="80000"/>
              </a:lnSpc>
            </a:pPr>
            <a:endParaRPr lang="hu-HU" altLang="hu-HU" sz="1600" b="1" i="1" dirty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</a:t>
            </a:r>
            <a:r>
              <a:rPr lang="hu-HU" altLang="hu-HU" sz="1600" b="1" i="1" smtClean="0">
                <a:solidFill>
                  <a:srgbClr val="703636"/>
                </a:solidFill>
              </a:rPr>
              <a:t>               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Zene: „Híd a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Kwai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 folyón” filmzene </a:t>
            </a:r>
            <a:r>
              <a:rPr lang="hu-HU" altLang="hu-HU" sz="1600" b="1" i="1" dirty="0" err="1" smtClean="0">
                <a:solidFill>
                  <a:srgbClr val="703636"/>
                </a:solidFill>
              </a:rPr>
              <a:t>Mitsch</a:t>
            </a:r>
            <a:r>
              <a:rPr lang="hu-HU" altLang="hu-HU" sz="1600" b="1" i="1" dirty="0" smtClean="0">
                <a:solidFill>
                  <a:srgbClr val="703636"/>
                </a:solidFill>
              </a:rPr>
              <a:t> Miller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60338"/>
            <a:ext cx="6336704" cy="157733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703636"/>
                </a:solidFill>
              </a:rPr>
              <a:t>További olvasnivaló:</a:t>
            </a:r>
            <a:endParaRPr lang="hu-HU" b="1" dirty="0">
              <a:solidFill>
                <a:srgbClr val="703636"/>
              </a:solidFill>
            </a:endParaRPr>
          </a:p>
        </p:txBody>
      </p:sp>
      <p:sp>
        <p:nvSpPr>
          <p:cNvPr id="6" name="AutoShape 2" descr="Képtalálat a következ&amp;odblac;re: „mnb”"/>
          <p:cNvSpPr>
            <a:spLocks noChangeAspect="1" noChangeArrowheads="1"/>
          </p:cNvSpPr>
          <p:nvPr/>
        </p:nvSpPr>
        <p:spPr bwMode="auto">
          <a:xfrm>
            <a:off x="155575" y="-68580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Képtalálat a következ&amp;odblac;re: „mnb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Erdős M.  - Mérő K. (2010):</a:t>
            </a:r>
          </a:p>
          <a:p>
            <a:pPr marL="0" indent="0">
              <a:buNone/>
            </a:pPr>
            <a:r>
              <a:rPr lang="hu-HU" i="1" dirty="0" smtClean="0">
                <a:solidFill>
                  <a:srgbClr val="703636"/>
                </a:solidFill>
              </a:rPr>
              <a:t>Pénzügyi közvetítő intézmények</a:t>
            </a:r>
            <a:r>
              <a:rPr lang="hu-HU" dirty="0" smtClean="0">
                <a:solidFill>
                  <a:srgbClr val="703636"/>
                </a:solidFill>
              </a:rPr>
              <a:t>.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Akadémiai Kiadó</a:t>
            </a:r>
            <a:r>
              <a:rPr lang="hu-HU" i="1" dirty="0" smtClean="0">
                <a:solidFill>
                  <a:srgbClr val="703636"/>
                </a:solidFill>
              </a:rPr>
              <a:t>, </a:t>
            </a:r>
            <a:r>
              <a:rPr lang="hu-HU" dirty="0" smtClean="0">
                <a:solidFill>
                  <a:srgbClr val="703636"/>
                </a:solidFill>
              </a:rPr>
              <a:t>Budapest.</a:t>
            </a:r>
            <a:endParaRPr lang="hu-HU" dirty="0">
              <a:solidFill>
                <a:srgbClr val="703636"/>
              </a:solidFill>
            </a:endParaRPr>
          </a:p>
        </p:txBody>
      </p:sp>
      <p:sp>
        <p:nvSpPr>
          <p:cNvPr id="4" name="AutoShape 2" descr="Hitel, pénz, t&amp;odblac;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Képtalálat a következ&amp;odblac;re: „híd a drinán”"/>
          <p:cNvSpPr>
            <a:spLocks noChangeAspect="1" noChangeArrowheads="1"/>
          </p:cNvSpPr>
          <p:nvPr/>
        </p:nvSpPr>
        <p:spPr bwMode="auto">
          <a:xfrm>
            <a:off x="155575" y="-731838"/>
            <a:ext cx="1047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8" descr="Képtalálat a következ&amp;odblac;re: „híd a drinán”"/>
          <p:cNvSpPr>
            <a:spLocks noChangeAspect="1" noChangeArrowheads="1"/>
          </p:cNvSpPr>
          <p:nvPr/>
        </p:nvSpPr>
        <p:spPr bwMode="auto">
          <a:xfrm>
            <a:off x="307975" y="-579438"/>
            <a:ext cx="1047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0" descr="Képtalálat a következ&amp;odblac;re: „híd a drinán”"/>
          <p:cNvSpPr>
            <a:spLocks noChangeAspect="1" noChangeArrowheads="1"/>
          </p:cNvSpPr>
          <p:nvPr/>
        </p:nvSpPr>
        <p:spPr bwMode="auto">
          <a:xfrm>
            <a:off x="460375" y="-427038"/>
            <a:ext cx="1047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2" descr="Képtalálat"/>
          <p:cNvSpPr>
            <a:spLocks noChangeAspect="1" noChangeArrowheads="1"/>
          </p:cNvSpPr>
          <p:nvPr/>
        </p:nvSpPr>
        <p:spPr bwMode="auto">
          <a:xfrm>
            <a:off x="155575" y="-2286000"/>
            <a:ext cx="3305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4" name="Picture 2" descr="Erd&amp;odblac;s Mihály, Mér&amp;odblac; Katalin PÉNZÜGYI KÖZVETÍT&amp;Odblac; INTÉZMÉNYEK *BANKOK ÉS INT.BEFEKTET&amp;Odblac;K gazdaság, ü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9971"/>
            <a:ext cx="3223245" cy="32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965" y="4063380"/>
            <a:ext cx="4993709" cy="1080120"/>
          </a:xfrm>
        </p:spPr>
        <p:txBody>
          <a:bodyPr/>
          <a:lstStyle/>
          <a:p>
            <a:r>
              <a:rPr lang="hu-HU" sz="1500" dirty="0"/>
              <a:t>Jelen tananyag </a:t>
            </a:r>
            <a:br>
              <a:rPr lang="hu-HU" sz="1500" dirty="0"/>
            </a:br>
            <a:r>
              <a:rPr lang="hu-HU" sz="1500" dirty="0"/>
              <a:t>a Szegedi Tudományegyetemen készült</a:t>
            </a:r>
            <a:br>
              <a:rPr lang="hu-HU" sz="1500" dirty="0"/>
            </a:br>
            <a:r>
              <a:rPr lang="hu-HU" sz="1500" dirty="0"/>
              <a:t>az Európai Unió támogatásával. </a:t>
            </a:r>
            <a:br>
              <a:rPr lang="hu-HU" sz="1500" dirty="0"/>
            </a:br>
            <a:r>
              <a:rPr lang="hu-HU" sz="15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4" y="242980"/>
            <a:ext cx="6291953" cy="251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 defTabSz="685800"/>
            <a:r>
              <a:rPr lang="hu-HU" sz="15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1500" kern="0" dirty="0">
                <a:solidFill>
                  <a:srgbClr val="FFFFFF"/>
                </a:solidFill>
              </a:rPr>
              <a:t> KAR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LECKESOROZAT</a:t>
            </a: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 defTabSz="685800"/>
            <a:endParaRPr lang="hu-HU" sz="1500" kern="0" dirty="0">
              <a:solidFill>
                <a:srgbClr val="FFFFFF"/>
              </a:solidFill>
            </a:endParaRPr>
          </a:p>
          <a:p>
            <a:pPr algn="ctr" defTabSz="685800"/>
            <a:r>
              <a:rPr lang="hu-HU" sz="15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1500" kern="0" dirty="0" err="1">
                <a:solidFill>
                  <a:srgbClr val="FFFFFF"/>
                </a:solidFill>
              </a:rPr>
              <a:t>elemeI</a:t>
            </a:r>
            <a:r>
              <a:rPr lang="hu-HU" sz="15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37346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4000" b="1" dirty="0" smtClean="0">
                <a:solidFill>
                  <a:srgbClr val="703636"/>
                </a:solidFill>
              </a:rPr>
              <a:t>A tőkeközvetítés alapvető formái és intézményei</a:t>
            </a:r>
            <a:endParaRPr lang="hu-HU" sz="40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Képtalálat a következ&amp;odblac;re: „visegrad bridg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58165"/>
            <a:ext cx="4320480" cy="28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éptalálat a következ&amp;odblac;re: „allocation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7574"/>
            <a:ext cx="2411760" cy="22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612576" y="558949"/>
            <a:ext cx="8229600" cy="857250"/>
          </a:xfrm>
        </p:spPr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A megtakarítások újraelosztásának formái</a:t>
            </a:r>
            <a:endParaRPr lang="hu-HU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286312"/>
              </p:ext>
            </p:extLst>
          </p:nvPr>
        </p:nvGraphicFramePr>
        <p:xfrm>
          <a:off x="395536" y="2859782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368"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végleges</a:t>
                      </a:r>
                      <a:endParaRPr lang="hu-HU" sz="2400" dirty="0"/>
                    </a:p>
                  </a:txBody>
                  <a:tcPr>
                    <a:lnT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ideiglenes</a:t>
                      </a:r>
                      <a:endParaRPr lang="hu-HU" sz="2400" dirty="0"/>
                    </a:p>
                  </a:txBody>
                  <a:tcPr>
                    <a:lnR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6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önkéntes</a:t>
                      </a:r>
                      <a:endParaRPr lang="hu-H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703636"/>
                          </a:solidFill>
                        </a:rPr>
                        <a:t>adományozás</a:t>
                      </a:r>
                      <a:endParaRPr lang="hu-HU" sz="2400" b="1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703636"/>
                          </a:solidFill>
                        </a:rPr>
                        <a:t>hitelnyújtás</a:t>
                      </a:r>
                      <a:endParaRPr lang="hu-HU" sz="2400" b="1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kötelező</a:t>
                      </a:r>
                      <a:endParaRPr lang="hu-H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6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703636"/>
                          </a:solidFill>
                        </a:rPr>
                        <a:t>adófizetés</a:t>
                      </a:r>
                      <a:endParaRPr lang="hu-HU" sz="2400" b="1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703636"/>
                          </a:solidFill>
                        </a:rPr>
                        <a:t>állami nyugdíjjárulék</a:t>
                      </a:r>
                      <a:endParaRPr lang="hu-HU" sz="2400" b="1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6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438046"/>
      </p:ext>
    </p:extLst>
  </p:cSld>
  <p:clrMapOvr>
    <a:masterClrMapping/>
  </p:clrMapOvr>
  <p:transition spd="slow">
    <p:push dir="u"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smtClean="0">
                <a:solidFill>
                  <a:srgbClr val="703636"/>
                </a:solidFill>
              </a:rPr>
              <a:t>A megtakarítások ideiglenes újraelosztásának főbb csatornái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47614"/>
            <a:ext cx="9144000" cy="37089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rgbClr val="703636"/>
                </a:solidFill>
              </a:rPr>
              <a:t>A pénzügyi intézményrendszer </a:t>
            </a:r>
            <a:r>
              <a:rPr lang="hu-HU" altLang="hu-HU" sz="2400" b="1" dirty="0" smtClean="0">
                <a:solidFill>
                  <a:srgbClr val="70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feladata</a:t>
            </a:r>
            <a:r>
              <a:rPr lang="hu-HU" altLang="hu-HU" sz="2400" dirty="0" smtClean="0">
                <a:solidFill>
                  <a:srgbClr val="703636"/>
                </a:solidFill>
              </a:rPr>
              <a:t>, hogy segítse a felek egymásra találását és összehangolja a legkülönfélébb elvárásokat, és mindezt gyorsan és hatékonyan tegye.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1596313"/>
              </p:ext>
            </p:extLst>
          </p:nvPr>
        </p:nvGraphicFramePr>
        <p:xfrm>
          <a:off x="1619672" y="17076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808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411582" y="3142695"/>
            <a:ext cx="2707463" cy="20008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Közvetlen tőkeáramlás</a:t>
            </a:r>
            <a:endParaRPr lang="hu-HU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236163"/>
              </p:ext>
            </p:extLst>
          </p:nvPr>
        </p:nvGraphicFramePr>
        <p:xfrm>
          <a:off x="179512" y="843558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75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436537" y="3142694"/>
            <a:ext cx="2707463" cy="20008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Közvetett tőkeáramlás</a:t>
            </a:r>
            <a:endParaRPr lang="hu-HU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365763"/>
              </p:ext>
            </p:extLst>
          </p:nvPr>
        </p:nvGraphicFramePr>
        <p:xfrm>
          <a:off x="179512" y="843558"/>
          <a:ext cx="86409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9739457"/>
      </p:ext>
    </p:extLst>
  </p:cSld>
  <p:clrMapOvr>
    <a:masterClrMapping/>
  </p:clrMapOvr>
  <p:transition spd="slow">
    <p:push dir="u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dirty="0" smtClean="0">
                <a:solidFill>
                  <a:srgbClr val="703636"/>
                </a:solidFill>
              </a:rPr>
              <a:t>A pénzügyi közvetítők szolgáltatásai</a:t>
            </a:r>
          </a:p>
        </p:txBody>
      </p:sp>
      <p:pic>
        <p:nvPicPr>
          <p:cNvPr id="6153" name="Picture 9" descr="Képtalálat a következ&amp;odblac;re: „közvetít&amp;odblac;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94995"/>
            <a:ext cx="1371174" cy="11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57367"/>
              </p:ext>
            </p:extLst>
          </p:nvPr>
        </p:nvGraphicFramePr>
        <p:xfrm>
          <a:off x="614363" y="695325"/>
          <a:ext cx="7805737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Document" r:id="rId5" imgW="9253381" imgH="5551118" progId="Word.Document.8">
                  <p:embed/>
                </p:oleObj>
              </mc:Choice>
              <mc:Fallback>
                <p:oleObj name="Document" r:id="rId5" imgW="9253381" imgH="555111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695325"/>
                        <a:ext cx="7805737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71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0"/>
            <a:ext cx="8675687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2800" b="1" smtClean="0">
                <a:solidFill>
                  <a:srgbClr val="703636"/>
                </a:solidFill>
              </a:rPr>
              <a:t>A közvetlen és közvetett tőkeáramlás intézményei</a:t>
            </a:r>
          </a:p>
        </p:txBody>
      </p:sp>
      <p:graphicFrame>
        <p:nvGraphicFramePr>
          <p:cNvPr id="348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76438" y="410766"/>
          <a:ext cx="5338762" cy="474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kumentum" r:id="rId5" imgW="5813137" imgH="6890933" progId="Word.Document.8">
                  <p:embed/>
                </p:oleObj>
              </mc:Choice>
              <mc:Fallback>
                <p:oleObj name="Dokumentum" r:id="rId5" imgW="5813137" imgH="689093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10766"/>
                        <a:ext cx="5338762" cy="4747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7950" y="4960144"/>
            <a:ext cx="3995738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1000" i="1">
                <a:solidFill>
                  <a:srgbClr val="703636"/>
                </a:solidFill>
              </a:rPr>
              <a:t>Forrás</a:t>
            </a:r>
            <a:r>
              <a:rPr lang="hu-HU" altLang="hu-HU" sz="1000">
                <a:solidFill>
                  <a:srgbClr val="703636"/>
                </a:solidFill>
              </a:rPr>
              <a:t>: Bánfi – Sulyok-Pap – Száz (1986): A kötvény (KJK, Bp.), 27.o.</a:t>
            </a:r>
          </a:p>
        </p:txBody>
      </p:sp>
      <p:pic>
        <p:nvPicPr>
          <p:cNvPr id="9221" name="Picture 5" descr="Képtalálat a következ&amp;odblac;re: „flow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88760"/>
            <a:ext cx="2699791" cy="12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3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z="4000" b="1" smtClean="0">
                <a:solidFill>
                  <a:srgbClr val="703636"/>
                </a:solidFill>
              </a:rPr>
              <a:t>A pénzügyi piacok csoportosítása lejárat szerint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817" y="1563638"/>
            <a:ext cx="8856662" cy="41374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rgbClr val="703636"/>
                </a:solidFill>
              </a:rPr>
              <a:t>A pénzügyi piacokat két nagy csoportba szokták osztani 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400" b="1" dirty="0" smtClean="0">
                <a:solidFill>
                  <a:srgbClr val="703636"/>
                </a:solidFill>
              </a:rPr>
              <a:t>tőkepiacnak</a:t>
            </a:r>
            <a:r>
              <a:rPr lang="hu-HU" altLang="hu-HU" sz="2400" dirty="0" smtClean="0">
                <a:solidFill>
                  <a:srgbClr val="703636"/>
                </a:solidFill>
              </a:rPr>
              <a:t> általában a hosszú (=1 évnél hosszabb) lejáratú pénzügyi eszközök (pl. kölcsönök, részvények) piacát szokás nevezni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altLang="hu-HU" sz="2400" b="1" dirty="0" smtClean="0">
                <a:solidFill>
                  <a:srgbClr val="703636"/>
                </a:solidFill>
              </a:rPr>
              <a:t>a pénzpiacon</a:t>
            </a:r>
            <a:r>
              <a:rPr lang="hu-HU" altLang="hu-HU" sz="2400" dirty="0" smtClean="0">
                <a:solidFill>
                  <a:srgbClr val="703636"/>
                </a:solidFill>
              </a:rPr>
              <a:t> a rövid lejáratú (pl. néhány órás v. napos kölcsönöktől az 1 éves lejáratig) pénzek forognak</a:t>
            </a:r>
          </a:p>
        </p:txBody>
      </p:sp>
      <p:sp>
        <p:nvSpPr>
          <p:cNvPr id="2" name="AutoShape 2" descr="Képtalálat a következ&amp;odblac;re: „short term vs long term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268" name="Picture 4" descr="Képtalálat a következ&amp;odblac;re: „short term vs long term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03369"/>
            <a:ext cx="3744416" cy="1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4280"/>
      </p:ext>
    </p:extLst>
  </p:cSld>
  <p:clrMapOvr>
    <a:masterClrMapping/>
  </p:clrMapOvr>
  <p:transition spd="slow">
    <p:pull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464</Words>
  <Application>Microsoft Office PowerPoint</Application>
  <PresentationFormat>Diavetítés a képernyőre (16:9 oldalarány)</PresentationFormat>
  <Paragraphs>82</Paragraphs>
  <Slides>11</Slides>
  <Notes>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Alapértelmezett terv</vt:lpstr>
      <vt:lpstr>1_SZTE</vt:lpstr>
      <vt:lpstr>Document</vt:lpstr>
      <vt:lpstr>Dokumentum</vt:lpstr>
      <vt:lpstr>Pénzügyi alapismeretek </vt:lpstr>
      <vt:lpstr>PowerPoint-bemutató</vt:lpstr>
      <vt:lpstr>A megtakarítások újraelosztásának formái</vt:lpstr>
      <vt:lpstr>A megtakarítások ideiglenes újraelosztásának főbb csatornái</vt:lpstr>
      <vt:lpstr>Közvetlen tőkeáramlás</vt:lpstr>
      <vt:lpstr>Közvetett tőkeáramlás</vt:lpstr>
      <vt:lpstr>A pénzügyi közvetítők szolgáltatásai</vt:lpstr>
      <vt:lpstr>A közvetlen és közvetett tőkeáramlás intézményei</vt:lpstr>
      <vt:lpstr>A pénzügyi piacok csoportosítása lejárat szerint</vt:lpstr>
      <vt:lpstr>További olvasnivaló:</vt:lpstr>
      <vt:lpstr>Jelen tananyag  a Szegedi Tudományegyetemen készült az Európai Unió támogatásával.  Projekt azonosító: EFOP-3.4.3-16-2016-00014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Némethi László</cp:lastModifiedBy>
  <cp:revision>221</cp:revision>
  <dcterms:created xsi:type="dcterms:W3CDTF">2002-09-12T08:02:34Z</dcterms:created>
  <dcterms:modified xsi:type="dcterms:W3CDTF">2018-03-28T10:57:46Z</dcterms:modified>
</cp:coreProperties>
</file>