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76" r:id="rId3"/>
    <p:sldId id="347" r:id="rId4"/>
    <p:sldId id="398" r:id="rId5"/>
    <p:sldId id="400" r:id="rId6"/>
    <p:sldId id="399" r:id="rId7"/>
    <p:sldId id="401" r:id="rId8"/>
    <p:sldId id="368" r:id="rId9"/>
    <p:sldId id="402" r:id="rId10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144" d="100"/>
          <a:sy n="144" d="100"/>
        </p:scale>
        <p:origin x="237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67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94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62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3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7847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84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60404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19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31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82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96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861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568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848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337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2914650"/>
            <a:ext cx="4343400" cy="6858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166948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499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221601"/>
            <a:ext cx="5111750" cy="35182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224827"/>
            <a:ext cx="3240360" cy="3518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978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33468"/>
            <a:ext cx="4412043" cy="6480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5222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4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hu/tartalom/tkt/bevezetes-monetaris/ch02s03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Pénzügyi alapismeretek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1707654"/>
            <a:ext cx="702027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hu-HU" altLang="hu-HU" sz="2400" i="1" dirty="0">
                <a:solidFill>
                  <a:srgbClr val="703636"/>
                </a:solidFill>
              </a:rPr>
              <a:t>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  3. </a:t>
            </a:r>
            <a:r>
              <a:rPr lang="hu-HU" altLang="hu-HU" sz="2400" i="1" dirty="0">
                <a:solidFill>
                  <a:srgbClr val="703636"/>
                </a:solidFill>
              </a:rPr>
              <a:t>lecke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</a:t>
            </a:r>
            <a:r>
              <a:rPr lang="pt-BR" altLang="hu-HU" sz="2400" b="1" spc="-50" dirty="0">
                <a:solidFill>
                  <a:srgbClr val="703636"/>
                </a:solidFill>
              </a:rPr>
              <a:t>A pénzteremtés logikája: </a:t>
            </a:r>
            <a:endParaRPr lang="hu-HU" altLang="hu-HU" sz="2400" b="1" spc="-50" dirty="0" smtClean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2400" b="1" spc="-50" dirty="0">
                <a:solidFill>
                  <a:srgbClr val="703636"/>
                </a:solidFill>
              </a:rPr>
              <a:t>	</a:t>
            </a:r>
            <a:r>
              <a:rPr lang="hu-HU" altLang="hu-HU" sz="2400" b="1" spc="-50" dirty="0" smtClean="0">
                <a:solidFill>
                  <a:srgbClr val="703636"/>
                </a:solidFill>
              </a:rPr>
              <a:t>			   </a:t>
            </a:r>
            <a:r>
              <a:rPr lang="pt-BR" altLang="hu-HU" sz="2400" b="1" spc="-50" dirty="0" smtClean="0">
                <a:solidFill>
                  <a:srgbClr val="703636"/>
                </a:solidFill>
              </a:rPr>
              <a:t>a </a:t>
            </a:r>
            <a:r>
              <a:rPr lang="pt-BR" altLang="hu-HU" sz="2400" b="1" spc="-50" dirty="0">
                <a:solidFill>
                  <a:srgbClr val="703636"/>
                </a:solidFill>
              </a:rPr>
              <a:t>betétmultiplikátor</a:t>
            </a:r>
            <a:r>
              <a:rPr lang="hu-HU" altLang="hu-HU" sz="1600" b="1" i="1" spc="-50" dirty="0" smtClean="0">
                <a:solidFill>
                  <a:srgbClr val="703636"/>
                </a:solidFill>
              </a:rPr>
              <a:t>                                      </a:t>
            </a:r>
          </a:p>
          <a:p>
            <a:pPr algn="l">
              <a:lnSpc>
                <a:spcPct val="80000"/>
              </a:lnSpc>
            </a:pPr>
            <a:endParaRPr lang="hu-HU" altLang="hu-HU" sz="1600" b="1" i="1" dirty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                   Zene: „Multimilliomos jazzdobos”  Hungária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3194747"/>
            <a:ext cx="209426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88069" y="627534"/>
            <a:ext cx="8880921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000" b="1" spc="-180" dirty="0" smtClean="0">
                <a:solidFill>
                  <a:srgbClr val="703636"/>
                </a:solidFill>
              </a:rPr>
              <a:t>A </a:t>
            </a:r>
            <a:r>
              <a:rPr lang="hu-HU" altLang="hu-HU" sz="4000" b="1" spc="-180" dirty="0" err="1" smtClean="0">
                <a:solidFill>
                  <a:srgbClr val="703636"/>
                </a:solidFill>
              </a:rPr>
              <a:t>pénzaggregátumok</a:t>
            </a:r>
            <a:r>
              <a:rPr lang="hu-HU" altLang="hu-HU" sz="4000" b="1" spc="-180" dirty="0" smtClean="0">
                <a:solidFill>
                  <a:srgbClr val="703636"/>
                </a:solidFill>
              </a:rPr>
              <a:t> és a pénzmultiplikátorok</a:t>
            </a:r>
            <a:endParaRPr lang="hu-HU" sz="4000" spc="-18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 descr="Képtalálat a következ&amp;odblac;re: „pénzmultiplikáto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40296"/>
            <a:ext cx="4536504" cy="27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065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A pénztömeg nagysága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843558"/>
            <a:ext cx="8229600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200" dirty="0" smtClean="0">
                <a:solidFill>
                  <a:srgbClr val="703636"/>
                </a:solidFill>
              </a:rPr>
              <a:t>A pénzformák közti határvonal gyakran nem egyértelmű, ezért a pénztömeg meghatározásának különböző fokozatai léteznek, ezt jelentik az egyes </a:t>
            </a:r>
            <a:r>
              <a:rPr lang="hu-HU" altLang="hu-HU" sz="2200" b="1" dirty="0" err="1" smtClean="0">
                <a:solidFill>
                  <a:srgbClr val="703636"/>
                </a:solidFill>
              </a:rPr>
              <a:t>pénzaggregátumok</a:t>
            </a:r>
            <a:r>
              <a:rPr lang="hu-HU" altLang="hu-HU" sz="2200" dirty="0" smtClean="0">
                <a:solidFill>
                  <a:srgbClr val="703636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200" b="1" dirty="0" smtClean="0">
                <a:solidFill>
                  <a:srgbClr val="703636"/>
                </a:solidFill>
              </a:rPr>
              <a:t>M1</a:t>
            </a:r>
            <a:r>
              <a:rPr lang="hu-HU" altLang="hu-HU" sz="2200" dirty="0" smtClean="0">
                <a:solidFill>
                  <a:srgbClr val="703636"/>
                </a:solidFill>
              </a:rPr>
              <a:t>=szűken értelmezett pénz: a látra szóló (hazai valutában denominált) betétek és a bankrendszeren kívüli készpénz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200" b="1" dirty="0" smtClean="0">
                <a:solidFill>
                  <a:srgbClr val="703636"/>
                </a:solidFill>
              </a:rPr>
              <a:t>M2</a:t>
            </a:r>
            <a:r>
              <a:rPr lang="hu-HU" altLang="hu-HU" sz="2200" dirty="0" smtClean="0">
                <a:solidFill>
                  <a:srgbClr val="703636"/>
                </a:solidFill>
              </a:rPr>
              <a:t>= M1+kvázi pénz (pénzre szóló követelés):a határidős és (teljes) devizabetét-állomány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200" b="1" dirty="0" smtClean="0">
                <a:solidFill>
                  <a:srgbClr val="703636"/>
                </a:solidFill>
              </a:rPr>
              <a:t>M3</a:t>
            </a:r>
            <a:r>
              <a:rPr lang="hu-HU" altLang="hu-HU" sz="2200" dirty="0" smtClean="0">
                <a:solidFill>
                  <a:srgbClr val="703636"/>
                </a:solidFill>
              </a:rPr>
              <a:t>=szélesebb értelemben vett pénzmennyiség: M2+pénzintézeti értékpapírok (letéti jegyek, kötvények stb.)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200" b="1" dirty="0" smtClean="0">
                <a:solidFill>
                  <a:srgbClr val="703636"/>
                </a:solidFill>
              </a:rPr>
              <a:t>M4</a:t>
            </a:r>
            <a:r>
              <a:rPr lang="hu-HU" altLang="hu-HU" sz="2200" dirty="0" smtClean="0">
                <a:solidFill>
                  <a:srgbClr val="703636"/>
                </a:solidFill>
              </a:rPr>
              <a:t>=M3+a lakosság és a vállalatok birtokában lévő állampapír-állomány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200" dirty="0">
                <a:solidFill>
                  <a:srgbClr val="703636"/>
                </a:solidFill>
              </a:rPr>
              <a:t>A pénztömeg nagysága jelenti a gazdaságban a </a:t>
            </a:r>
            <a:r>
              <a:rPr lang="hu-HU" altLang="hu-HU" sz="2200" b="1" dirty="0">
                <a:solidFill>
                  <a:srgbClr val="703636"/>
                </a:solidFill>
              </a:rPr>
              <a:t>pénz kínálatát</a:t>
            </a:r>
            <a:r>
              <a:rPr lang="hu-HU" altLang="hu-HU" sz="2200" dirty="0">
                <a:solidFill>
                  <a:srgbClr val="703636"/>
                </a:solidFill>
              </a:rPr>
              <a:t> (</a:t>
            </a:r>
            <a:r>
              <a:rPr lang="hu-HU" altLang="hu-HU" sz="2200" dirty="0" err="1">
                <a:solidFill>
                  <a:srgbClr val="703636"/>
                </a:solidFill>
              </a:rPr>
              <a:t>money</a:t>
            </a:r>
            <a:r>
              <a:rPr lang="hu-HU" altLang="hu-HU" sz="2200" dirty="0">
                <a:solidFill>
                  <a:srgbClr val="703636"/>
                </a:solidFill>
              </a:rPr>
              <a:t> </a:t>
            </a:r>
            <a:r>
              <a:rPr lang="hu-HU" altLang="hu-HU" sz="2200" dirty="0" err="1">
                <a:solidFill>
                  <a:srgbClr val="703636"/>
                </a:solidFill>
              </a:rPr>
              <a:t>supply</a:t>
            </a:r>
            <a:r>
              <a:rPr lang="hu-HU" altLang="hu-HU" sz="2200" dirty="0">
                <a:solidFill>
                  <a:srgbClr val="703636"/>
                </a:solidFill>
              </a:rPr>
              <a:t>)</a:t>
            </a:r>
            <a:endParaRPr lang="hu-HU" altLang="hu-HU" sz="2200" dirty="0" smtClean="0">
              <a:solidFill>
                <a:srgbClr val="70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1713"/>
            <a:ext cx="8507413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4000" b="1" dirty="0" smtClean="0">
                <a:solidFill>
                  <a:srgbClr val="703636"/>
                </a:solidFill>
              </a:rPr>
              <a:t>Általánosabb érvényű multiplikátorok meghatározása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7614"/>
            <a:ext cx="9143999" cy="36933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Az M1 és M2 pénztömegnek a jegybankpénz mennyiségére (JBP) vonatkoztatott multiplikátorait jelölje m</a:t>
            </a:r>
            <a:r>
              <a:rPr lang="hu-HU" altLang="hu-HU" sz="2000" baseline="-25000" dirty="0" smtClean="0">
                <a:solidFill>
                  <a:srgbClr val="703636"/>
                </a:solidFill>
              </a:rPr>
              <a:t>1 </a:t>
            </a:r>
            <a:r>
              <a:rPr lang="hu-HU" altLang="hu-HU" sz="2000" dirty="0" smtClean="0">
                <a:solidFill>
                  <a:srgbClr val="703636"/>
                </a:solidFill>
              </a:rPr>
              <a:t>és m</a:t>
            </a:r>
            <a:r>
              <a:rPr lang="hu-HU" altLang="hu-HU" sz="2000" baseline="-25000" dirty="0" smtClean="0">
                <a:solidFill>
                  <a:srgbClr val="703636"/>
                </a:solidFill>
              </a:rPr>
              <a:t>2</a:t>
            </a:r>
            <a:r>
              <a:rPr lang="hu-HU" altLang="hu-HU" sz="2000" dirty="0" smtClean="0">
                <a:solidFill>
                  <a:srgbClr val="703636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M1=KPF+LB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M2=KPF+LB+HB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JBP=KPF+TL+TH+TSZ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m</a:t>
            </a:r>
            <a:r>
              <a:rPr lang="hu-HU" altLang="hu-HU" sz="2000" baseline="-25000" dirty="0" smtClean="0">
                <a:solidFill>
                  <a:srgbClr val="703636"/>
                </a:solidFill>
              </a:rPr>
              <a:t>1</a:t>
            </a:r>
            <a:r>
              <a:rPr lang="hu-HU" altLang="hu-HU" sz="2000" dirty="0" smtClean="0">
                <a:solidFill>
                  <a:srgbClr val="703636"/>
                </a:solidFill>
              </a:rPr>
              <a:t>=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M1</a:t>
            </a:r>
            <a:r>
              <a:rPr lang="hu-HU" altLang="hu-HU" sz="2000" dirty="0" smtClean="0">
                <a:solidFill>
                  <a:srgbClr val="703636"/>
                </a:solidFill>
              </a:rPr>
              <a:t>/JBP=(KPF+LB)/(KPF+TL+TH+TSZ)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m</a:t>
            </a:r>
            <a:r>
              <a:rPr lang="hu-HU" altLang="hu-HU" sz="2000" baseline="-25000" dirty="0" smtClean="0">
                <a:solidFill>
                  <a:srgbClr val="703636"/>
                </a:solidFill>
              </a:rPr>
              <a:t>2</a:t>
            </a:r>
            <a:r>
              <a:rPr lang="hu-HU" altLang="hu-HU" sz="2000" dirty="0" smtClean="0">
                <a:solidFill>
                  <a:srgbClr val="703636"/>
                </a:solidFill>
              </a:rPr>
              <a:t>=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M2</a:t>
            </a:r>
            <a:r>
              <a:rPr lang="hu-HU" altLang="hu-HU" sz="2000" dirty="0" smtClean="0">
                <a:solidFill>
                  <a:srgbClr val="703636"/>
                </a:solidFill>
              </a:rPr>
              <a:t>/JBP=(KPF+LB+HB)/(KPF+TL+TH+TSZ)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m</a:t>
            </a:r>
            <a:r>
              <a:rPr lang="hu-HU" altLang="hu-HU" sz="2000" baseline="-25000" dirty="0" smtClean="0">
                <a:solidFill>
                  <a:srgbClr val="703636"/>
                </a:solidFill>
              </a:rPr>
              <a:t>1</a:t>
            </a:r>
            <a:r>
              <a:rPr lang="hu-HU" altLang="hu-HU" sz="2000" dirty="0" smtClean="0">
                <a:solidFill>
                  <a:srgbClr val="703636"/>
                </a:solidFill>
              </a:rPr>
              <a:t>=(c+1)/(c+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t</a:t>
            </a:r>
            <a:r>
              <a:rPr lang="hu-HU" altLang="hu-HU" sz="2000" baseline="-25000" dirty="0" err="1" smtClean="0">
                <a:solidFill>
                  <a:srgbClr val="703636"/>
                </a:solidFill>
              </a:rPr>
              <a:t>l</a:t>
            </a:r>
            <a:r>
              <a:rPr lang="hu-HU" altLang="hu-HU" sz="2000" dirty="0" smtClean="0">
                <a:solidFill>
                  <a:srgbClr val="703636"/>
                </a:solidFill>
              </a:rPr>
              <a:t>+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t</a:t>
            </a:r>
            <a:r>
              <a:rPr lang="hu-HU" altLang="hu-HU" sz="2000" baseline="-25000" dirty="0" err="1" smtClean="0">
                <a:solidFill>
                  <a:srgbClr val="703636"/>
                </a:solidFill>
              </a:rPr>
              <a:t>h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b</a:t>
            </a:r>
            <a:r>
              <a:rPr lang="hu-HU" altLang="hu-HU" sz="2000" dirty="0" smtClean="0">
                <a:solidFill>
                  <a:srgbClr val="703636"/>
                </a:solidFill>
              </a:rPr>
              <a:t>+t</a:t>
            </a:r>
            <a:r>
              <a:rPr lang="hu-HU" altLang="hu-HU" sz="2000" baseline="-25000" dirty="0" smtClean="0">
                <a:solidFill>
                  <a:srgbClr val="703636"/>
                </a:solidFill>
              </a:rPr>
              <a:t>sz</a:t>
            </a:r>
            <a:r>
              <a:rPr lang="hu-HU" altLang="hu-HU" sz="2000" dirty="0" smtClean="0">
                <a:solidFill>
                  <a:srgbClr val="703636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m</a:t>
            </a:r>
            <a:r>
              <a:rPr lang="hu-HU" altLang="hu-HU" sz="2000" baseline="-25000" dirty="0" smtClean="0">
                <a:solidFill>
                  <a:srgbClr val="703636"/>
                </a:solidFill>
              </a:rPr>
              <a:t>2</a:t>
            </a:r>
            <a:r>
              <a:rPr lang="hu-HU" altLang="hu-HU" sz="2000" dirty="0" smtClean="0">
                <a:solidFill>
                  <a:srgbClr val="703636"/>
                </a:solidFill>
              </a:rPr>
              <a:t>=(c+b+1)/(c+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t</a:t>
            </a:r>
            <a:r>
              <a:rPr lang="hu-HU" altLang="hu-HU" sz="2000" baseline="-25000" dirty="0" err="1" smtClean="0">
                <a:solidFill>
                  <a:srgbClr val="703636"/>
                </a:solidFill>
              </a:rPr>
              <a:t>l</a:t>
            </a:r>
            <a:r>
              <a:rPr lang="hu-HU" altLang="hu-HU" sz="2000" dirty="0" smtClean="0">
                <a:solidFill>
                  <a:srgbClr val="703636"/>
                </a:solidFill>
              </a:rPr>
              <a:t>+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t</a:t>
            </a:r>
            <a:r>
              <a:rPr lang="hu-HU" altLang="hu-HU" sz="2000" baseline="-25000" dirty="0" err="1" smtClean="0">
                <a:solidFill>
                  <a:srgbClr val="703636"/>
                </a:solidFill>
              </a:rPr>
              <a:t>h</a:t>
            </a:r>
            <a:r>
              <a:rPr lang="hu-HU" altLang="hu-HU" sz="2000" dirty="0" err="1" smtClean="0">
                <a:solidFill>
                  <a:srgbClr val="703636"/>
                </a:solidFill>
              </a:rPr>
              <a:t>b</a:t>
            </a:r>
            <a:r>
              <a:rPr lang="hu-HU" altLang="hu-HU" sz="2000" dirty="0" smtClean="0">
                <a:solidFill>
                  <a:srgbClr val="703636"/>
                </a:solidFill>
              </a:rPr>
              <a:t>+t</a:t>
            </a:r>
            <a:r>
              <a:rPr lang="hu-HU" altLang="hu-HU" sz="2000" baseline="-25000" dirty="0" smtClean="0">
                <a:solidFill>
                  <a:srgbClr val="703636"/>
                </a:solidFill>
              </a:rPr>
              <a:t>sz</a:t>
            </a:r>
            <a:r>
              <a:rPr lang="hu-HU" altLang="hu-HU" sz="2000" dirty="0" smtClean="0">
                <a:solidFill>
                  <a:srgbClr val="703636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Legyen a látra szóló betétek utáni tartalék 20%, a lekötött betétek után 10%, szabad tartalékot nem képeznek a bankok. Legyen LB=HB, a készpénzarány 10%. Mennyi az m</a:t>
            </a:r>
            <a:r>
              <a:rPr lang="hu-HU" altLang="hu-HU" sz="2000" baseline="-25000" dirty="0" smtClean="0">
                <a:solidFill>
                  <a:srgbClr val="703636"/>
                </a:solidFill>
              </a:rPr>
              <a:t>2 </a:t>
            </a:r>
            <a:r>
              <a:rPr lang="hu-HU" altLang="hu-HU" sz="2000" dirty="0" smtClean="0">
                <a:solidFill>
                  <a:srgbClr val="703636"/>
                </a:solidFill>
              </a:rPr>
              <a:t>értéke?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 dirty="0" smtClean="0">
                <a:solidFill>
                  <a:srgbClr val="703636"/>
                </a:solidFill>
              </a:rPr>
              <a:t>     2,1/0,4=5,25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4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400" dirty="0" smtClean="0">
              <a:solidFill>
                <a:srgbClr val="70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539552" y="1563639"/>
                <a:ext cx="864096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solidFill>
                                <a:srgbClr val="703636"/>
                              </a:solidFill>
                              <a:latin typeface="Cambria Math"/>
                            </a:rPr>
                            <m:t>𝑇𝐻</m:t>
                          </m:r>
                        </m:num>
                        <m:den>
                          <m:r>
                            <a:rPr lang="hu-HU" b="0" i="1" smtClean="0">
                              <a:solidFill>
                                <a:srgbClr val="703636"/>
                              </a:solidFill>
                              <a:latin typeface="Cambria Math"/>
                            </a:rPr>
                            <m:t>𝐿𝐵</m:t>
                          </m:r>
                        </m:den>
                      </m:f>
                    </m:oMath>
                  </m:oMathPara>
                </a14:m>
                <a:endParaRPr lang="hu-HU" dirty="0">
                  <a:solidFill>
                    <a:srgbClr val="703636"/>
                  </a:solidFill>
                </a:endParaRPr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63639"/>
                <a:ext cx="864096" cy="7813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1259632" y="1710051"/>
                <a:ext cx="490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solidFill>
                            <a:srgbClr val="70363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hu-HU" dirty="0">
                  <a:solidFill>
                    <a:srgbClr val="703636"/>
                  </a:solidFill>
                </a:endParaRPr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10051"/>
                <a:ext cx="49083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1619672" y="1373715"/>
                <a:ext cx="936103" cy="11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hu-HU" sz="2800" i="1" smtClean="0">
                                  <a:solidFill>
                                    <a:srgbClr val="7036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hu-HU" sz="2800" i="1" smtClean="0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800" b="0" i="1" smtClean="0">
                                      <a:solidFill>
                                        <a:srgbClr val="703636"/>
                                      </a:solidFill>
                                      <a:latin typeface="Cambria Math"/>
                                    </a:rPr>
                                    <m:t>𝑇𝐻</m:t>
                                  </m:r>
                                </m:num>
                                <m:den>
                                  <m:r>
                                    <a:rPr lang="hu-HU" sz="2800" b="0" i="1" smtClean="0">
                                      <a:solidFill>
                                        <a:srgbClr val="703636"/>
                                      </a:solidFill>
                                      <a:latin typeface="Cambria Math"/>
                                    </a:rPr>
                                    <m:t>𝐻𝐵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box>
                            <m:boxPr>
                              <m:ctrlPr>
                                <a:rPr lang="hu-HU" sz="2800" i="1" smtClean="0">
                                  <a:solidFill>
                                    <a:srgbClr val="70363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hu-HU" sz="2800" i="1" smtClean="0">
                                      <a:solidFill>
                                        <a:srgbClr val="70363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800" b="0" i="1" smtClean="0">
                                      <a:solidFill>
                                        <a:srgbClr val="703636"/>
                                      </a:solidFill>
                                      <a:latin typeface="Cambria Math"/>
                                    </a:rPr>
                                    <m:t>𝐿𝐵</m:t>
                                  </m:r>
                                </m:num>
                                <m:den>
                                  <m:r>
                                    <a:rPr lang="hu-HU" sz="2800" b="0" i="1" smtClean="0">
                                      <a:solidFill>
                                        <a:srgbClr val="703636"/>
                                      </a:solidFill>
                                      <a:latin typeface="Cambria Math"/>
                                    </a:rPr>
                                    <m:t>𝐻𝐵</m:t>
                                  </m:r>
                                </m:den>
                              </m:f>
                            </m:e>
                          </m:box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373715"/>
                <a:ext cx="936103" cy="11612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2477291" y="1723489"/>
                <a:ext cx="490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solidFill>
                            <a:srgbClr val="70363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91" y="1723489"/>
                <a:ext cx="49083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2932778" y="1567720"/>
                <a:ext cx="1477776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solidFill>
                                <a:srgbClr val="703636"/>
                              </a:solidFill>
                              <a:latin typeface="Cambria Math"/>
                            </a:rPr>
                            <m:t>𝑇𝐻</m:t>
                          </m:r>
                        </m:num>
                        <m:den>
                          <m:r>
                            <a:rPr lang="hu-HU" b="0" i="1" smtClean="0">
                              <a:solidFill>
                                <a:srgbClr val="703636"/>
                              </a:solidFill>
                              <a:latin typeface="Cambria Math"/>
                            </a:rPr>
                            <m:t>𝐻𝐵</m:t>
                          </m:r>
                        </m:den>
                      </m:f>
                      <m:r>
                        <a:rPr lang="hu-HU" b="0" i="1" smtClean="0">
                          <a:solidFill>
                            <a:srgbClr val="703636"/>
                          </a:solidFill>
                          <a:latin typeface="Cambria Math"/>
                        </a:rPr>
                        <m:t> </m:t>
                      </m:r>
                      <m:r>
                        <a:rPr lang="hu-HU" i="1" smtClean="0">
                          <a:solidFill>
                            <a:srgbClr val="703636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b="0" i="1" smtClean="0">
                          <a:solidFill>
                            <a:srgbClr val="703636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hu-HU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solidFill>
                                <a:srgbClr val="703636"/>
                              </a:solidFill>
                              <a:latin typeface="Cambria Math"/>
                              <a:ea typeface="Cambria Math"/>
                            </a:rPr>
                            <m:t>𝐻𝐵</m:t>
                          </m:r>
                        </m:num>
                        <m:den>
                          <m:r>
                            <a:rPr lang="hu-HU" b="0" i="1" smtClean="0">
                              <a:solidFill>
                                <a:srgbClr val="703636"/>
                              </a:solidFill>
                              <a:latin typeface="Cambria Math"/>
                              <a:ea typeface="Cambria Math"/>
                            </a:rPr>
                            <m:t>𝐿𝐵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78" y="1567720"/>
                <a:ext cx="1477776" cy="7813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l oldali kapcsos zárójel 8"/>
          <p:cNvSpPr/>
          <p:nvPr/>
        </p:nvSpPr>
        <p:spPr bwMode="auto">
          <a:xfrm rot="-5400000">
            <a:off x="3126359" y="2263860"/>
            <a:ext cx="271070" cy="684892"/>
          </a:xfrm>
          <a:prstGeom prst="leftBrace">
            <a:avLst/>
          </a:prstGeom>
          <a:noFill/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Bal oldali kapcsos zárójel 9"/>
          <p:cNvSpPr/>
          <p:nvPr/>
        </p:nvSpPr>
        <p:spPr bwMode="auto">
          <a:xfrm rot="-5400000">
            <a:off x="3914815" y="2262085"/>
            <a:ext cx="271070" cy="684892"/>
          </a:xfrm>
          <a:prstGeom prst="leftBrace">
            <a:avLst/>
          </a:prstGeom>
          <a:noFill/>
          <a:ln w="9525" cap="flat" cmpd="sng" algn="ctr">
            <a:solidFill>
              <a:srgbClr val="7036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2973800" y="2741841"/>
                <a:ext cx="536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rgbClr val="703636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rgbClr val="703636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800" y="2741841"/>
                <a:ext cx="53687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3832822" y="2740482"/>
                <a:ext cx="435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rgbClr val="703636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22" y="2740482"/>
                <a:ext cx="43505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/>
          <p:cNvSpPr txBox="1"/>
          <p:nvPr/>
        </p:nvSpPr>
        <p:spPr>
          <a:xfrm>
            <a:off x="530225" y="3202147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70363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határidős betétek után képzendő kötelező tartalékráta</a:t>
            </a:r>
            <a:endParaRPr lang="hu-HU" sz="2000" dirty="0">
              <a:solidFill>
                <a:srgbClr val="70363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672710" y="3203506"/>
            <a:ext cx="1773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70363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betét lekötési hajlandóság</a:t>
            </a:r>
            <a:endParaRPr lang="hu-HU" sz="2000" dirty="0">
              <a:solidFill>
                <a:srgbClr val="70363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4360219" y="1737087"/>
                <a:ext cx="490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rgbClr val="703636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19" y="1737087"/>
                <a:ext cx="49083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/>
              <p:cNvSpPr txBox="1"/>
              <p:nvPr/>
            </p:nvSpPr>
            <p:spPr>
              <a:xfrm>
                <a:off x="4851058" y="1737087"/>
                <a:ext cx="9224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solidFill>
                                <a:srgbClr val="70363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solidFill>
                                <a:srgbClr val="703636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hu-HU" i="1">
                              <a:solidFill>
                                <a:srgbClr val="703636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hu-HU" i="1" smtClean="0">
                          <a:solidFill>
                            <a:srgbClr val="703636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u-HU" b="0" i="1" smtClean="0">
                          <a:solidFill>
                            <a:srgbClr val="703636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Szövegdoboz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058" y="1737087"/>
                <a:ext cx="922497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6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23478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4000" b="1" dirty="0" smtClean="0">
                <a:solidFill>
                  <a:srgbClr val="703636"/>
                </a:solidFill>
              </a:rPr>
              <a:t>Mi befolyásolja a multiplikátor nagyságát?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19622"/>
            <a:ext cx="8712968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800" dirty="0" smtClean="0">
                <a:solidFill>
                  <a:srgbClr val="703636"/>
                </a:solidFill>
              </a:rPr>
              <a:t>A multiplikátor maximális értéke a tartalékráta </a:t>
            </a:r>
            <a:r>
              <a:rPr lang="hu-HU" altLang="hu-HU" sz="2800" dirty="0" err="1" smtClean="0">
                <a:solidFill>
                  <a:srgbClr val="703636"/>
                </a:solidFill>
              </a:rPr>
              <a:t>reciproka</a:t>
            </a:r>
            <a:r>
              <a:rPr lang="hu-HU" altLang="hu-HU" sz="2800" dirty="0" smtClean="0">
                <a:solidFill>
                  <a:srgbClr val="703636"/>
                </a:solidFill>
              </a:rPr>
              <a:t>, a valóságban viszont – különböző tényezők hatására ennél kisebb értéket vesz fel. A multiplikátorok nagysága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800" dirty="0" smtClean="0">
                <a:solidFill>
                  <a:srgbClr val="703636"/>
                </a:solidFill>
              </a:rPr>
              <a:t>- részben a központi bank döntéseitől függ (</a:t>
            </a:r>
            <a:r>
              <a:rPr lang="hu-HU" altLang="hu-HU" sz="2800" dirty="0" err="1" smtClean="0">
                <a:solidFill>
                  <a:srgbClr val="703636"/>
                </a:solidFill>
              </a:rPr>
              <a:t>t</a:t>
            </a:r>
            <a:r>
              <a:rPr lang="hu-HU" altLang="hu-HU" sz="2800" baseline="-25000" dirty="0" err="1" smtClean="0">
                <a:solidFill>
                  <a:srgbClr val="703636"/>
                </a:solidFill>
              </a:rPr>
              <a:t>l</a:t>
            </a:r>
            <a:r>
              <a:rPr lang="hu-HU" altLang="hu-HU" sz="2800" dirty="0" smtClean="0">
                <a:solidFill>
                  <a:srgbClr val="703636"/>
                </a:solidFill>
              </a:rPr>
              <a:t> és t</a:t>
            </a:r>
            <a:r>
              <a:rPr lang="hu-HU" altLang="hu-HU" sz="2800" baseline="-25000" dirty="0" smtClean="0">
                <a:solidFill>
                  <a:srgbClr val="703636"/>
                </a:solidFill>
              </a:rPr>
              <a:t>h</a:t>
            </a:r>
            <a:r>
              <a:rPr lang="hu-HU" altLang="hu-HU" sz="2800" dirty="0" smtClean="0">
                <a:solidFill>
                  <a:srgbClr val="703636"/>
                </a:solidFill>
              </a:rPr>
              <a:t> meghatározásával);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800" dirty="0" smtClean="0">
                <a:solidFill>
                  <a:srgbClr val="703636"/>
                </a:solidFill>
              </a:rPr>
              <a:t>- részben a kereskedelmi bankok döntéseitől függ (a </a:t>
            </a:r>
            <a:r>
              <a:rPr lang="hu-HU" altLang="hu-HU" sz="2800" dirty="0" err="1" smtClean="0">
                <a:solidFill>
                  <a:srgbClr val="703636"/>
                </a:solidFill>
              </a:rPr>
              <a:t>t</a:t>
            </a:r>
            <a:r>
              <a:rPr lang="hu-HU" altLang="hu-HU" sz="2800" baseline="-25000" dirty="0" err="1" smtClean="0">
                <a:solidFill>
                  <a:srgbClr val="703636"/>
                </a:solidFill>
              </a:rPr>
              <a:t>f</a:t>
            </a:r>
            <a:r>
              <a:rPr lang="hu-HU" altLang="hu-HU" sz="2800" dirty="0" smtClean="0">
                <a:solidFill>
                  <a:srgbClr val="703636"/>
                </a:solidFill>
              </a:rPr>
              <a:t> nagyságának alakítása során)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800" dirty="0" smtClean="0">
                <a:solidFill>
                  <a:srgbClr val="703636"/>
                </a:solidFill>
              </a:rPr>
              <a:t>- részben független a bankok döntéseitől (a c és b értékét végső soron nem a bankok határozzák meg, legfeljebb a kamatlábakkal befolyásolhatják)</a:t>
            </a:r>
          </a:p>
        </p:txBody>
      </p:sp>
    </p:spTree>
    <p:extLst>
      <p:ext uri="{BB962C8B-B14F-4D97-AF65-F5344CB8AC3E}">
        <p14:creationId xmlns:p14="http://schemas.microsoft.com/office/powerpoint/2010/main" val="12352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60338"/>
            <a:ext cx="6336704" cy="157733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703636"/>
                </a:solidFill>
              </a:rPr>
              <a:t>További olvasnivaló: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6" name="AutoShape 2" descr="Képtalálat a következ&amp;odblac;re: „mnb”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Képtalálat a következ&amp;odblac;re: „mnb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575" y="1347614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Pete Péter (1996): </a:t>
            </a:r>
            <a:r>
              <a:rPr lang="hu-HU" i="1" dirty="0" smtClean="0">
                <a:solidFill>
                  <a:srgbClr val="703636"/>
                </a:solidFill>
              </a:rPr>
              <a:t>Bevezetés a monetáris </a:t>
            </a:r>
            <a:r>
              <a:rPr lang="hu-HU" i="1" dirty="0" err="1" smtClean="0">
                <a:solidFill>
                  <a:srgbClr val="703636"/>
                </a:solidFill>
              </a:rPr>
              <a:t>makroökonómiába</a:t>
            </a:r>
            <a:r>
              <a:rPr lang="hu-HU" dirty="0" smtClean="0">
                <a:solidFill>
                  <a:srgbClr val="703636"/>
                </a:solidFill>
              </a:rPr>
              <a:t>. Osiris Kiadó</a:t>
            </a:r>
            <a:r>
              <a:rPr lang="hu-HU" smtClean="0">
                <a:solidFill>
                  <a:srgbClr val="703636"/>
                </a:solidFill>
              </a:rPr>
              <a:t>, Bp.</a:t>
            </a:r>
            <a:endParaRPr lang="hu-HU" b="1" dirty="0" smtClean="0">
              <a:solidFill>
                <a:srgbClr val="703636"/>
              </a:solidFill>
            </a:endParaRPr>
          </a:p>
          <a:p>
            <a:pPr marL="0" indent="0">
              <a:buNone/>
            </a:pPr>
            <a:r>
              <a:rPr lang="hu-HU" sz="2400" u="sng" dirty="0" smtClean="0">
                <a:solidFill>
                  <a:srgbClr val="703636"/>
                </a:solidFill>
              </a:rPr>
              <a:t>Interneten is elérhető</a:t>
            </a:r>
            <a:r>
              <a:rPr lang="hu-HU" sz="2400" dirty="0" smtClean="0">
                <a:solidFill>
                  <a:srgbClr val="703636"/>
                </a:solidFill>
              </a:rPr>
              <a:t>: </a:t>
            </a:r>
            <a:r>
              <a:rPr lang="hu-HU" sz="2400" dirty="0" smtClean="0">
                <a:solidFill>
                  <a:srgbClr val="703636"/>
                </a:solidFill>
                <a:hlinkClick r:id="rId3"/>
              </a:rPr>
              <a:t>http://www.tankonyvtar.hu/hu/tartalom/tkt/bevezetes-monetaris/ch02s03.html</a:t>
            </a:r>
            <a:endParaRPr lang="hu-HU" sz="2400" dirty="0">
              <a:solidFill>
                <a:srgbClr val="703636"/>
              </a:solidFill>
            </a:endParaRPr>
          </a:p>
        </p:txBody>
      </p:sp>
      <p:pic>
        <p:nvPicPr>
          <p:cNvPr id="2050" name="Picture 2" descr="https://marvin.bline.hu/product_images/570/11110063123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3575"/>
            <a:ext cx="2141983" cy="31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06338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24298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685800"/>
            <a:r>
              <a:rPr lang="hu-HU" sz="15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1500" kern="0" dirty="0">
                <a:solidFill>
                  <a:srgbClr val="FFFFFF"/>
                </a:solidFill>
              </a:rPr>
              <a:t> KAR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1500" kern="0" dirty="0" err="1">
                <a:solidFill>
                  <a:srgbClr val="FFFFFF"/>
                </a:solidFill>
              </a:rPr>
              <a:t>elemeI</a:t>
            </a:r>
            <a:r>
              <a:rPr lang="hu-HU" sz="15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4000477554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295</Words>
  <Application>Microsoft Office PowerPoint</Application>
  <PresentationFormat>Diavetítés a képernyőre (16:9 oldalarány)</PresentationFormat>
  <Paragraphs>66</Paragraphs>
  <Slides>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Alapértelmezett terv</vt:lpstr>
      <vt:lpstr>1_SZTE</vt:lpstr>
      <vt:lpstr>Pénzügyi alapismeretek </vt:lpstr>
      <vt:lpstr>PowerPoint-bemutató</vt:lpstr>
      <vt:lpstr>A pénztömeg nagysága</vt:lpstr>
      <vt:lpstr>Általánosabb érvényű multiplikátorok meghatározása</vt:lpstr>
      <vt:lpstr>PowerPoint-bemutató</vt:lpstr>
      <vt:lpstr>Mi befolyásolja a multiplikátor nagyságát?</vt:lpstr>
      <vt:lpstr>További olvasnivaló: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Némethi László</cp:lastModifiedBy>
  <cp:revision>223</cp:revision>
  <dcterms:created xsi:type="dcterms:W3CDTF">2002-09-12T08:02:34Z</dcterms:created>
  <dcterms:modified xsi:type="dcterms:W3CDTF">2018-03-28T10:57:13Z</dcterms:modified>
</cp:coreProperties>
</file>