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76" r:id="rId3"/>
    <p:sldId id="347" r:id="rId4"/>
    <p:sldId id="388" r:id="rId5"/>
    <p:sldId id="386" r:id="rId6"/>
    <p:sldId id="389" r:id="rId7"/>
    <p:sldId id="369" r:id="rId8"/>
    <p:sldId id="368" r:id="rId9"/>
    <p:sldId id="390" r:id="rId10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144" d="100"/>
          <a:sy n="144" d="100"/>
        </p:scale>
        <p:origin x="237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6AD40-5E63-4B62-BC4D-92D24E14DFB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2F9EB0D-1D1C-4B44-B03F-D38B289C250E}">
      <dgm:prSet phldrT="[Szöveg]" custT="1"/>
      <dgm:spPr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hu-H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ösztönzés</a:t>
          </a:r>
          <a:endParaRPr lang="hu-HU" sz="24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320725-87D9-4C1B-A082-28311D7FCA72}" type="parTrans" cxnId="{52959337-F512-4460-97C6-F8CC424016FA}">
      <dgm:prSet/>
      <dgm:spPr/>
      <dgm:t>
        <a:bodyPr/>
        <a:lstStyle/>
        <a:p>
          <a:endParaRPr lang="hu-HU"/>
        </a:p>
      </dgm:t>
    </dgm:pt>
    <dgm:pt modelId="{58D596B2-004C-4970-AFDC-82636ED2B246}" type="sibTrans" cxnId="{52959337-F512-4460-97C6-F8CC424016FA}">
      <dgm:prSet/>
      <dgm:spPr/>
      <dgm:t>
        <a:bodyPr/>
        <a:lstStyle/>
        <a:p>
          <a:endParaRPr lang="hu-HU"/>
        </a:p>
      </dgm:t>
    </dgm:pt>
    <dgm:pt modelId="{8FBBFF2E-1246-48AF-B7F5-9916FC5D93BD}">
      <dgm:prSet phldrT="[Szöveg]"/>
      <dgm:spPr/>
      <dgm:t>
        <a:bodyPr anchor="ctr"/>
        <a:lstStyle/>
        <a:p>
          <a:r>
            <a:rPr lang="hu-HU" dirty="0" smtClean="0">
              <a:solidFill>
                <a:schemeClr val="bg1"/>
              </a:solidFill>
            </a:rPr>
            <a:t>profit növelés</a:t>
          </a:r>
          <a:endParaRPr lang="hu-HU" dirty="0">
            <a:solidFill>
              <a:schemeClr val="bg1"/>
            </a:solidFill>
          </a:endParaRPr>
        </a:p>
      </dgm:t>
    </dgm:pt>
    <dgm:pt modelId="{CB2CC247-63A6-49D7-B7E2-C5D145805073}" type="parTrans" cxnId="{D7A1E2BD-6DB2-4E42-B45F-AD365B43ADF6}">
      <dgm:prSet/>
      <dgm:spPr/>
      <dgm:t>
        <a:bodyPr/>
        <a:lstStyle/>
        <a:p>
          <a:endParaRPr lang="hu-HU"/>
        </a:p>
      </dgm:t>
    </dgm:pt>
    <dgm:pt modelId="{C51EB86F-68EF-4B16-862D-61AC1FB94C34}" type="sibTrans" cxnId="{D7A1E2BD-6DB2-4E42-B45F-AD365B43ADF6}">
      <dgm:prSet/>
      <dgm:spPr/>
      <dgm:t>
        <a:bodyPr/>
        <a:lstStyle/>
        <a:p>
          <a:endParaRPr lang="hu-HU"/>
        </a:p>
      </dgm:t>
    </dgm:pt>
    <dgm:pt modelId="{133F5DDF-82EB-4821-9132-5F78891947A1}">
      <dgm:prSet phldrT="[Szöveg]" custT="1"/>
      <dgm:spPr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hu-H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korlát</a:t>
          </a:r>
          <a:endParaRPr lang="hu-HU" sz="24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546C4-0D82-4F03-86C7-A3A0FF7D2DE3}" type="parTrans" cxnId="{DE8C27EE-1B44-460B-BBF2-C09602406924}">
      <dgm:prSet/>
      <dgm:spPr/>
      <dgm:t>
        <a:bodyPr/>
        <a:lstStyle/>
        <a:p>
          <a:endParaRPr lang="hu-HU"/>
        </a:p>
      </dgm:t>
    </dgm:pt>
    <dgm:pt modelId="{F423F774-34B1-481E-A161-BA1108259B5E}" type="sibTrans" cxnId="{DE8C27EE-1B44-460B-BBF2-C09602406924}">
      <dgm:prSet/>
      <dgm:spPr/>
      <dgm:t>
        <a:bodyPr/>
        <a:lstStyle/>
        <a:p>
          <a:endParaRPr lang="hu-HU"/>
        </a:p>
      </dgm:t>
    </dgm:pt>
    <dgm:pt modelId="{CE96AA66-FB68-40A3-9D17-507BFE8841D1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hitelkereslet</a:t>
          </a:r>
        </a:p>
        <a:p>
          <a:r>
            <a:rPr lang="hu-HU" dirty="0" smtClean="0">
              <a:solidFill>
                <a:schemeClr val="bg1"/>
              </a:solidFill>
            </a:rPr>
            <a:t>lejárati eltérés kockázata</a:t>
          </a:r>
        </a:p>
        <a:p>
          <a:r>
            <a:rPr lang="hu-HU" dirty="0" smtClean="0">
              <a:solidFill>
                <a:schemeClr val="bg1"/>
              </a:solidFill>
            </a:rPr>
            <a:t>bizalom fenntartása</a:t>
          </a:r>
          <a:endParaRPr lang="hu-HU" dirty="0">
            <a:solidFill>
              <a:schemeClr val="bg1"/>
            </a:solidFill>
          </a:endParaRPr>
        </a:p>
      </dgm:t>
    </dgm:pt>
    <dgm:pt modelId="{40AA7EDC-2C7B-43D1-ADEC-D302D8BE04F6}" type="parTrans" cxnId="{06829EC2-4DB0-4727-91E1-2F8408CA1936}">
      <dgm:prSet/>
      <dgm:spPr/>
      <dgm:t>
        <a:bodyPr/>
        <a:lstStyle/>
        <a:p>
          <a:endParaRPr lang="hu-HU"/>
        </a:p>
      </dgm:t>
    </dgm:pt>
    <dgm:pt modelId="{F75BB174-1CD3-4C67-B07D-9E344D6B5275}" type="sibTrans" cxnId="{06829EC2-4DB0-4727-91E1-2F8408CA1936}">
      <dgm:prSet/>
      <dgm:spPr/>
      <dgm:t>
        <a:bodyPr/>
        <a:lstStyle/>
        <a:p>
          <a:endParaRPr lang="hu-HU"/>
        </a:p>
      </dgm:t>
    </dgm:pt>
    <dgm:pt modelId="{5E331D3E-D216-419E-A09E-846E317BA6D2}" type="pres">
      <dgm:prSet presAssocID="{9D86AD40-5E63-4B62-BC4D-92D24E14DFB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D9E7838-F5E0-4EF3-BBE3-7EAD0CCBBF6D}" type="pres">
      <dgm:prSet presAssocID="{9D86AD40-5E63-4B62-BC4D-92D24E14DFB2}" presName="Background" presStyleLbl="node1" presStyleIdx="0" presStyleCnt="1"/>
      <dgm:spPr>
        <a:solidFill>
          <a:srgbClr val="703636"/>
        </a:solidFill>
        <a:ln>
          <a:solidFill>
            <a:srgbClr val="70363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D2BE210C-FF31-4D49-A072-CB5831F9FC3B}" type="pres">
      <dgm:prSet presAssocID="{9D86AD40-5E63-4B62-BC4D-92D24E14DFB2}" presName="Divider" presStyleLbl="callout" presStyleIdx="0" presStyleCnt="1"/>
      <dgm:spPr/>
    </dgm:pt>
    <dgm:pt modelId="{86D692CA-F928-4ED7-8867-0FD5DDC03E60}" type="pres">
      <dgm:prSet presAssocID="{9D86AD40-5E63-4B62-BC4D-92D24E14DFB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290941-F27E-4AD0-8DF4-A0CE50F849FA}" type="pres">
      <dgm:prSet presAssocID="{9D86AD40-5E63-4B62-BC4D-92D24E14DFB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6AE1D0-2571-46F0-B426-B489CA3583C5}" type="pres">
      <dgm:prSet presAssocID="{9D86AD40-5E63-4B62-BC4D-92D24E14DFB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CA61B0BE-EB5C-4A06-BF62-AAE95515BB87}" type="pres">
      <dgm:prSet presAssocID="{9D86AD40-5E63-4B62-BC4D-92D24E14DFB2}" presName="ParentShape1" presStyleLbl="alignImgPlace1" presStyleIdx="0" presStyleCnt="2">
        <dgm:presLayoutVars/>
      </dgm:prSet>
      <dgm:spPr/>
      <dgm:t>
        <a:bodyPr/>
        <a:lstStyle/>
        <a:p>
          <a:endParaRPr lang="hu-HU"/>
        </a:p>
      </dgm:t>
    </dgm:pt>
    <dgm:pt modelId="{E460A617-2540-44D3-8662-55D63F1D3A4A}" type="pres">
      <dgm:prSet presAssocID="{9D86AD40-5E63-4B62-BC4D-92D24E14DFB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2D022746-A2CB-44AD-A1E3-044BA94E14C1}" type="pres">
      <dgm:prSet presAssocID="{9D86AD40-5E63-4B62-BC4D-92D24E14DFB2}" presName="ParentShape2" presStyleLbl="alignImgPlace1" presStyleIdx="1" presStyleCnt="2">
        <dgm:presLayoutVars/>
      </dgm:prSet>
      <dgm:spPr/>
      <dgm:t>
        <a:bodyPr/>
        <a:lstStyle/>
        <a:p>
          <a:endParaRPr lang="hu-HU"/>
        </a:p>
      </dgm:t>
    </dgm:pt>
  </dgm:ptLst>
  <dgm:cxnLst>
    <dgm:cxn modelId="{F90A77B3-E38B-4DCA-B2D4-D02671F0C9E6}" type="presOf" srcId="{CE96AA66-FB68-40A3-9D17-507BFE8841D1}" destId="{2B290941-F27E-4AD0-8DF4-A0CE50F849FA}" srcOrd="0" destOrd="0" presId="urn:microsoft.com/office/officeart/2009/3/layout/OpposingIdeas"/>
    <dgm:cxn modelId="{A50FE87C-AB03-440B-B50D-925E439F7EF0}" type="presOf" srcId="{133F5DDF-82EB-4821-9132-5F78891947A1}" destId="{2D022746-A2CB-44AD-A1E3-044BA94E14C1}" srcOrd="1" destOrd="0" presId="urn:microsoft.com/office/officeart/2009/3/layout/OpposingIdeas"/>
    <dgm:cxn modelId="{EFB36049-1136-4C85-B125-B35B15881779}" type="presOf" srcId="{92F9EB0D-1D1C-4B44-B03F-D38B289C250E}" destId="{126AE1D0-2571-46F0-B426-B489CA3583C5}" srcOrd="0" destOrd="0" presId="urn:microsoft.com/office/officeart/2009/3/layout/OpposingIdeas"/>
    <dgm:cxn modelId="{CB6B0C74-DA8A-4046-BAE8-08F60D2818AF}" type="presOf" srcId="{92F9EB0D-1D1C-4B44-B03F-D38B289C250E}" destId="{CA61B0BE-EB5C-4A06-BF62-AAE95515BB87}" srcOrd="1" destOrd="0" presId="urn:microsoft.com/office/officeart/2009/3/layout/OpposingIdeas"/>
    <dgm:cxn modelId="{DE8C27EE-1B44-460B-BBF2-C09602406924}" srcId="{9D86AD40-5E63-4B62-BC4D-92D24E14DFB2}" destId="{133F5DDF-82EB-4821-9132-5F78891947A1}" srcOrd="1" destOrd="0" parTransId="{55A546C4-0D82-4F03-86C7-A3A0FF7D2DE3}" sibTransId="{F423F774-34B1-481E-A161-BA1108259B5E}"/>
    <dgm:cxn modelId="{0AAB7CF7-489B-4968-B93D-DD05E1883355}" type="presOf" srcId="{8FBBFF2E-1246-48AF-B7F5-9916FC5D93BD}" destId="{86D692CA-F928-4ED7-8867-0FD5DDC03E60}" srcOrd="0" destOrd="0" presId="urn:microsoft.com/office/officeart/2009/3/layout/OpposingIdeas"/>
    <dgm:cxn modelId="{EBC70BFD-70E2-4C54-88E2-4C14CF85EEF5}" type="presOf" srcId="{9D86AD40-5E63-4B62-BC4D-92D24E14DFB2}" destId="{5E331D3E-D216-419E-A09E-846E317BA6D2}" srcOrd="0" destOrd="0" presId="urn:microsoft.com/office/officeart/2009/3/layout/OpposingIdeas"/>
    <dgm:cxn modelId="{52959337-F512-4460-97C6-F8CC424016FA}" srcId="{9D86AD40-5E63-4B62-BC4D-92D24E14DFB2}" destId="{92F9EB0D-1D1C-4B44-B03F-D38B289C250E}" srcOrd="0" destOrd="0" parTransId="{0F320725-87D9-4C1B-A082-28311D7FCA72}" sibTransId="{58D596B2-004C-4970-AFDC-82636ED2B246}"/>
    <dgm:cxn modelId="{3F106D03-033A-4AA9-83CF-B7D409845D8C}" type="presOf" srcId="{133F5DDF-82EB-4821-9132-5F78891947A1}" destId="{E460A617-2540-44D3-8662-55D63F1D3A4A}" srcOrd="0" destOrd="0" presId="urn:microsoft.com/office/officeart/2009/3/layout/OpposingIdeas"/>
    <dgm:cxn modelId="{D7A1E2BD-6DB2-4E42-B45F-AD365B43ADF6}" srcId="{92F9EB0D-1D1C-4B44-B03F-D38B289C250E}" destId="{8FBBFF2E-1246-48AF-B7F5-9916FC5D93BD}" srcOrd="0" destOrd="0" parTransId="{CB2CC247-63A6-49D7-B7E2-C5D145805073}" sibTransId="{C51EB86F-68EF-4B16-862D-61AC1FB94C34}"/>
    <dgm:cxn modelId="{06829EC2-4DB0-4727-91E1-2F8408CA1936}" srcId="{133F5DDF-82EB-4821-9132-5F78891947A1}" destId="{CE96AA66-FB68-40A3-9D17-507BFE8841D1}" srcOrd="0" destOrd="0" parTransId="{40AA7EDC-2C7B-43D1-ADEC-D302D8BE04F6}" sibTransId="{F75BB174-1CD3-4C67-B07D-9E344D6B5275}"/>
    <dgm:cxn modelId="{20D5C818-5334-469C-B34F-987B6C7DBDBF}" type="presParOf" srcId="{5E331D3E-D216-419E-A09E-846E317BA6D2}" destId="{AD9E7838-F5E0-4EF3-BBE3-7EAD0CCBBF6D}" srcOrd="0" destOrd="0" presId="urn:microsoft.com/office/officeart/2009/3/layout/OpposingIdeas"/>
    <dgm:cxn modelId="{F685A21B-554F-48B8-81E7-1996BF6D3193}" type="presParOf" srcId="{5E331D3E-D216-419E-A09E-846E317BA6D2}" destId="{D2BE210C-FF31-4D49-A072-CB5831F9FC3B}" srcOrd="1" destOrd="0" presId="urn:microsoft.com/office/officeart/2009/3/layout/OpposingIdeas"/>
    <dgm:cxn modelId="{A2B0A4F1-7DFF-4C9B-B9A2-4AFDD7110379}" type="presParOf" srcId="{5E331D3E-D216-419E-A09E-846E317BA6D2}" destId="{86D692CA-F928-4ED7-8867-0FD5DDC03E60}" srcOrd="2" destOrd="0" presId="urn:microsoft.com/office/officeart/2009/3/layout/OpposingIdeas"/>
    <dgm:cxn modelId="{A2891504-6272-4B39-83A1-4F1BCF66B7CF}" type="presParOf" srcId="{5E331D3E-D216-419E-A09E-846E317BA6D2}" destId="{2B290941-F27E-4AD0-8DF4-A0CE50F849FA}" srcOrd="3" destOrd="0" presId="urn:microsoft.com/office/officeart/2009/3/layout/OpposingIdeas"/>
    <dgm:cxn modelId="{7FFA11BF-33FF-4521-B286-698C80E2B9DF}" type="presParOf" srcId="{5E331D3E-D216-419E-A09E-846E317BA6D2}" destId="{126AE1D0-2571-46F0-B426-B489CA3583C5}" srcOrd="4" destOrd="0" presId="urn:microsoft.com/office/officeart/2009/3/layout/OpposingIdeas"/>
    <dgm:cxn modelId="{E0A6CA92-CD97-451F-B9F3-39A8EE17B409}" type="presParOf" srcId="{5E331D3E-D216-419E-A09E-846E317BA6D2}" destId="{CA61B0BE-EB5C-4A06-BF62-AAE95515BB87}" srcOrd="5" destOrd="0" presId="urn:microsoft.com/office/officeart/2009/3/layout/OpposingIdeas"/>
    <dgm:cxn modelId="{CD53877B-F76A-4321-83D8-DBEEA169DF7B}" type="presParOf" srcId="{5E331D3E-D216-419E-A09E-846E317BA6D2}" destId="{E460A617-2540-44D3-8662-55D63F1D3A4A}" srcOrd="6" destOrd="0" presId="urn:microsoft.com/office/officeart/2009/3/layout/OpposingIdeas"/>
    <dgm:cxn modelId="{CFEE7AE2-E93A-4C24-AD9F-B8EDA82F0936}" type="presParOf" srcId="{5E331D3E-D216-419E-A09E-846E317BA6D2}" destId="{2D022746-A2CB-44AD-A1E3-044BA94E14C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3C6C9-2ABB-474B-9175-DF5FECF5E1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108898A-F73A-4345-8D30-9213B5D05688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kötelező tartalékráta előírás</a:t>
          </a:r>
          <a:endParaRPr lang="hu-HU" dirty="0"/>
        </a:p>
      </dgm:t>
    </dgm:pt>
    <dgm:pt modelId="{9E49B0C5-00FB-415D-88E2-C28859D92B79}" type="parTrans" cxnId="{75EB1D5E-00F4-4BE0-B824-E6B08BA8EE72}">
      <dgm:prSet/>
      <dgm:spPr/>
      <dgm:t>
        <a:bodyPr/>
        <a:lstStyle/>
        <a:p>
          <a:endParaRPr lang="hu-HU"/>
        </a:p>
      </dgm:t>
    </dgm:pt>
    <dgm:pt modelId="{D19F4EE4-1ABC-464A-AE3D-7BAD0AB48B17}" type="sibTrans" cxnId="{75EB1D5E-00F4-4BE0-B824-E6B08BA8EE72}">
      <dgm:prSet/>
      <dgm:spPr/>
      <dgm:t>
        <a:bodyPr/>
        <a:lstStyle/>
        <a:p>
          <a:endParaRPr lang="hu-HU"/>
        </a:p>
      </dgm:t>
    </dgm:pt>
    <dgm:pt modelId="{4854F6EF-BF47-40EF-9308-B699B8B7E2BE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betétbiztosítás</a:t>
          </a:r>
          <a:endParaRPr lang="hu-HU" dirty="0"/>
        </a:p>
      </dgm:t>
    </dgm:pt>
    <dgm:pt modelId="{4A1E6597-9C3D-4CF4-B48F-F583F07BCA63}" type="parTrans" cxnId="{73258164-D53E-40BB-B4CE-2971DF40ABF4}">
      <dgm:prSet/>
      <dgm:spPr/>
      <dgm:t>
        <a:bodyPr/>
        <a:lstStyle/>
        <a:p>
          <a:endParaRPr lang="hu-HU"/>
        </a:p>
      </dgm:t>
    </dgm:pt>
    <dgm:pt modelId="{CD260284-F607-415D-A519-55197695A5DD}" type="sibTrans" cxnId="{73258164-D53E-40BB-B4CE-2971DF40ABF4}">
      <dgm:prSet/>
      <dgm:spPr/>
      <dgm:t>
        <a:bodyPr/>
        <a:lstStyle/>
        <a:p>
          <a:endParaRPr lang="hu-HU"/>
        </a:p>
      </dgm:t>
    </dgm:pt>
    <dgm:pt modelId="{9941E103-1CCA-4DC9-B31F-0B3566D36760}" type="pres">
      <dgm:prSet presAssocID="{B573C6C9-2ABB-474B-9175-DF5FECF5E151}" presName="linearFlow" presStyleCnt="0">
        <dgm:presLayoutVars>
          <dgm:dir/>
          <dgm:resizeHandles val="exact"/>
        </dgm:presLayoutVars>
      </dgm:prSet>
      <dgm:spPr/>
    </dgm:pt>
    <dgm:pt modelId="{ABE486C5-BFEB-418E-B8BD-736BFBAC2427}" type="pres">
      <dgm:prSet presAssocID="{3108898A-F73A-4345-8D30-9213B5D05688}" presName="composite" presStyleCnt="0"/>
      <dgm:spPr/>
    </dgm:pt>
    <dgm:pt modelId="{9ADA7053-FACA-4140-A8AD-594E2572A322}" type="pres">
      <dgm:prSet presAssocID="{3108898A-F73A-4345-8D30-9213B5D05688}" presName="imgShp" presStyleLbl="fgImgPlace1" presStyleIdx="0" presStyleCnt="2" custScaleX="124000" custScaleY="12770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703636"/>
          </a:solidFill>
        </a:ln>
      </dgm:spPr>
    </dgm:pt>
    <dgm:pt modelId="{660AB562-0B39-4220-BDCD-67E283F13F06}" type="pres">
      <dgm:prSet presAssocID="{3108898A-F73A-4345-8D30-9213B5D0568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FD7A1B-53B9-46D6-8DA5-766B746BD7BE}" type="pres">
      <dgm:prSet presAssocID="{D19F4EE4-1ABC-464A-AE3D-7BAD0AB48B17}" presName="spacing" presStyleCnt="0"/>
      <dgm:spPr/>
    </dgm:pt>
    <dgm:pt modelId="{9C5D2C80-AACB-4C7E-B5DF-E75EF1CB27E7}" type="pres">
      <dgm:prSet presAssocID="{4854F6EF-BF47-40EF-9308-B699B8B7E2BE}" presName="composite" presStyleCnt="0"/>
      <dgm:spPr/>
    </dgm:pt>
    <dgm:pt modelId="{6300D7F8-60FC-44C7-B221-07CE7BE614D4}" type="pres">
      <dgm:prSet presAssocID="{4854F6EF-BF47-40EF-9308-B699B8B7E2BE}" presName="imgShp" presStyleLbl="fgImgPlace1" presStyleIdx="1" presStyleCnt="2" custScaleX="123816" custScaleY="12404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703636"/>
          </a:solidFill>
        </a:ln>
      </dgm:spPr>
    </dgm:pt>
    <dgm:pt modelId="{248E9FFF-3C7E-4B5D-A6B9-0EDC451DA382}" type="pres">
      <dgm:prSet presAssocID="{4854F6EF-BF47-40EF-9308-B699B8B7E2B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9388974-21A5-4E00-9D25-278D0C794FCA}" type="presOf" srcId="{B573C6C9-2ABB-474B-9175-DF5FECF5E151}" destId="{9941E103-1CCA-4DC9-B31F-0B3566D36760}" srcOrd="0" destOrd="0" presId="urn:microsoft.com/office/officeart/2005/8/layout/vList3"/>
    <dgm:cxn modelId="{73258164-D53E-40BB-B4CE-2971DF40ABF4}" srcId="{B573C6C9-2ABB-474B-9175-DF5FECF5E151}" destId="{4854F6EF-BF47-40EF-9308-B699B8B7E2BE}" srcOrd="1" destOrd="0" parTransId="{4A1E6597-9C3D-4CF4-B48F-F583F07BCA63}" sibTransId="{CD260284-F607-415D-A519-55197695A5DD}"/>
    <dgm:cxn modelId="{75EB1D5E-00F4-4BE0-B824-E6B08BA8EE72}" srcId="{B573C6C9-2ABB-474B-9175-DF5FECF5E151}" destId="{3108898A-F73A-4345-8D30-9213B5D05688}" srcOrd="0" destOrd="0" parTransId="{9E49B0C5-00FB-415D-88E2-C28859D92B79}" sibTransId="{D19F4EE4-1ABC-464A-AE3D-7BAD0AB48B17}"/>
    <dgm:cxn modelId="{D393B2CB-A90A-401F-919B-248D731BF585}" type="presOf" srcId="{3108898A-F73A-4345-8D30-9213B5D05688}" destId="{660AB562-0B39-4220-BDCD-67E283F13F06}" srcOrd="0" destOrd="0" presId="urn:microsoft.com/office/officeart/2005/8/layout/vList3"/>
    <dgm:cxn modelId="{23B95B30-0FD1-4A59-9D1D-43C04AACE1ED}" type="presOf" srcId="{4854F6EF-BF47-40EF-9308-B699B8B7E2BE}" destId="{248E9FFF-3C7E-4B5D-A6B9-0EDC451DA382}" srcOrd="0" destOrd="0" presId="urn:microsoft.com/office/officeart/2005/8/layout/vList3"/>
    <dgm:cxn modelId="{28174F4B-20CD-4556-B076-43754C94D64A}" type="presParOf" srcId="{9941E103-1CCA-4DC9-B31F-0B3566D36760}" destId="{ABE486C5-BFEB-418E-B8BD-736BFBAC2427}" srcOrd="0" destOrd="0" presId="urn:microsoft.com/office/officeart/2005/8/layout/vList3"/>
    <dgm:cxn modelId="{F216895C-5C20-4046-A6EF-E6090416F4CB}" type="presParOf" srcId="{ABE486C5-BFEB-418E-B8BD-736BFBAC2427}" destId="{9ADA7053-FACA-4140-A8AD-594E2572A322}" srcOrd="0" destOrd="0" presId="urn:microsoft.com/office/officeart/2005/8/layout/vList3"/>
    <dgm:cxn modelId="{369DC4F6-CEE2-48CB-B5D9-155043503B0C}" type="presParOf" srcId="{ABE486C5-BFEB-418E-B8BD-736BFBAC2427}" destId="{660AB562-0B39-4220-BDCD-67E283F13F06}" srcOrd="1" destOrd="0" presId="urn:microsoft.com/office/officeart/2005/8/layout/vList3"/>
    <dgm:cxn modelId="{6CFB241F-4D7C-4134-AB22-40040EB845F1}" type="presParOf" srcId="{9941E103-1CCA-4DC9-B31F-0B3566D36760}" destId="{32FD7A1B-53B9-46D6-8DA5-766B746BD7BE}" srcOrd="1" destOrd="0" presId="urn:microsoft.com/office/officeart/2005/8/layout/vList3"/>
    <dgm:cxn modelId="{5A838B1C-19AF-4999-A15C-A9960AFFEC84}" type="presParOf" srcId="{9941E103-1CCA-4DC9-B31F-0B3566D36760}" destId="{9C5D2C80-AACB-4C7E-B5DF-E75EF1CB27E7}" srcOrd="2" destOrd="0" presId="urn:microsoft.com/office/officeart/2005/8/layout/vList3"/>
    <dgm:cxn modelId="{C4CD708C-E858-4F93-9B2C-BF89F849F748}" type="presParOf" srcId="{9C5D2C80-AACB-4C7E-B5DF-E75EF1CB27E7}" destId="{6300D7F8-60FC-44C7-B221-07CE7BE614D4}" srcOrd="0" destOrd="0" presId="urn:microsoft.com/office/officeart/2005/8/layout/vList3"/>
    <dgm:cxn modelId="{B6412C72-E5D4-461F-BA7E-CF221D5ACCE2}" type="presParOf" srcId="{9C5D2C80-AACB-4C7E-B5DF-E75EF1CB27E7}" destId="{248E9FFF-3C7E-4B5D-A6B9-0EDC451DA3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7838-F5E0-4EF3-BBE3-7EAD0CCBBF6D}">
      <dsp:nvSpPr>
        <dsp:cNvPr id="0" name=""/>
        <dsp:cNvSpPr/>
      </dsp:nvSpPr>
      <dsp:spPr>
        <a:xfrm>
          <a:off x="2032025" y="576992"/>
          <a:ext cx="4165548" cy="2240089"/>
        </a:xfrm>
        <a:prstGeom prst="round2DiagRect">
          <a:avLst>
            <a:gd name="adj1" fmla="val 0"/>
            <a:gd name="adj2" fmla="val 16670"/>
          </a:avLst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210C-FF31-4D49-A072-CB5831F9FC3B}">
      <dsp:nvSpPr>
        <dsp:cNvPr id="0" name=""/>
        <dsp:cNvSpPr/>
      </dsp:nvSpPr>
      <dsp:spPr>
        <a:xfrm>
          <a:off x="4114800" y="814578"/>
          <a:ext cx="555" cy="17649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692CA-F928-4ED7-8867-0FD5DDC03E60}">
      <dsp:nvSpPr>
        <dsp:cNvPr id="0" name=""/>
        <dsp:cNvSpPr/>
      </dsp:nvSpPr>
      <dsp:spPr>
        <a:xfrm>
          <a:off x="2170877" y="746696"/>
          <a:ext cx="1805070" cy="1900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profit növelés</a:t>
          </a:r>
          <a:endParaRPr lang="hu-HU" sz="2200" kern="1200" dirty="0">
            <a:solidFill>
              <a:schemeClr val="bg1"/>
            </a:solidFill>
          </a:endParaRPr>
        </a:p>
      </dsp:txBody>
      <dsp:txXfrm>
        <a:off x="2170877" y="746696"/>
        <a:ext cx="1805070" cy="1900682"/>
      </dsp:txXfrm>
    </dsp:sp>
    <dsp:sp modelId="{2B290941-F27E-4AD0-8DF4-A0CE50F849FA}">
      <dsp:nvSpPr>
        <dsp:cNvPr id="0" name=""/>
        <dsp:cNvSpPr/>
      </dsp:nvSpPr>
      <dsp:spPr>
        <a:xfrm>
          <a:off x="4253651" y="746696"/>
          <a:ext cx="1805070" cy="1900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hitelkereslet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lejárati eltérés kockázata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bizalom fenntartása</a:t>
          </a:r>
          <a:endParaRPr lang="hu-HU" sz="2200" kern="1200" dirty="0">
            <a:solidFill>
              <a:schemeClr val="bg1"/>
            </a:solidFill>
          </a:endParaRPr>
        </a:p>
      </dsp:txBody>
      <dsp:txXfrm>
        <a:off x="4253651" y="746696"/>
        <a:ext cx="1805070" cy="1900682"/>
      </dsp:txXfrm>
    </dsp:sp>
    <dsp:sp modelId="{CA61B0BE-EB5C-4A06-BF62-AAE95515BB87}">
      <dsp:nvSpPr>
        <dsp:cNvPr id="0" name=""/>
        <dsp:cNvSpPr/>
      </dsp:nvSpPr>
      <dsp:spPr>
        <a:xfrm rot="16200000">
          <a:off x="463029" y="874737"/>
          <a:ext cx="2443734" cy="694258"/>
        </a:xfrm>
        <a:prstGeom prst="rightArrow">
          <a:avLst>
            <a:gd name="adj1" fmla="val 49830"/>
            <a:gd name="adj2" fmla="val 6066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ösztönzés</a:t>
          </a:r>
          <a:endParaRPr lang="hu-H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7956" y="1153819"/>
        <a:ext cx="2233881" cy="345948"/>
      </dsp:txXfrm>
    </dsp:sp>
    <dsp:sp modelId="{2D022746-A2CB-44AD-A1E3-044BA94E14C1}">
      <dsp:nvSpPr>
        <dsp:cNvPr id="0" name=""/>
        <dsp:cNvSpPr/>
      </dsp:nvSpPr>
      <dsp:spPr>
        <a:xfrm rot="5400000">
          <a:off x="5322836" y="1825078"/>
          <a:ext cx="2443734" cy="694258"/>
        </a:xfrm>
        <a:prstGeom prst="rightArrow">
          <a:avLst>
            <a:gd name="adj1" fmla="val 49830"/>
            <a:gd name="adj2" fmla="val 6066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korlát</a:t>
          </a:r>
          <a:endParaRPr lang="hu-H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7763" y="1894307"/>
        <a:ext cx="2233881" cy="34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AB562-0B39-4220-BDCD-67E283F13F06}">
      <dsp:nvSpPr>
        <dsp:cNvPr id="0" name=""/>
        <dsp:cNvSpPr/>
      </dsp:nvSpPr>
      <dsp:spPr>
        <a:xfrm rot="10800000">
          <a:off x="1751947" y="167557"/>
          <a:ext cx="5472684" cy="1204804"/>
        </a:xfrm>
        <a:prstGeom prst="homePlate">
          <a:avLst/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28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kötelező tartalékráta előírás</a:t>
          </a:r>
          <a:endParaRPr lang="hu-HU" sz="3500" kern="1200" dirty="0"/>
        </a:p>
      </dsp:txBody>
      <dsp:txXfrm rot="10800000">
        <a:off x="2053148" y="167557"/>
        <a:ext cx="5171483" cy="1204804"/>
      </dsp:txXfrm>
    </dsp:sp>
    <dsp:sp modelId="{9ADA7053-FACA-4140-A8AD-594E2572A322}">
      <dsp:nvSpPr>
        <dsp:cNvPr id="0" name=""/>
        <dsp:cNvSpPr/>
      </dsp:nvSpPr>
      <dsp:spPr>
        <a:xfrm>
          <a:off x="1004968" y="680"/>
          <a:ext cx="1493957" cy="15385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E9FFF-3C7E-4B5D-A6B9-0EDC451DA382}">
      <dsp:nvSpPr>
        <dsp:cNvPr id="0" name=""/>
        <dsp:cNvSpPr/>
      </dsp:nvSpPr>
      <dsp:spPr>
        <a:xfrm rot="10800000">
          <a:off x="1751393" y="2043736"/>
          <a:ext cx="5472684" cy="1204804"/>
        </a:xfrm>
        <a:prstGeom prst="homePlate">
          <a:avLst/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28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betétbiztosítás</a:t>
          </a:r>
          <a:endParaRPr lang="hu-HU" sz="3500" kern="1200" dirty="0"/>
        </a:p>
      </dsp:txBody>
      <dsp:txXfrm rot="10800000">
        <a:off x="2052594" y="2043736"/>
        <a:ext cx="5171483" cy="1204804"/>
      </dsp:txXfrm>
    </dsp:sp>
    <dsp:sp modelId="{6300D7F8-60FC-44C7-B221-07CE7BE614D4}">
      <dsp:nvSpPr>
        <dsp:cNvPr id="0" name=""/>
        <dsp:cNvSpPr/>
      </dsp:nvSpPr>
      <dsp:spPr>
        <a:xfrm>
          <a:off x="1005522" y="1898882"/>
          <a:ext cx="1491740" cy="14945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818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876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7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1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3692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83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3861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98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02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93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03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100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86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894718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160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768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42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i="1" dirty="0">
                <a:solidFill>
                  <a:srgbClr val="703636"/>
                </a:solidFill>
              </a:rPr>
              <a:t>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  3.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pt-BR" altLang="hu-HU" sz="2400" b="1" spc="-50" dirty="0">
                <a:solidFill>
                  <a:srgbClr val="703636"/>
                </a:solidFill>
              </a:rPr>
              <a:t>A pénzteremtés logikája: </a:t>
            </a:r>
            <a:endParaRPr lang="hu-HU" altLang="hu-HU" sz="2400" b="1" spc="-50" dirty="0" smtClean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2400" b="1" spc="-50" dirty="0">
                <a:solidFill>
                  <a:srgbClr val="703636"/>
                </a:solidFill>
              </a:rPr>
              <a:t>	</a:t>
            </a:r>
            <a:r>
              <a:rPr lang="hu-HU" altLang="hu-HU" sz="2400" b="1" spc="-50" dirty="0" smtClean="0">
                <a:solidFill>
                  <a:srgbClr val="703636"/>
                </a:solidFill>
              </a:rPr>
              <a:t>			   </a:t>
            </a:r>
            <a:r>
              <a:rPr lang="pt-BR" altLang="hu-HU" sz="2400" b="1" spc="-50" dirty="0" smtClean="0">
                <a:solidFill>
                  <a:srgbClr val="703636"/>
                </a:solidFill>
              </a:rPr>
              <a:t>a </a:t>
            </a:r>
            <a:r>
              <a:rPr lang="pt-BR" altLang="hu-HU" sz="2400" b="1" spc="-50" dirty="0">
                <a:solidFill>
                  <a:srgbClr val="703636"/>
                </a:solidFill>
              </a:rPr>
              <a:t>betétmultiplikátor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                                       Zene: „No Limit”  2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Unlimited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699542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 pénzteremtés korlátai</a:t>
            </a:r>
            <a:endParaRPr lang="hu-HU" sz="4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Képtalálat a következ&amp;odblac;re: „limi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4736"/>
            <a:ext cx="4248472" cy="2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dirty="0">
                <a:solidFill>
                  <a:srgbClr val="703636"/>
                </a:solidFill>
              </a:rPr>
              <a:t>A hitelezési aktivitásra ható erők</a:t>
            </a:r>
            <a:endParaRPr lang="hu-HU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823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1819025"/>
      </p:ext>
    </p:extLst>
  </p:cSld>
  <p:clrMapOvr>
    <a:masterClrMapping/>
  </p:clrMapOvr>
  <p:transition spd="slow">
    <p:pull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srgbClr val="703636"/>
                </a:solidFill>
              </a:rPr>
              <a:t>A kockázat csökkentését célozza... </a:t>
            </a:r>
            <a:endParaRPr lang="hu-HU" sz="4000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3663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6365597"/>
      </p:ext>
    </p:extLst>
  </p:cSld>
  <p:clrMapOvr>
    <a:masterClrMapping/>
  </p:clrMapOvr>
  <p:transition spd="slow">
    <p:cover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A7053-FACA-4140-A8AD-594E2572A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0AB562-0B39-4220-BDCD-67E283F13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0D7F8-60FC-44C7-B221-07CE7BE61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8E9FFF-3C7E-4B5D-A6B9-0EDC451DA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srgbClr val="703636"/>
                </a:solidFill>
              </a:rPr>
              <a:t>A kötelező tartalékráta alakulása Magyarországon (1994-2017) </a:t>
            </a:r>
            <a:endParaRPr lang="hu-HU" sz="4000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A kötelező tartalékráta előírja a kereskedelmi bankok számára, hogy a náluk elhelyezett betétállomány hány százalékát kell a jegybanknál vezetett folyószámlán likvid formában tartani</a:t>
            </a:r>
            <a:endParaRPr lang="hu-HU" i="1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72819"/>
      </p:ext>
    </p:extLst>
  </p:cSld>
  <p:clrMapOvr>
    <a:masterClrMapping/>
  </p:clrMapOvr>
  <p:transition spd="slow">
    <p:push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402115"/>
              </p:ext>
            </p:extLst>
          </p:nvPr>
        </p:nvGraphicFramePr>
        <p:xfrm>
          <a:off x="2267744" y="15849"/>
          <a:ext cx="5184576" cy="5110718"/>
        </p:xfrm>
        <a:graphic>
          <a:graphicData uri="http://schemas.openxmlformats.org/drawingml/2006/table">
            <a:tbl>
              <a:tblPr/>
              <a:tblGrid>
                <a:gridCol w="158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291"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 dirty="0">
                        <a:effectLst/>
                        <a:latin typeface="Garamond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effectLst/>
                        <a:latin typeface="Garamond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800" b="1" i="0" u="none" strike="noStrike" dirty="0">
                        <a:effectLst/>
                        <a:latin typeface="Garamond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Időponttól</a:t>
                      </a:r>
                    </a:p>
                  </a:txBody>
                  <a:tcPr marL="6239" marR="6239" marT="6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Kötelező </a:t>
                      </a:r>
                      <a:r>
                        <a:rPr lang="hu-HU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tartalékráta (%)</a:t>
                      </a:r>
                      <a:endParaRPr lang="hu-HU" sz="1400" b="0" i="0" u="none" strike="noStrike" dirty="0">
                        <a:solidFill>
                          <a:srgbClr val="FFFFFF"/>
                        </a:solidFill>
                        <a:effectLst/>
                        <a:latin typeface="Garamond"/>
                      </a:endParaRPr>
                    </a:p>
                  </a:txBody>
                  <a:tcPr marL="6239" marR="6239" marT="62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általános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egyéb </a:t>
                      </a:r>
                    </a:p>
                  </a:txBody>
                  <a:tcPr marL="6239" marR="6239" marT="62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1994. március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13,00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6,00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1994. május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6,00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1995. január 16.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14,00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7,00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1995. április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15,00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7,50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1995. május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16,00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1995. június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17,00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február 16.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16,80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március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16,00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április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15,30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április 16.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13,30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május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12,70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1996. június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8,50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1997. január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8,00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1999. január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4,00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2000. július 1. 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11,00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4,00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2001. február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7,00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4,00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2001. július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6,00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2002. augusztus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5,00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2008. december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65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2010. november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aramond"/>
                        </a:rPr>
                        <a:t>2,00; 3,00; 4,00 </a:t>
                      </a:r>
                      <a:r>
                        <a:rPr lang="en-US" sz="1100" b="0" i="0" u="none" strike="noStrike" dirty="0" err="1">
                          <a:effectLst/>
                          <a:latin typeface="Garamond"/>
                        </a:rPr>
                        <a:t>vagy</a:t>
                      </a:r>
                      <a:r>
                        <a:rPr lang="en-US" sz="1100" b="0" i="0" u="none" strike="noStrike" dirty="0">
                          <a:effectLst/>
                          <a:latin typeface="Garamond"/>
                        </a:rPr>
                        <a:t> 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2015. december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2,00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0657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effectLst/>
                          <a:latin typeface="Garamond"/>
                        </a:rPr>
                        <a:t>2016. december 1.</a:t>
                      </a:r>
                    </a:p>
                  </a:txBody>
                  <a:tcPr marL="6239" marR="6239" marT="6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1,00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effectLst/>
                          <a:latin typeface="Garamond"/>
                        </a:rPr>
                        <a:t>-</a:t>
                      </a: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8894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239" marR="6239" marT="6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4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0338"/>
            <a:ext cx="6336704" cy="157733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6" name="AutoShape 2" descr="Képtalálat a következ&amp;odblac;re: „mnb”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&amp;odblac;re: „mnb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Egy izgalmas regény</a:t>
            </a:r>
            <a:r>
              <a:rPr lang="hu-HU" dirty="0">
                <a:solidFill>
                  <a:srgbClr val="703636"/>
                </a:solidFill>
              </a:rPr>
              <a:t>, </a:t>
            </a:r>
            <a:r>
              <a:rPr lang="hu-HU" dirty="0" smtClean="0">
                <a:solidFill>
                  <a:srgbClr val="703636"/>
                </a:solidFill>
              </a:rPr>
              <a:t>amely szinte </a:t>
            </a:r>
            <a:r>
              <a:rPr lang="hu-HU" dirty="0">
                <a:solidFill>
                  <a:srgbClr val="703636"/>
                </a:solidFill>
              </a:rPr>
              <a:t>észrevétlenül megismertet az amerikai nagybankok életével </a:t>
            </a:r>
            <a:r>
              <a:rPr lang="hu-HU" dirty="0" smtClean="0">
                <a:solidFill>
                  <a:srgbClr val="703636"/>
                </a:solidFill>
              </a:rPr>
              <a:t>és a bankostrom „lélektanával”:</a:t>
            </a:r>
          </a:p>
          <a:p>
            <a:pPr marL="0" indent="0">
              <a:buNone/>
            </a:pPr>
            <a:endParaRPr lang="hu-HU" b="1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703636"/>
                </a:solidFill>
              </a:rPr>
              <a:t>Arthur </a:t>
            </a:r>
            <a:r>
              <a:rPr lang="hu-HU" b="1" dirty="0" err="1" smtClean="0">
                <a:solidFill>
                  <a:srgbClr val="703636"/>
                </a:solidFill>
              </a:rPr>
              <a:t>Hailey</a:t>
            </a:r>
            <a:r>
              <a:rPr lang="hu-HU" dirty="0" smtClean="0">
                <a:solidFill>
                  <a:srgbClr val="703636"/>
                </a:solidFill>
              </a:rPr>
              <a:t>: </a:t>
            </a:r>
            <a:r>
              <a:rPr lang="hu-HU" i="1" dirty="0" smtClean="0">
                <a:solidFill>
                  <a:srgbClr val="703636"/>
                </a:solidFill>
              </a:rPr>
              <a:t>Bankemberek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4098" name="Picture 2" descr="Arthur Hailey: Bankembe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55726"/>
            <a:ext cx="1577330" cy="26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1709008734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305</Words>
  <Application>Microsoft Office PowerPoint</Application>
  <PresentationFormat>Diavetítés a képernyőre (16:9 oldalarány)</PresentationFormat>
  <Paragraphs>118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Alapértelmezett terv</vt:lpstr>
      <vt:lpstr>1_SZTE</vt:lpstr>
      <vt:lpstr>Pénzügyi alapismeretek </vt:lpstr>
      <vt:lpstr>PowerPoint-bemutató</vt:lpstr>
      <vt:lpstr>A hitelezési aktivitásra ható erők</vt:lpstr>
      <vt:lpstr>A kockázat csökkentését célozza... </vt:lpstr>
      <vt:lpstr>A kötelező tartalékráta alakulása Magyarországon (1994-2017) </vt:lpstr>
      <vt:lpstr>PowerPoint-bemutató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189</cp:revision>
  <dcterms:created xsi:type="dcterms:W3CDTF">2002-09-12T08:02:34Z</dcterms:created>
  <dcterms:modified xsi:type="dcterms:W3CDTF">2018-03-28T10:56:49Z</dcterms:modified>
</cp:coreProperties>
</file>