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10"/>
  </p:notesMasterIdLst>
  <p:sldIdLst>
    <p:sldId id="276" r:id="rId3"/>
    <p:sldId id="347" r:id="rId4"/>
    <p:sldId id="348" r:id="rId5"/>
    <p:sldId id="362" r:id="rId6"/>
    <p:sldId id="363" r:id="rId7"/>
    <p:sldId id="356" r:id="rId8"/>
    <p:sldId id="364" r:id="rId9"/>
  </p:sldIdLst>
  <p:sldSz cx="9144000" cy="5143500" type="screen16x9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636"/>
    <a:srgbClr val="99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227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C72C7-B093-4586-A8A4-EA6DCA5A4D9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F87F3DB-8499-487E-A223-BEB6DC38269D}">
      <dgm:prSet phldrT="[Szöveg]" custT="1"/>
      <dgm:spPr/>
      <dgm:t>
        <a:bodyPr/>
        <a:lstStyle/>
        <a:p>
          <a:r>
            <a:rPr lang="hu-HU" sz="1400" dirty="0" smtClean="0">
              <a:solidFill>
                <a:srgbClr val="FF0000"/>
              </a:solidFill>
            </a:rPr>
            <a:t>hitelnyújtás</a:t>
          </a:r>
          <a:endParaRPr lang="hu-HU" sz="1400" dirty="0"/>
        </a:p>
      </dgm:t>
    </dgm:pt>
    <dgm:pt modelId="{650F1269-13B7-45D8-B371-1FAA4D4E06D5}" type="parTrans" cxnId="{775EEDF2-1CE7-4398-810B-CFFDF7A8DC18}">
      <dgm:prSet/>
      <dgm:spPr/>
      <dgm:t>
        <a:bodyPr/>
        <a:lstStyle/>
        <a:p>
          <a:endParaRPr lang="hu-HU"/>
        </a:p>
      </dgm:t>
    </dgm:pt>
    <dgm:pt modelId="{9686E8B6-BF5A-4675-A105-FFEC8DA68816}" type="sibTrans" cxnId="{775EEDF2-1CE7-4398-810B-CFFDF7A8DC18}">
      <dgm:prSet/>
      <dgm:spPr/>
      <dgm:t>
        <a:bodyPr/>
        <a:lstStyle/>
        <a:p>
          <a:endParaRPr lang="hu-HU"/>
        </a:p>
      </dgm:t>
    </dgm:pt>
    <dgm:pt modelId="{EC3EA1DD-33E5-4A82-829D-B6F112A5BF98}">
      <dgm:prSet phldrT="[Szöveg]" custT="1"/>
      <dgm:spPr/>
      <dgm:t>
        <a:bodyPr/>
        <a:lstStyle/>
        <a:p>
          <a:r>
            <a:rPr lang="hu-HU" sz="1400" dirty="0" smtClean="0">
              <a:solidFill>
                <a:srgbClr val="FF0000"/>
              </a:solidFill>
            </a:rPr>
            <a:t>hitel visszafizetés</a:t>
          </a:r>
          <a:endParaRPr lang="hu-HU" sz="1400" dirty="0">
            <a:solidFill>
              <a:srgbClr val="FF0000"/>
            </a:solidFill>
          </a:endParaRPr>
        </a:p>
      </dgm:t>
    </dgm:pt>
    <dgm:pt modelId="{C00C1FE8-E07B-4154-9B95-DA430FF5DCC5}" type="parTrans" cxnId="{B1288692-42F0-43DE-AC1E-D3CD760F8A6E}">
      <dgm:prSet/>
      <dgm:spPr/>
      <dgm:t>
        <a:bodyPr/>
        <a:lstStyle/>
        <a:p>
          <a:endParaRPr lang="hu-HU"/>
        </a:p>
      </dgm:t>
    </dgm:pt>
    <dgm:pt modelId="{EF628FF1-E903-4042-81A3-FA0825139A88}" type="sibTrans" cxnId="{B1288692-42F0-43DE-AC1E-D3CD760F8A6E}">
      <dgm:prSet/>
      <dgm:spPr/>
      <dgm:t>
        <a:bodyPr/>
        <a:lstStyle/>
        <a:p>
          <a:endParaRPr lang="hu-HU"/>
        </a:p>
      </dgm:t>
    </dgm:pt>
    <dgm:pt modelId="{2D18D300-15BB-479D-83FF-5DDAFAB0D29C}">
      <dgm:prSet phldrT="[Szöveg]" custT="1"/>
      <dgm:spPr/>
      <dgm:t>
        <a:bodyPr/>
        <a:lstStyle/>
        <a:p>
          <a:r>
            <a:rPr lang="hu-HU" sz="1400" dirty="0" smtClean="0">
              <a:solidFill>
                <a:srgbClr val="FF0000"/>
              </a:solidFill>
            </a:rPr>
            <a:t>hitelnyújtás</a:t>
          </a:r>
          <a:endParaRPr lang="hu-HU" sz="1400" dirty="0"/>
        </a:p>
      </dgm:t>
    </dgm:pt>
    <dgm:pt modelId="{59D6A82F-2B49-4FB1-8C7C-686374C0EC67}" type="parTrans" cxnId="{8BE3D112-5D60-49A7-96CA-FF7324422DB4}">
      <dgm:prSet/>
      <dgm:spPr/>
      <dgm:t>
        <a:bodyPr/>
        <a:lstStyle/>
        <a:p>
          <a:endParaRPr lang="hu-HU"/>
        </a:p>
      </dgm:t>
    </dgm:pt>
    <dgm:pt modelId="{CC4496A9-C1CF-4CA8-8D30-070109CB574C}" type="sibTrans" cxnId="{8BE3D112-5D60-49A7-96CA-FF7324422DB4}">
      <dgm:prSet/>
      <dgm:spPr/>
      <dgm:t>
        <a:bodyPr/>
        <a:lstStyle/>
        <a:p>
          <a:endParaRPr lang="hu-HU"/>
        </a:p>
      </dgm:t>
    </dgm:pt>
    <dgm:pt modelId="{07144F24-3598-4486-8E06-A08F04FFF676}" type="pres">
      <dgm:prSet presAssocID="{74FC72C7-B093-4586-A8A4-EA6DCA5A4D9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03334723-1D2F-403A-8B30-5D686E16ADA5}" type="pres">
      <dgm:prSet presAssocID="{4F87F3DB-8499-487E-A223-BEB6DC38269D}" presName="Accent1" presStyleCnt="0"/>
      <dgm:spPr/>
    </dgm:pt>
    <dgm:pt modelId="{19AB3C80-CC69-4D50-AB14-A6D8FF17EFB9}" type="pres">
      <dgm:prSet presAssocID="{4F87F3DB-8499-487E-A223-BEB6DC38269D}" presName="Accent" presStyleLbl="node1" presStyleIdx="0" presStyleCnt="3"/>
      <dgm:spPr/>
    </dgm:pt>
    <dgm:pt modelId="{129FB7F2-F1CF-4B8E-8C5C-C4EAE37FBE67}" type="pres">
      <dgm:prSet presAssocID="{4F87F3DB-8499-487E-A223-BEB6DC38269D}" presName="Parent1" presStyleLbl="revTx" presStyleIdx="0" presStyleCnt="3" custScaleX="117700" custScaleY="1472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B820584-8AD3-4264-9BAB-DBF8E2DF2615}" type="pres">
      <dgm:prSet presAssocID="{EC3EA1DD-33E5-4A82-829D-B6F112A5BF98}" presName="Accent2" presStyleCnt="0"/>
      <dgm:spPr/>
    </dgm:pt>
    <dgm:pt modelId="{5BD74C63-48FF-47DE-8470-AF8A61FCC167}" type="pres">
      <dgm:prSet presAssocID="{EC3EA1DD-33E5-4A82-829D-B6F112A5BF98}" presName="Accent" presStyleLbl="node1" presStyleIdx="1" presStyleCnt="3"/>
      <dgm:spPr/>
    </dgm:pt>
    <dgm:pt modelId="{8E2BFB73-400E-4B2A-8EAD-49A05B1D0B09}" type="pres">
      <dgm:prSet presAssocID="{EC3EA1DD-33E5-4A82-829D-B6F112A5BF98}" presName="Parent2" presStyleLbl="revTx" presStyleIdx="1" presStyleCnt="3" custScaleX="140002" custScaleY="156074" custLinFactNeighborX="4799" custLinFactNeighborY="-178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3FF48C-2F06-4C52-9CC2-C95532642078}" type="pres">
      <dgm:prSet presAssocID="{2D18D300-15BB-479D-83FF-5DDAFAB0D29C}" presName="Accent3" presStyleCnt="0"/>
      <dgm:spPr/>
    </dgm:pt>
    <dgm:pt modelId="{92465DF1-EDE4-4774-9D37-5613CBD5474C}" type="pres">
      <dgm:prSet presAssocID="{2D18D300-15BB-479D-83FF-5DDAFAB0D29C}" presName="Accent" presStyleLbl="node1" presStyleIdx="2" presStyleCnt="3"/>
      <dgm:spPr/>
    </dgm:pt>
    <dgm:pt modelId="{C4AFF5F8-38B8-4429-9162-837DC004C94D}" type="pres">
      <dgm:prSet presAssocID="{2D18D300-15BB-479D-83FF-5DDAFAB0D29C}" presName="Parent3" presStyleLbl="revTx" presStyleIdx="2" presStyleCnt="3" custScaleX="136542" custScaleY="1257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BE3D112-5D60-49A7-96CA-FF7324422DB4}" srcId="{74FC72C7-B093-4586-A8A4-EA6DCA5A4D9C}" destId="{2D18D300-15BB-479D-83FF-5DDAFAB0D29C}" srcOrd="2" destOrd="0" parTransId="{59D6A82F-2B49-4FB1-8C7C-686374C0EC67}" sibTransId="{CC4496A9-C1CF-4CA8-8D30-070109CB574C}"/>
    <dgm:cxn modelId="{B1288692-42F0-43DE-AC1E-D3CD760F8A6E}" srcId="{74FC72C7-B093-4586-A8A4-EA6DCA5A4D9C}" destId="{EC3EA1DD-33E5-4A82-829D-B6F112A5BF98}" srcOrd="1" destOrd="0" parTransId="{C00C1FE8-E07B-4154-9B95-DA430FF5DCC5}" sibTransId="{EF628FF1-E903-4042-81A3-FA0825139A88}"/>
    <dgm:cxn modelId="{775EEDF2-1CE7-4398-810B-CFFDF7A8DC18}" srcId="{74FC72C7-B093-4586-A8A4-EA6DCA5A4D9C}" destId="{4F87F3DB-8499-487E-A223-BEB6DC38269D}" srcOrd="0" destOrd="0" parTransId="{650F1269-13B7-45D8-B371-1FAA4D4E06D5}" sibTransId="{9686E8B6-BF5A-4675-A105-FFEC8DA68816}"/>
    <dgm:cxn modelId="{43F4C65D-C9E9-4A02-AEAA-81845CDB5EE6}" type="presOf" srcId="{2D18D300-15BB-479D-83FF-5DDAFAB0D29C}" destId="{C4AFF5F8-38B8-4429-9162-837DC004C94D}" srcOrd="0" destOrd="0" presId="urn:microsoft.com/office/officeart/2009/layout/CircleArrowProcess"/>
    <dgm:cxn modelId="{5BC46C6E-6580-4293-8721-F3F4CD899E8A}" type="presOf" srcId="{EC3EA1DD-33E5-4A82-829D-B6F112A5BF98}" destId="{8E2BFB73-400E-4B2A-8EAD-49A05B1D0B09}" srcOrd="0" destOrd="0" presId="urn:microsoft.com/office/officeart/2009/layout/CircleArrowProcess"/>
    <dgm:cxn modelId="{1E74BDC5-ACB9-4F0A-A517-E99A0AD70A4D}" type="presOf" srcId="{74FC72C7-B093-4586-A8A4-EA6DCA5A4D9C}" destId="{07144F24-3598-4486-8E06-A08F04FFF676}" srcOrd="0" destOrd="0" presId="urn:microsoft.com/office/officeart/2009/layout/CircleArrowProcess"/>
    <dgm:cxn modelId="{6218E2DE-B1D3-4D34-81D7-B2477698E42F}" type="presOf" srcId="{4F87F3DB-8499-487E-A223-BEB6DC38269D}" destId="{129FB7F2-F1CF-4B8E-8C5C-C4EAE37FBE67}" srcOrd="0" destOrd="0" presId="urn:microsoft.com/office/officeart/2009/layout/CircleArrowProcess"/>
    <dgm:cxn modelId="{F5EC9B02-5CF0-4037-BFE7-8EB8D1A736DE}" type="presParOf" srcId="{07144F24-3598-4486-8E06-A08F04FFF676}" destId="{03334723-1D2F-403A-8B30-5D686E16ADA5}" srcOrd="0" destOrd="0" presId="urn:microsoft.com/office/officeart/2009/layout/CircleArrowProcess"/>
    <dgm:cxn modelId="{8CEB3B6D-0837-4420-B587-57325C006666}" type="presParOf" srcId="{03334723-1D2F-403A-8B30-5D686E16ADA5}" destId="{19AB3C80-CC69-4D50-AB14-A6D8FF17EFB9}" srcOrd="0" destOrd="0" presId="urn:microsoft.com/office/officeart/2009/layout/CircleArrowProcess"/>
    <dgm:cxn modelId="{C47B8599-0E7B-41CD-8036-B02D3C875963}" type="presParOf" srcId="{07144F24-3598-4486-8E06-A08F04FFF676}" destId="{129FB7F2-F1CF-4B8E-8C5C-C4EAE37FBE67}" srcOrd="1" destOrd="0" presId="urn:microsoft.com/office/officeart/2009/layout/CircleArrowProcess"/>
    <dgm:cxn modelId="{06D4714D-F3FE-405F-9D1A-E8CA144F09D3}" type="presParOf" srcId="{07144F24-3598-4486-8E06-A08F04FFF676}" destId="{DB820584-8AD3-4264-9BAB-DBF8E2DF2615}" srcOrd="2" destOrd="0" presId="urn:microsoft.com/office/officeart/2009/layout/CircleArrowProcess"/>
    <dgm:cxn modelId="{47B1DFA0-3F34-489B-86D3-B5840E1E124C}" type="presParOf" srcId="{DB820584-8AD3-4264-9BAB-DBF8E2DF2615}" destId="{5BD74C63-48FF-47DE-8470-AF8A61FCC167}" srcOrd="0" destOrd="0" presId="urn:microsoft.com/office/officeart/2009/layout/CircleArrowProcess"/>
    <dgm:cxn modelId="{28A74C23-C505-4C0D-B2BB-30A7D08188BB}" type="presParOf" srcId="{07144F24-3598-4486-8E06-A08F04FFF676}" destId="{8E2BFB73-400E-4B2A-8EAD-49A05B1D0B09}" srcOrd="3" destOrd="0" presId="urn:microsoft.com/office/officeart/2009/layout/CircleArrowProcess"/>
    <dgm:cxn modelId="{78C13644-668D-41C8-8972-EF186A540B80}" type="presParOf" srcId="{07144F24-3598-4486-8E06-A08F04FFF676}" destId="{C83FF48C-2F06-4C52-9CC2-C95532642078}" srcOrd="4" destOrd="0" presId="urn:microsoft.com/office/officeart/2009/layout/CircleArrowProcess"/>
    <dgm:cxn modelId="{B38F1667-05D5-4A9F-BE68-E1CA2A5F7C7B}" type="presParOf" srcId="{C83FF48C-2F06-4C52-9CC2-C95532642078}" destId="{92465DF1-EDE4-4774-9D37-5613CBD5474C}" srcOrd="0" destOrd="0" presId="urn:microsoft.com/office/officeart/2009/layout/CircleArrowProcess"/>
    <dgm:cxn modelId="{61C417B4-95D8-4DCD-88E7-1BB90D85AF80}" type="presParOf" srcId="{07144F24-3598-4486-8E06-A08F04FFF676}" destId="{C4AFF5F8-38B8-4429-9162-837DC004C94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B3C80-CC69-4D50-AB14-A6D8FF17EFB9}">
      <dsp:nvSpPr>
        <dsp:cNvPr id="0" name=""/>
        <dsp:cNvSpPr/>
      </dsp:nvSpPr>
      <dsp:spPr>
        <a:xfrm>
          <a:off x="1196050" y="0"/>
          <a:ext cx="1341830" cy="134203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FB7F2-F1CF-4B8E-8C5C-C4EAE37FBE67}">
      <dsp:nvSpPr>
        <dsp:cNvPr id="0" name=""/>
        <dsp:cNvSpPr/>
      </dsp:nvSpPr>
      <dsp:spPr>
        <a:xfrm>
          <a:off x="1426651" y="396544"/>
          <a:ext cx="877605" cy="548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rgbClr val="FF0000"/>
              </a:solidFill>
            </a:rPr>
            <a:t>hitelnyújtás</a:t>
          </a:r>
          <a:endParaRPr lang="hu-HU" sz="1400" kern="1200" dirty="0"/>
        </a:p>
      </dsp:txBody>
      <dsp:txXfrm>
        <a:off x="1426651" y="396544"/>
        <a:ext cx="877605" cy="548666"/>
      </dsp:txXfrm>
    </dsp:sp>
    <dsp:sp modelId="{5BD74C63-48FF-47DE-8470-AF8A61FCC167}">
      <dsp:nvSpPr>
        <dsp:cNvPr id="0" name=""/>
        <dsp:cNvSpPr/>
      </dsp:nvSpPr>
      <dsp:spPr>
        <a:xfrm>
          <a:off x="823362" y="771098"/>
          <a:ext cx="1341830" cy="134203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BFB73-400E-4B2A-8EAD-49A05B1D0B09}">
      <dsp:nvSpPr>
        <dsp:cNvPr id="0" name=""/>
        <dsp:cNvSpPr/>
      </dsp:nvSpPr>
      <dsp:spPr>
        <a:xfrm>
          <a:off x="1008112" y="1089227"/>
          <a:ext cx="1043895" cy="58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rgbClr val="FF0000"/>
              </a:solidFill>
            </a:rPr>
            <a:t>hitel visszafizetés</a:t>
          </a:r>
          <a:endParaRPr lang="hu-HU" sz="1400" kern="1200" dirty="0">
            <a:solidFill>
              <a:srgbClr val="FF0000"/>
            </a:solidFill>
          </a:endParaRPr>
        </a:p>
      </dsp:txBody>
      <dsp:txXfrm>
        <a:off x="1008112" y="1089227"/>
        <a:ext cx="1043895" cy="581727"/>
      </dsp:txXfrm>
    </dsp:sp>
    <dsp:sp modelId="{92465DF1-EDE4-4774-9D37-5613CBD5474C}">
      <dsp:nvSpPr>
        <dsp:cNvPr id="0" name=""/>
        <dsp:cNvSpPr/>
      </dsp:nvSpPr>
      <dsp:spPr>
        <a:xfrm>
          <a:off x="1291553" y="1634471"/>
          <a:ext cx="1152840" cy="11533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FF5F8-38B8-4429-9162-837DC004C94D}">
      <dsp:nvSpPr>
        <dsp:cNvPr id="0" name=""/>
        <dsp:cNvSpPr/>
      </dsp:nvSpPr>
      <dsp:spPr>
        <a:xfrm>
          <a:off x="1358169" y="1988841"/>
          <a:ext cx="1018097" cy="468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rgbClr val="FF0000"/>
              </a:solidFill>
            </a:rPr>
            <a:t>hitelnyújtás</a:t>
          </a:r>
          <a:endParaRPr lang="hu-HU" sz="1400" kern="1200" dirty="0"/>
        </a:p>
      </dsp:txBody>
      <dsp:txXfrm>
        <a:off x="1358169" y="1988841"/>
        <a:ext cx="1018097" cy="468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AC9138-6617-43D7-B50D-A864FBF28C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6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20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05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352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8625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25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08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55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41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81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49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98174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676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15104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746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250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69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596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092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1058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845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546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704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2914650"/>
            <a:ext cx="4343400" cy="685800"/>
          </a:xfrm>
        </p:spPr>
        <p:txBody>
          <a:bodyPr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3433108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2914650"/>
            <a:ext cx="4343400" cy="6858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8464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0" y="1221601"/>
            <a:ext cx="5111750" cy="35182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224827"/>
            <a:ext cx="3240360" cy="35182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602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33468"/>
            <a:ext cx="4412043" cy="64807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4077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679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36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8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572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120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Pergamen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pic>
        <p:nvPicPr>
          <p:cNvPr id="1027" name="Picture 7" descr="GTK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5013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7" descr="szte_atlat"/>
          <p:cNvPicPr>
            <a:picLocks noChangeAspect="1" noChangeArrowheads="1"/>
          </p:cNvPicPr>
          <p:nvPr/>
        </p:nvPicPr>
        <p:blipFill>
          <a:blip r:embed="rId17">
            <a:lum bright="5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8" b="15149"/>
          <a:stretch>
            <a:fillRect/>
          </a:stretch>
        </p:blipFill>
        <p:spPr bwMode="auto">
          <a:xfrm>
            <a:off x="4419600" y="1608535"/>
            <a:ext cx="4724400" cy="35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37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699542"/>
            <a:ext cx="7772400" cy="1102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b="1" dirty="0" smtClean="0">
                <a:solidFill>
                  <a:srgbClr val="703636"/>
                </a:solidFill>
              </a:rPr>
              <a:t>Pénzügyi alapismeretek 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23728" y="1707654"/>
            <a:ext cx="7020272" cy="27872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Dr.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Kosztopulosz</a:t>
            </a:r>
            <a:r>
              <a:rPr lang="hu-HU" altLang="hu-HU" sz="2800" i="1" dirty="0" smtClean="0">
                <a:solidFill>
                  <a:srgbClr val="703636"/>
                </a:solidFill>
              </a:rPr>
              <a:t>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Andreász</a:t>
            </a:r>
            <a:endParaRPr lang="hu-HU" altLang="hu-HU" sz="2800" i="1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egyetemi docens</a:t>
            </a:r>
          </a:p>
          <a:p>
            <a:pPr>
              <a:lnSpc>
                <a:spcPct val="80000"/>
              </a:lnSpc>
            </a:pPr>
            <a:endParaRPr lang="hu-HU" altLang="hu-HU" sz="2000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1600" dirty="0" smtClean="0">
                <a:solidFill>
                  <a:srgbClr val="703636"/>
                </a:solidFill>
              </a:rPr>
              <a:t>SZTE GTK Pénzügyek és Nemzetközi Gazdasági Kapcsolatok Intézete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>
                <a:solidFill>
                  <a:srgbClr val="703636"/>
                </a:solidFill>
              </a:rPr>
              <a:t> </a:t>
            </a:r>
            <a:r>
              <a:rPr lang="hu-HU" altLang="hu-HU" sz="1600" b="1" dirty="0" smtClean="0">
                <a:solidFill>
                  <a:srgbClr val="703636"/>
                </a:solidFill>
              </a:rPr>
              <a:t>     </a:t>
            </a:r>
          </a:p>
          <a:p>
            <a:pPr algn="l">
              <a:lnSpc>
                <a:spcPct val="80000"/>
              </a:lnSpc>
            </a:pPr>
            <a:r>
              <a:rPr lang="hu-HU" altLang="hu-HU" sz="2400" b="1" i="1" dirty="0">
                <a:solidFill>
                  <a:srgbClr val="703636"/>
                </a:solidFill>
              </a:rPr>
              <a:t> </a:t>
            </a:r>
            <a:r>
              <a:rPr lang="hu-HU" altLang="hu-HU" sz="2400" b="1" i="1" dirty="0" smtClean="0">
                <a:solidFill>
                  <a:srgbClr val="703636"/>
                </a:solidFill>
              </a:rPr>
              <a:t> 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2. </a:t>
            </a:r>
            <a:r>
              <a:rPr lang="hu-HU" altLang="hu-HU" sz="2400" i="1" dirty="0">
                <a:solidFill>
                  <a:srgbClr val="703636"/>
                </a:solidFill>
              </a:rPr>
              <a:t>lecke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 </a:t>
            </a:r>
            <a:r>
              <a:rPr lang="hu-HU" altLang="hu-HU" sz="2400" b="1" spc="-50" dirty="0">
                <a:solidFill>
                  <a:srgbClr val="703636"/>
                </a:solidFill>
              </a:rPr>
              <a:t>A hitelpénzrendszer jellemzői és működése</a:t>
            </a:r>
            <a:r>
              <a:rPr lang="hu-HU" altLang="hu-HU" sz="1600" b="1" i="1" spc="-50" dirty="0" smtClean="0">
                <a:solidFill>
                  <a:srgbClr val="703636"/>
                </a:solidFill>
              </a:rPr>
              <a:t>                                      </a:t>
            </a:r>
          </a:p>
          <a:p>
            <a:pPr algn="l">
              <a:lnSpc>
                <a:spcPct val="80000"/>
              </a:lnSpc>
            </a:pPr>
            <a:endParaRPr lang="hu-HU" altLang="hu-HU" sz="1600" b="1" i="1" dirty="0">
              <a:solidFill>
                <a:srgbClr val="703636"/>
              </a:solidFill>
            </a:endParaRPr>
          </a:p>
          <a:p>
            <a:pPr algn="l">
              <a:lnSpc>
                <a:spcPct val="80000"/>
              </a:lnSpc>
            </a:pPr>
            <a:r>
              <a:rPr lang="hu-HU" altLang="hu-HU" sz="1600" b="1" i="1" dirty="0" smtClean="0">
                <a:solidFill>
                  <a:srgbClr val="703636"/>
                </a:solidFill>
              </a:rPr>
              <a:t>		   Zene: „Money </a:t>
            </a:r>
            <a:r>
              <a:rPr lang="hu-HU" altLang="hu-HU" sz="1600" b="1" i="1" dirty="0" err="1" smtClean="0">
                <a:solidFill>
                  <a:srgbClr val="703636"/>
                </a:solidFill>
              </a:rPr>
              <a:t>don</a:t>
            </a:r>
            <a:r>
              <a:rPr lang="hu-HU" altLang="hu-HU" sz="1600" b="1" i="1" dirty="0" smtClean="0">
                <a:solidFill>
                  <a:srgbClr val="703636"/>
                </a:solidFill>
              </a:rPr>
              <a:t>’t </a:t>
            </a:r>
            <a:r>
              <a:rPr lang="hu-HU" altLang="hu-HU" sz="1600" b="1" i="1" dirty="0" err="1" smtClean="0">
                <a:solidFill>
                  <a:srgbClr val="703636"/>
                </a:solidFill>
              </a:rPr>
              <a:t>matter</a:t>
            </a:r>
            <a:r>
              <a:rPr lang="hu-HU" altLang="hu-HU" sz="1600" b="1" i="1" dirty="0" smtClean="0">
                <a:solidFill>
                  <a:srgbClr val="703636"/>
                </a:solidFill>
              </a:rPr>
              <a:t> 2 </a:t>
            </a:r>
            <a:r>
              <a:rPr lang="hu-HU" altLang="hu-HU" sz="1600" b="1" i="1" dirty="0" err="1" smtClean="0">
                <a:solidFill>
                  <a:srgbClr val="703636"/>
                </a:solidFill>
              </a:rPr>
              <a:t>night</a:t>
            </a:r>
            <a:r>
              <a:rPr lang="hu-HU" altLang="hu-HU" sz="1600" b="1" i="1" smtClean="0">
                <a:solidFill>
                  <a:srgbClr val="703636"/>
                </a:solidFill>
              </a:rPr>
              <a:t>”  Prince</a:t>
            </a:r>
            <a:endParaRPr lang="hu-HU" altLang="hu-HU" sz="1600" i="1" dirty="0" smtClean="0">
              <a:solidFill>
                <a:srgbClr val="70363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" y="3194747"/>
            <a:ext cx="2094263" cy="19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699542"/>
            <a:ext cx="8229600" cy="3533440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4000" b="1" dirty="0" smtClean="0">
                <a:solidFill>
                  <a:srgbClr val="703636"/>
                </a:solidFill>
              </a:rPr>
              <a:t>A modern hitelpénz</a:t>
            </a:r>
            <a:endParaRPr lang="hu-HU" sz="4000" dirty="0"/>
          </a:p>
        </p:txBody>
      </p:sp>
      <p:pic>
        <p:nvPicPr>
          <p:cNvPr id="3" name="Picture 2" descr="Képtalálat a következ&amp;odblac;re: „hitelkártya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995685"/>
            <a:ext cx="4131545" cy="268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éptalálat a következ&amp;odblac;re: „aranyfedezet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99" y="1647572"/>
            <a:ext cx="1292424" cy="9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A modern pénz: hitelpénz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/>
          <a:lstStyle/>
          <a:p>
            <a:pPr marL="0" indent="0">
              <a:buNone/>
            </a:pPr>
            <a:r>
              <a:rPr lang="hu-HU" sz="2800" i="1" dirty="0" smtClean="0">
                <a:solidFill>
                  <a:srgbClr val="703636"/>
                </a:solidFill>
              </a:rPr>
              <a:t>nincs mögötte nemesfém fedezet, csak a bizalom és a nemzetgazdaság gazdasági teljesítménye</a:t>
            </a:r>
          </a:p>
          <a:p>
            <a:pPr marL="0" indent="0">
              <a:buNone/>
            </a:pPr>
            <a:endParaRPr lang="hu-HU" sz="1800" i="1" dirty="0" smtClean="0">
              <a:solidFill>
                <a:srgbClr val="703636"/>
              </a:solidFill>
            </a:endParaRPr>
          </a:p>
          <a:p>
            <a:pPr marL="0" indent="0">
              <a:buNone/>
            </a:pPr>
            <a:r>
              <a:rPr lang="hu-HU" sz="2800" i="1" dirty="0" smtClean="0">
                <a:solidFill>
                  <a:srgbClr val="703636"/>
                </a:solidFill>
              </a:rPr>
              <a:t>„fiat </a:t>
            </a:r>
            <a:r>
              <a:rPr lang="hu-HU" sz="2800" i="1" dirty="0" err="1" smtClean="0">
                <a:solidFill>
                  <a:srgbClr val="703636"/>
                </a:solidFill>
              </a:rPr>
              <a:t>money</a:t>
            </a:r>
            <a:r>
              <a:rPr lang="hu-HU" sz="2800" i="1" dirty="0" smtClean="0">
                <a:solidFill>
                  <a:srgbClr val="703636"/>
                </a:solidFill>
              </a:rPr>
              <a:t>” = teremtett pénz: a bankrendszer teremti (jegybank + kereskedelmi bankok)</a:t>
            </a:r>
          </a:p>
          <a:p>
            <a:pPr marL="0" indent="0">
              <a:buNone/>
            </a:pPr>
            <a:endParaRPr lang="hu-HU" sz="1800" i="1" dirty="0" smtClean="0">
              <a:solidFill>
                <a:srgbClr val="703636"/>
              </a:solidFill>
            </a:endParaRPr>
          </a:p>
          <a:p>
            <a:pPr marL="0" indent="0">
              <a:buNone/>
            </a:pPr>
            <a:r>
              <a:rPr lang="hu-HU" sz="2800" i="1" dirty="0" smtClean="0">
                <a:solidFill>
                  <a:srgbClr val="703636"/>
                </a:solidFill>
              </a:rPr>
              <a:t>bankra szóló követelés (bankpasszíva), ami képes betölteni a pénzfunkciókat</a:t>
            </a:r>
            <a:endParaRPr lang="hu-HU" sz="2800" i="1" dirty="0">
              <a:solidFill>
                <a:srgbClr val="703636"/>
              </a:solidFill>
            </a:endParaRPr>
          </a:p>
        </p:txBody>
      </p:sp>
      <p:sp>
        <p:nvSpPr>
          <p:cNvPr id="5" name="Téglalap 4"/>
          <p:cNvSpPr/>
          <p:nvPr/>
        </p:nvSpPr>
        <p:spPr bwMode="auto">
          <a:xfrm rot="19575773">
            <a:off x="7059254" y="2071649"/>
            <a:ext cx="1688315" cy="15772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églalap 6"/>
          <p:cNvSpPr/>
          <p:nvPr/>
        </p:nvSpPr>
        <p:spPr bwMode="auto">
          <a:xfrm rot="2052217">
            <a:off x="7091638" y="2075804"/>
            <a:ext cx="1688315" cy="15772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25" y="3011874"/>
            <a:ext cx="1357805" cy="89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Képtalálat a következ&amp;odblac;re: „bank money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99" y="4243182"/>
            <a:ext cx="1324131" cy="90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343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703636"/>
                </a:solidFill>
              </a:rPr>
              <a:t>A modern pénz: hitelpénz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>
                <a:solidFill>
                  <a:srgbClr val="703636"/>
                </a:solidFill>
              </a:rPr>
              <a:t>a bankrendszer képes a saját maga által teremtett forrásból hitelezni</a:t>
            </a:r>
            <a:endParaRPr lang="hu-HU" dirty="0">
              <a:solidFill>
                <a:srgbClr val="990000"/>
              </a:solidFill>
            </a:endParaRPr>
          </a:p>
        </p:txBody>
      </p:sp>
      <p:cxnSp>
        <p:nvCxnSpPr>
          <p:cNvPr id="5" name="Egyenes összekötő 4"/>
          <p:cNvCxnSpPr/>
          <p:nvPr/>
        </p:nvCxnSpPr>
        <p:spPr bwMode="auto">
          <a:xfrm>
            <a:off x="755576" y="3075806"/>
            <a:ext cx="741682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Egyenes összekötő 6"/>
          <p:cNvCxnSpPr/>
          <p:nvPr/>
        </p:nvCxnSpPr>
        <p:spPr bwMode="auto">
          <a:xfrm>
            <a:off x="4355976" y="3075806"/>
            <a:ext cx="0" cy="12241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zövegdoboz 7"/>
          <p:cNvSpPr txBox="1"/>
          <p:nvPr/>
        </p:nvSpPr>
        <p:spPr>
          <a:xfrm>
            <a:off x="2735796" y="242773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703636"/>
                </a:solidFill>
              </a:rPr>
              <a:t>Kereskedelmi  bank</a:t>
            </a:r>
            <a:endParaRPr lang="hu-HU" sz="2800" b="1" dirty="0">
              <a:solidFill>
                <a:srgbClr val="703636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11560" y="3246345"/>
            <a:ext cx="356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70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Hitelnyújtás  1.000.000 Ft</a:t>
            </a:r>
            <a:endParaRPr lang="hu-HU" b="1" dirty="0">
              <a:solidFill>
                <a:srgbClr val="70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427984" y="326648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70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Jóváírt bankbetét  1.000.000 Ft</a:t>
            </a:r>
            <a:endParaRPr lang="hu-HU" b="1" dirty="0">
              <a:solidFill>
                <a:srgbClr val="70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3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857250"/>
          </a:xfrm>
        </p:spPr>
        <p:txBody>
          <a:bodyPr/>
          <a:lstStyle/>
          <a:p>
            <a:r>
              <a:rPr lang="hu-HU" b="1" dirty="0">
                <a:solidFill>
                  <a:srgbClr val="703636"/>
                </a:solidFill>
              </a:rPr>
              <a:t>A modern pénz: hitelpénz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9662"/>
            <a:ext cx="8229600" cy="1299591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solidFill>
                  <a:srgbClr val="703636"/>
                </a:solidFill>
              </a:rPr>
              <a:t>a pénz a hitelnyújtás révén jön létre és 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703636"/>
                </a:solidFill>
              </a:rPr>
              <a:t>a hitel visszafizetéssel meg is szűnik</a:t>
            </a:r>
          </a:p>
          <a:p>
            <a:pPr marL="0" indent="0">
              <a:buNone/>
            </a:pPr>
            <a:endParaRPr lang="hu-HU" b="1" dirty="0">
              <a:solidFill>
                <a:srgbClr val="703636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99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71056140"/>
              </p:ext>
            </p:extLst>
          </p:nvPr>
        </p:nvGraphicFramePr>
        <p:xfrm>
          <a:off x="5796135" y="2346620"/>
          <a:ext cx="3361243" cy="278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9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További olvasnivaló: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9582"/>
            <a:ext cx="8435280" cy="3394472"/>
          </a:xfrm>
        </p:spPr>
        <p:txBody>
          <a:bodyPr/>
          <a:lstStyle/>
          <a:p>
            <a:pPr marL="0" indent="0">
              <a:buNone/>
            </a:pPr>
            <a:r>
              <a:rPr lang="hu-HU" i="1" dirty="0" smtClean="0">
                <a:solidFill>
                  <a:srgbClr val="703636"/>
                </a:solidFill>
              </a:rPr>
              <a:t>A cigaretta is lehet pénz....</a:t>
            </a:r>
          </a:p>
          <a:p>
            <a:pPr marL="0" indent="0">
              <a:buNone/>
            </a:pPr>
            <a:r>
              <a:rPr lang="hu-HU" dirty="0" err="1">
                <a:solidFill>
                  <a:srgbClr val="703636"/>
                </a:solidFill>
              </a:rPr>
              <a:t>Heyne</a:t>
            </a:r>
            <a:r>
              <a:rPr lang="hu-HU" dirty="0">
                <a:solidFill>
                  <a:srgbClr val="703636"/>
                </a:solidFill>
              </a:rPr>
              <a:t> – </a:t>
            </a:r>
            <a:r>
              <a:rPr lang="hu-HU" dirty="0" err="1">
                <a:solidFill>
                  <a:srgbClr val="703636"/>
                </a:solidFill>
              </a:rPr>
              <a:t>Boettke</a:t>
            </a:r>
            <a:r>
              <a:rPr lang="hu-HU" dirty="0">
                <a:solidFill>
                  <a:srgbClr val="703636"/>
                </a:solidFill>
              </a:rPr>
              <a:t> – </a:t>
            </a:r>
            <a:r>
              <a:rPr lang="hu-HU" dirty="0" err="1" smtClean="0">
                <a:solidFill>
                  <a:srgbClr val="703636"/>
                </a:solidFill>
              </a:rPr>
              <a:t>Prychitko</a:t>
            </a:r>
            <a:r>
              <a:rPr lang="hu-HU" dirty="0" smtClean="0">
                <a:solidFill>
                  <a:srgbClr val="703636"/>
                </a:solidFill>
              </a:rPr>
              <a:t> (2004): 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703636"/>
                </a:solidFill>
              </a:rPr>
              <a:t>A </a:t>
            </a:r>
            <a:r>
              <a:rPr lang="hu-HU" b="1" dirty="0">
                <a:solidFill>
                  <a:srgbClr val="703636"/>
                </a:solidFill>
              </a:rPr>
              <a:t>közgazdasági gondolás alapjai </a:t>
            </a:r>
            <a:r>
              <a:rPr lang="hu-HU" dirty="0">
                <a:solidFill>
                  <a:srgbClr val="703636"/>
                </a:solidFill>
              </a:rPr>
              <a:t>c. könyve, Nemzeti Tankönyvkiadó</a:t>
            </a:r>
            <a:r>
              <a:rPr lang="hu-HU">
                <a:solidFill>
                  <a:srgbClr val="703636"/>
                </a:solidFill>
              </a:rPr>
              <a:t>, </a:t>
            </a:r>
            <a:r>
              <a:rPr lang="hu-HU" smtClean="0">
                <a:solidFill>
                  <a:srgbClr val="703636"/>
                </a:solidFill>
              </a:rPr>
              <a:t>Budapest</a:t>
            </a:r>
          </a:p>
          <a:p>
            <a:pPr marL="0" indent="0">
              <a:buNone/>
            </a:pPr>
            <a:r>
              <a:rPr lang="hu-HU" smtClean="0">
                <a:solidFill>
                  <a:srgbClr val="703636"/>
                </a:solidFill>
              </a:rPr>
              <a:t>367-368</a:t>
            </a:r>
            <a:r>
              <a:rPr lang="hu-HU" dirty="0">
                <a:solidFill>
                  <a:srgbClr val="703636"/>
                </a:solidFill>
              </a:rPr>
              <a:t>. </a:t>
            </a:r>
            <a:r>
              <a:rPr lang="hu-HU" dirty="0" smtClean="0">
                <a:solidFill>
                  <a:srgbClr val="703636"/>
                </a:solidFill>
              </a:rPr>
              <a:t>o.</a:t>
            </a:r>
            <a:endParaRPr lang="hu-HU" dirty="0">
              <a:solidFill>
                <a:srgbClr val="70363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57" y="2819400"/>
            <a:ext cx="16287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965" y="4063380"/>
            <a:ext cx="4993709" cy="1080120"/>
          </a:xfrm>
        </p:spPr>
        <p:txBody>
          <a:bodyPr/>
          <a:lstStyle/>
          <a:p>
            <a:r>
              <a:rPr lang="hu-HU" sz="1500" dirty="0"/>
              <a:t>Jelen tananyag </a:t>
            </a:r>
            <a:br>
              <a:rPr lang="hu-HU" sz="1500" dirty="0"/>
            </a:br>
            <a:r>
              <a:rPr lang="hu-HU" sz="1500" dirty="0"/>
              <a:t>a Szegedi Tudományegyetemen készült</a:t>
            </a:r>
            <a:br>
              <a:rPr lang="hu-HU" sz="1500" dirty="0"/>
            </a:br>
            <a:r>
              <a:rPr lang="hu-HU" sz="1500" dirty="0"/>
              <a:t>az Európai Unió támogatásával. </a:t>
            </a:r>
            <a:br>
              <a:rPr lang="hu-HU" sz="1500" dirty="0"/>
            </a:br>
            <a:r>
              <a:rPr lang="hu-HU" sz="15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426024" y="242980"/>
            <a:ext cx="6291953" cy="251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Szegedi Tudományegyetem</a:t>
            </a:r>
          </a:p>
          <a:p>
            <a:pPr algn="ctr" defTabSz="685800"/>
            <a:r>
              <a:rPr lang="hu-HU" sz="1500" kern="0" dirty="0" err="1">
                <a:solidFill>
                  <a:srgbClr val="FFFFFF"/>
                </a:solidFill>
              </a:rPr>
              <a:t>GazdaságtUDOMÁNYI</a:t>
            </a:r>
            <a:r>
              <a:rPr lang="hu-HU" sz="1500" kern="0" dirty="0">
                <a:solidFill>
                  <a:srgbClr val="FFFFFF"/>
                </a:solidFill>
              </a:rPr>
              <a:t> KAR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Közgazdász  KÉPZÉS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Távoktatási TAGOZAT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LECKESOROZAT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Copyright ©  SZTE GTK 2017/2018</a:t>
            </a:r>
          </a:p>
          <a:p>
            <a:pPr algn="ctr"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A LECKE tartalma, illetve alkotó </a:t>
            </a:r>
            <a:r>
              <a:rPr lang="hu-HU" sz="1500" kern="0" dirty="0" err="1">
                <a:solidFill>
                  <a:srgbClr val="FFFFFF"/>
                </a:solidFill>
              </a:rPr>
              <a:t>elemeI</a:t>
            </a:r>
            <a:r>
              <a:rPr lang="hu-HU" sz="1500" kern="0" dirty="0">
                <a:solidFill>
                  <a:srgbClr val="FFFFFF"/>
                </a:solidFill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1110092405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4252</TotalTime>
  <Words>181</Words>
  <Application>Microsoft Office PowerPoint</Application>
  <PresentationFormat>Diavetítés a képernyőre (16:9 oldalarány)</PresentationFormat>
  <Paragraphs>49</Paragraphs>
  <Slides>7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Alapértelmezett terv</vt:lpstr>
      <vt:lpstr>1_SZTE</vt:lpstr>
      <vt:lpstr>Pénzügyi alapismeretek </vt:lpstr>
      <vt:lpstr>PowerPoint-bemutató</vt:lpstr>
      <vt:lpstr>A modern pénz: hitelpénz</vt:lpstr>
      <vt:lpstr>A modern pénz: hitelpénz</vt:lpstr>
      <vt:lpstr>A modern pénz: hitelpénz</vt:lpstr>
      <vt:lpstr>További olvasnivaló:</vt:lpstr>
      <vt:lpstr>Jelen tananyag  a Szegedi Tudományegyetemen készült az Európai Unió támogatásával.  Projekt azonosító: EFOP-3.4.3-16-2016-00014</vt:lpstr>
    </vt:vector>
  </TitlesOfParts>
  <Company>SZTE GTK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Garamhegyi Ábel</dc:creator>
  <cp:lastModifiedBy>Némethi László</cp:lastModifiedBy>
  <cp:revision>139</cp:revision>
  <dcterms:created xsi:type="dcterms:W3CDTF">2002-09-12T08:02:34Z</dcterms:created>
  <dcterms:modified xsi:type="dcterms:W3CDTF">2018-03-28T10:55:33Z</dcterms:modified>
</cp:coreProperties>
</file>