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2"/>
  </p:notesMasterIdLst>
  <p:sldIdLst>
    <p:sldId id="276" r:id="rId3"/>
    <p:sldId id="347" r:id="rId4"/>
    <p:sldId id="348" r:id="rId5"/>
    <p:sldId id="362" r:id="rId6"/>
    <p:sldId id="363" r:id="rId7"/>
    <p:sldId id="364" r:id="rId8"/>
    <p:sldId id="365" r:id="rId9"/>
    <p:sldId id="355" r:id="rId10"/>
    <p:sldId id="366" r:id="rId11"/>
  </p:sldIdLst>
  <p:sldSz cx="9144000" cy="5143500" type="screen16x9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636"/>
    <a:srgbClr val="FF99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660"/>
  </p:normalViewPr>
  <p:slideViewPr>
    <p:cSldViewPr>
      <p:cViewPr varScale="1">
        <p:scale>
          <a:sx n="144" d="100"/>
          <a:sy n="144" d="100"/>
        </p:scale>
        <p:origin x="224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29324-0094-4E47-9BA4-EA7E66DA2D1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52B39AA-D2BC-4666-A98D-29C7AC683417}">
      <dgm:prSet phldrT="[Szöveg]" custT="1"/>
      <dgm:spPr/>
      <dgm:t>
        <a:bodyPr/>
        <a:lstStyle/>
        <a:p>
          <a:r>
            <a:rPr lang="hu-HU" sz="2400" b="1" dirty="0" smtClean="0"/>
            <a:t>stabil árfolyamok</a:t>
          </a:r>
          <a:endParaRPr lang="hu-HU" sz="2400" b="1" dirty="0"/>
        </a:p>
      </dgm:t>
    </dgm:pt>
    <dgm:pt modelId="{3105D9CD-772E-47AA-A433-F3C58A58BE8E}" type="parTrans" cxnId="{2EB3D172-7346-4B73-A903-7312DBCA8D37}">
      <dgm:prSet/>
      <dgm:spPr/>
      <dgm:t>
        <a:bodyPr/>
        <a:lstStyle/>
        <a:p>
          <a:endParaRPr lang="hu-HU"/>
        </a:p>
      </dgm:t>
    </dgm:pt>
    <dgm:pt modelId="{2FBB1C9B-77ED-4C65-8FBE-755FE3E8A9D8}" type="sibTrans" cxnId="{2EB3D172-7346-4B73-A903-7312DBCA8D37}">
      <dgm:prSet/>
      <dgm:spPr/>
      <dgm:t>
        <a:bodyPr/>
        <a:lstStyle/>
        <a:p>
          <a:endParaRPr lang="hu-HU"/>
        </a:p>
      </dgm:t>
    </dgm:pt>
    <dgm:pt modelId="{F4A6063A-688C-4203-8603-7221E7B36E14}">
      <dgm:prSet phldrT="[Szöveg]" custT="1"/>
      <dgm:spPr/>
      <dgm:t>
        <a:bodyPr/>
        <a:lstStyle/>
        <a:p>
          <a:r>
            <a:rPr lang="hu-HU" sz="2400" b="1" dirty="0" smtClean="0"/>
            <a:t>egyensúlytalanságok</a:t>
          </a:r>
          <a:endParaRPr lang="hu-HU" sz="2400" b="1" dirty="0"/>
        </a:p>
      </dgm:t>
    </dgm:pt>
    <dgm:pt modelId="{00921013-AC2A-426D-AA53-8F5F0F558352}" type="parTrans" cxnId="{2F08C930-A663-4582-94C1-912A769DC750}">
      <dgm:prSet/>
      <dgm:spPr/>
      <dgm:t>
        <a:bodyPr/>
        <a:lstStyle/>
        <a:p>
          <a:endParaRPr lang="hu-HU"/>
        </a:p>
      </dgm:t>
    </dgm:pt>
    <dgm:pt modelId="{2AC95445-F9D8-42C1-83D3-CCEB4ADB8BE1}" type="sibTrans" cxnId="{2F08C930-A663-4582-94C1-912A769DC750}">
      <dgm:prSet/>
      <dgm:spPr/>
      <dgm:t>
        <a:bodyPr/>
        <a:lstStyle/>
        <a:p>
          <a:endParaRPr lang="hu-HU"/>
        </a:p>
      </dgm:t>
    </dgm:pt>
    <dgm:pt modelId="{BC59D71B-7C3A-4940-B93A-876479B0B50F}">
      <dgm:prSet phldrT="[Szöveg]" custT="1"/>
      <dgm:spPr/>
      <dgm:t>
        <a:bodyPr/>
        <a:lstStyle/>
        <a:p>
          <a:r>
            <a:rPr lang="hu-HU" sz="2400" b="1" dirty="0" smtClean="0"/>
            <a:t>protekcionizmus, őrködés az arany felett</a:t>
          </a:r>
          <a:endParaRPr lang="hu-HU" sz="2400" b="1" dirty="0"/>
        </a:p>
      </dgm:t>
    </dgm:pt>
    <dgm:pt modelId="{EB090A25-603C-4B17-B726-1B241AA7EACD}" type="parTrans" cxnId="{0B4A3822-2C38-439B-AF90-29FA5FAA10DE}">
      <dgm:prSet/>
      <dgm:spPr/>
      <dgm:t>
        <a:bodyPr/>
        <a:lstStyle/>
        <a:p>
          <a:endParaRPr lang="hu-HU"/>
        </a:p>
      </dgm:t>
    </dgm:pt>
    <dgm:pt modelId="{A351D949-D018-47AC-B07B-DAD25BB5C851}" type="sibTrans" cxnId="{0B4A3822-2C38-439B-AF90-29FA5FAA10DE}">
      <dgm:prSet/>
      <dgm:spPr/>
      <dgm:t>
        <a:bodyPr/>
        <a:lstStyle/>
        <a:p>
          <a:endParaRPr lang="hu-HU"/>
        </a:p>
      </dgm:t>
    </dgm:pt>
    <dgm:pt modelId="{ED0E4256-F4D4-4E8F-856F-033A7DAFDF2A}">
      <dgm:prSet custT="1"/>
      <dgm:spPr/>
      <dgm:t>
        <a:bodyPr/>
        <a:lstStyle/>
        <a:p>
          <a:r>
            <a:rPr lang="hu-HU" sz="2400" b="1" dirty="0" smtClean="0"/>
            <a:t>jegybanki beavatkozás</a:t>
          </a:r>
          <a:endParaRPr lang="hu-HU" sz="2400" b="1" dirty="0"/>
        </a:p>
      </dgm:t>
    </dgm:pt>
    <dgm:pt modelId="{43ED4AA9-6B13-4D55-A78C-A5666B60ECDB}" type="parTrans" cxnId="{F1EBB276-D5F0-470A-A4ED-FA52D6E70378}">
      <dgm:prSet/>
      <dgm:spPr/>
      <dgm:t>
        <a:bodyPr/>
        <a:lstStyle/>
        <a:p>
          <a:endParaRPr lang="hu-HU"/>
        </a:p>
      </dgm:t>
    </dgm:pt>
    <dgm:pt modelId="{3BFC2EED-5FD2-4F2B-AFE9-C8518A335772}" type="sibTrans" cxnId="{F1EBB276-D5F0-470A-A4ED-FA52D6E70378}">
      <dgm:prSet/>
      <dgm:spPr/>
      <dgm:t>
        <a:bodyPr/>
        <a:lstStyle/>
        <a:p>
          <a:endParaRPr lang="hu-HU"/>
        </a:p>
      </dgm:t>
    </dgm:pt>
    <dgm:pt modelId="{2D894C6B-042E-442B-803B-ED17D440E0BD}">
      <dgm:prSet custT="1"/>
      <dgm:spPr/>
      <dgm:t>
        <a:bodyPr/>
        <a:lstStyle/>
        <a:p>
          <a:r>
            <a:rPr lang="hu-HU" sz="2400" b="1" dirty="0" smtClean="0"/>
            <a:t>a reálszféra feláldozása</a:t>
          </a:r>
          <a:endParaRPr lang="hu-HU" sz="2400" b="1" dirty="0"/>
        </a:p>
      </dgm:t>
    </dgm:pt>
    <dgm:pt modelId="{BBC96E90-A889-4956-A4EF-43F46E3B45AE}" type="parTrans" cxnId="{AA0ECA65-21CB-411B-A2D3-DDD4BA85A3A7}">
      <dgm:prSet/>
      <dgm:spPr/>
      <dgm:t>
        <a:bodyPr/>
        <a:lstStyle/>
        <a:p>
          <a:endParaRPr lang="hu-HU"/>
        </a:p>
      </dgm:t>
    </dgm:pt>
    <dgm:pt modelId="{306C457A-C061-4419-8FC4-D0FD1FA8B786}" type="sibTrans" cxnId="{AA0ECA65-21CB-411B-A2D3-DDD4BA85A3A7}">
      <dgm:prSet/>
      <dgm:spPr/>
      <dgm:t>
        <a:bodyPr/>
        <a:lstStyle/>
        <a:p>
          <a:endParaRPr lang="hu-HU"/>
        </a:p>
      </dgm:t>
    </dgm:pt>
    <dgm:pt modelId="{1ACF407E-1EC2-4830-9A74-6B923F53410D}" type="pres">
      <dgm:prSet presAssocID="{DF429324-0094-4E47-9BA4-EA7E66DA2D15}" presName="linearFlow" presStyleCnt="0">
        <dgm:presLayoutVars>
          <dgm:dir/>
          <dgm:resizeHandles val="exact"/>
        </dgm:presLayoutVars>
      </dgm:prSet>
      <dgm:spPr/>
    </dgm:pt>
    <dgm:pt modelId="{7DBB3E4B-0102-4B80-8801-42E97943B054}" type="pres">
      <dgm:prSet presAssocID="{452B39AA-D2BC-4666-A98D-29C7AC683417}" presName="composite" presStyleCnt="0"/>
      <dgm:spPr/>
    </dgm:pt>
    <dgm:pt modelId="{2A8FF38B-429E-47F1-9F00-C25C7332A99F}" type="pres">
      <dgm:prSet presAssocID="{452B39AA-D2BC-4666-A98D-29C7AC683417}" presName="imgShp" presStyleLbl="fgImgPlace1" presStyleIdx="0" presStyleCnt="5" custScaleX="147038" custScaleY="1232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BCA06EA-7647-4DD3-A30F-7C99247FA2D8}" type="pres">
      <dgm:prSet presAssocID="{452B39AA-D2BC-4666-A98D-29C7AC683417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2A12EFD-0E83-4283-B277-134796A00919}" type="pres">
      <dgm:prSet presAssocID="{2FBB1C9B-77ED-4C65-8FBE-755FE3E8A9D8}" presName="spacing" presStyleCnt="0"/>
      <dgm:spPr/>
    </dgm:pt>
    <dgm:pt modelId="{5AF987AF-A840-403F-8AF4-FC72B93D46E8}" type="pres">
      <dgm:prSet presAssocID="{F4A6063A-688C-4203-8603-7221E7B36E14}" presName="composite" presStyleCnt="0"/>
      <dgm:spPr/>
    </dgm:pt>
    <dgm:pt modelId="{C3CBBEAF-3A7D-4BAD-864E-81E9D4F607E5}" type="pres">
      <dgm:prSet presAssocID="{F4A6063A-688C-4203-8603-7221E7B36E14}" presName="imgShp" presStyleLbl="fgImgPlace1" presStyleIdx="1" presStyleCnt="5" custScaleX="150199" custScaleY="12163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056032D-0D2A-45F3-9784-6EF4A449C534}" type="pres">
      <dgm:prSet presAssocID="{F4A6063A-688C-4203-8603-7221E7B36E1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83B08A-1DA2-4A8D-AED3-4BC23EC7F847}" type="pres">
      <dgm:prSet presAssocID="{2AC95445-F9D8-42C1-83D3-CCEB4ADB8BE1}" presName="spacing" presStyleCnt="0"/>
      <dgm:spPr/>
    </dgm:pt>
    <dgm:pt modelId="{96937205-5520-454A-9E5F-2E7B52FCC8E6}" type="pres">
      <dgm:prSet presAssocID="{BC59D71B-7C3A-4940-B93A-876479B0B50F}" presName="composite" presStyleCnt="0"/>
      <dgm:spPr/>
    </dgm:pt>
    <dgm:pt modelId="{93FD8210-AEC4-40FD-ADC2-C51BE8BA923D}" type="pres">
      <dgm:prSet presAssocID="{BC59D71B-7C3A-4940-B93A-876479B0B50F}" presName="imgShp" presStyleLbl="fgImgPlace1" presStyleIdx="2" presStyleCnt="5" custScaleX="129576" custScaleY="12517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045AB47-4C75-4C4A-B05F-46AB36EBCF68}" type="pres">
      <dgm:prSet presAssocID="{BC59D71B-7C3A-4940-B93A-876479B0B50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701250B-9DD1-4E47-A7A2-88B906DE6151}" type="pres">
      <dgm:prSet presAssocID="{A351D949-D018-47AC-B07B-DAD25BB5C851}" presName="spacing" presStyleCnt="0"/>
      <dgm:spPr/>
    </dgm:pt>
    <dgm:pt modelId="{9B2B14F4-D4BA-4FB9-A94F-2BC3C8C0D245}" type="pres">
      <dgm:prSet presAssocID="{ED0E4256-F4D4-4E8F-856F-033A7DAFDF2A}" presName="composite" presStyleCnt="0"/>
      <dgm:spPr/>
    </dgm:pt>
    <dgm:pt modelId="{092EC27A-896A-4E32-964A-EA9E3D5343C5}" type="pres">
      <dgm:prSet presAssocID="{ED0E4256-F4D4-4E8F-856F-033A7DAFDF2A}" presName="imgShp" presStyleLbl="fgImgPlace1" presStyleIdx="3" presStyleCnt="5" custScaleX="134548" custScaleY="12346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1D1E606-0A30-41D6-B147-23639011A75A}" type="pres">
      <dgm:prSet presAssocID="{ED0E4256-F4D4-4E8F-856F-033A7DAFDF2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AF8D46-54F9-4846-8C46-A7078FAE4DBD}" type="pres">
      <dgm:prSet presAssocID="{3BFC2EED-5FD2-4F2B-AFE9-C8518A335772}" presName="spacing" presStyleCnt="0"/>
      <dgm:spPr/>
    </dgm:pt>
    <dgm:pt modelId="{D98A3F8A-9083-483E-8A08-AD04929DEB68}" type="pres">
      <dgm:prSet presAssocID="{2D894C6B-042E-442B-803B-ED17D440E0BD}" presName="composite" presStyleCnt="0"/>
      <dgm:spPr/>
    </dgm:pt>
    <dgm:pt modelId="{2F6C4145-C5F1-4F9C-BBD8-DB3A8D7AC9A0}" type="pres">
      <dgm:prSet presAssocID="{2D894C6B-042E-442B-803B-ED17D440E0BD}" presName="imgShp" presStyleLbl="fgImgPlace1" presStyleIdx="4" presStyleCnt="5" custScaleX="137339" custScaleY="12414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CE6C4F5-BBE9-4433-B2D7-00084958364C}" type="pres">
      <dgm:prSet presAssocID="{2D894C6B-042E-442B-803B-ED17D440E0B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B4A3822-2C38-439B-AF90-29FA5FAA10DE}" srcId="{DF429324-0094-4E47-9BA4-EA7E66DA2D15}" destId="{BC59D71B-7C3A-4940-B93A-876479B0B50F}" srcOrd="2" destOrd="0" parTransId="{EB090A25-603C-4B17-B726-1B241AA7EACD}" sibTransId="{A351D949-D018-47AC-B07B-DAD25BB5C851}"/>
    <dgm:cxn modelId="{2EB3D172-7346-4B73-A903-7312DBCA8D37}" srcId="{DF429324-0094-4E47-9BA4-EA7E66DA2D15}" destId="{452B39AA-D2BC-4666-A98D-29C7AC683417}" srcOrd="0" destOrd="0" parTransId="{3105D9CD-772E-47AA-A433-F3C58A58BE8E}" sibTransId="{2FBB1C9B-77ED-4C65-8FBE-755FE3E8A9D8}"/>
    <dgm:cxn modelId="{2048406B-EE3C-4AF9-B5DB-DF8C3214E362}" type="presOf" srcId="{452B39AA-D2BC-4666-A98D-29C7AC683417}" destId="{9BCA06EA-7647-4DD3-A30F-7C99247FA2D8}" srcOrd="0" destOrd="0" presId="urn:microsoft.com/office/officeart/2005/8/layout/vList3"/>
    <dgm:cxn modelId="{A7AC426C-848C-4078-AAF2-CDFF59C11F40}" type="presOf" srcId="{DF429324-0094-4E47-9BA4-EA7E66DA2D15}" destId="{1ACF407E-1EC2-4830-9A74-6B923F53410D}" srcOrd="0" destOrd="0" presId="urn:microsoft.com/office/officeart/2005/8/layout/vList3"/>
    <dgm:cxn modelId="{1D5AC214-6A62-4B06-9D1C-CE1F46B64B5E}" type="presOf" srcId="{2D894C6B-042E-442B-803B-ED17D440E0BD}" destId="{4CE6C4F5-BBE9-4433-B2D7-00084958364C}" srcOrd="0" destOrd="0" presId="urn:microsoft.com/office/officeart/2005/8/layout/vList3"/>
    <dgm:cxn modelId="{EE872B88-4819-47F4-9E5B-421A92F876D7}" type="presOf" srcId="{BC59D71B-7C3A-4940-B93A-876479B0B50F}" destId="{4045AB47-4C75-4C4A-B05F-46AB36EBCF68}" srcOrd="0" destOrd="0" presId="urn:microsoft.com/office/officeart/2005/8/layout/vList3"/>
    <dgm:cxn modelId="{F1EBB276-D5F0-470A-A4ED-FA52D6E70378}" srcId="{DF429324-0094-4E47-9BA4-EA7E66DA2D15}" destId="{ED0E4256-F4D4-4E8F-856F-033A7DAFDF2A}" srcOrd="3" destOrd="0" parTransId="{43ED4AA9-6B13-4D55-A78C-A5666B60ECDB}" sibTransId="{3BFC2EED-5FD2-4F2B-AFE9-C8518A335772}"/>
    <dgm:cxn modelId="{B70B66B9-30AE-4EE3-8393-5E59DEAD0A81}" type="presOf" srcId="{ED0E4256-F4D4-4E8F-856F-033A7DAFDF2A}" destId="{61D1E606-0A30-41D6-B147-23639011A75A}" srcOrd="0" destOrd="0" presId="urn:microsoft.com/office/officeart/2005/8/layout/vList3"/>
    <dgm:cxn modelId="{AA0ECA65-21CB-411B-A2D3-DDD4BA85A3A7}" srcId="{DF429324-0094-4E47-9BA4-EA7E66DA2D15}" destId="{2D894C6B-042E-442B-803B-ED17D440E0BD}" srcOrd="4" destOrd="0" parTransId="{BBC96E90-A889-4956-A4EF-43F46E3B45AE}" sibTransId="{306C457A-C061-4419-8FC4-D0FD1FA8B786}"/>
    <dgm:cxn modelId="{2F08C930-A663-4582-94C1-912A769DC750}" srcId="{DF429324-0094-4E47-9BA4-EA7E66DA2D15}" destId="{F4A6063A-688C-4203-8603-7221E7B36E14}" srcOrd="1" destOrd="0" parTransId="{00921013-AC2A-426D-AA53-8F5F0F558352}" sibTransId="{2AC95445-F9D8-42C1-83D3-CCEB4ADB8BE1}"/>
    <dgm:cxn modelId="{535D23BB-66EE-4EAD-A71C-51E3A1E2CE9C}" type="presOf" srcId="{F4A6063A-688C-4203-8603-7221E7B36E14}" destId="{9056032D-0D2A-45F3-9784-6EF4A449C534}" srcOrd="0" destOrd="0" presId="urn:microsoft.com/office/officeart/2005/8/layout/vList3"/>
    <dgm:cxn modelId="{C672452D-ADD6-4741-B408-C7D0A0F80D89}" type="presParOf" srcId="{1ACF407E-1EC2-4830-9A74-6B923F53410D}" destId="{7DBB3E4B-0102-4B80-8801-42E97943B054}" srcOrd="0" destOrd="0" presId="urn:microsoft.com/office/officeart/2005/8/layout/vList3"/>
    <dgm:cxn modelId="{21D05506-A6D2-4A2F-BE1F-D152D6A76067}" type="presParOf" srcId="{7DBB3E4B-0102-4B80-8801-42E97943B054}" destId="{2A8FF38B-429E-47F1-9F00-C25C7332A99F}" srcOrd="0" destOrd="0" presId="urn:microsoft.com/office/officeart/2005/8/layout/vList3"/>
    <dgm:cxn modelId="{0DD36D28-F934-4EB0-809F-3DF31463506C}" type="presParOf" srcId="{7DBB3E4B-0102-4B80-8801-42E97943B054}" destId="{9BCA06EA-7647-4DD3-A30F-7C99247FA2D8}" srcOrd="1" destOrd="0" presId="urn:microsoft.com/office/officeart/2005/8/layout/vList3"/>
    <dgm:cxn modelId="{F058532E-BA9D-4215-9BD6-EF618273BB84}" type="presParOf" srcId="{1ACF407E-1EC2-4830-9A74-6B923F53410D}" destId="{42A12EFD-0E83-4283-B277-134796A00919}" srcOrd="1" destOrd="0" presId="urn:microsoft.com/office/officeart/2005/8/layout/vList3"/>
    <dgm:cxn modelId="{70A2EF80-3BB9-487E-85F7-CFDEE177F560}" type="presParOf" srcId="{1ACF407E-1EC2-4830-9A74-6B923F53410D}" destId="{5AF987AF-A840-403F-8AF4-FC72B93D46E8}" srcOrd="2" destOrd="0" presId="urn:microsoft.com/office/officeart/2005/8/layout/vList3"/>
    <dgm:cxn modelId="{E83AADE1-4931-46B9-BE43-7EE034001764}" type="presParOf" srcId="{5AF987AF-A840-403F-8AF4-FC72B93D46E8}" destId="{C3CBBEAF-3A7D-4BAD-864E-81E9D4F607E5}" srcOrd="0" destOrd="0" presId="urn:microsoft.com/office/officeart/2005/8/layout/vList3"/>
    <dgm:cxn modelId="{FDC3E34E-5214-4A0A-9D6D-409844114CBC}" type="presParOf" srcId="{5AF987AF-A840-403F-8AF4-FC72B93D46E8}" destId="{9056032D-0D2A-45F3-9784-6EF4A449C534}" srcOrd="1" destOrd="0" presId="urn:microsoft.com/office/officeart/2005/8/layout/vList3"/>
    <dgm:cxn modelId="{8AAA7744-BC7D-4FB8-8925-4940DB7E00F9}" type="presParOf" srcId="{1ACF407E-1EC2-4830-9A74-6B923F53410D}" destId="{A483B08A-1DA2-4A8D-AED3-4BC23EC7F847}" srcOrd="3" destOrd="0" presId="urn:microsoft.com/office/officeart/2005/8/layout/vList3"/>
    <dgm:cxn modelId="{1C4704D9-2B3E-4373-9ABE-9E7D452DDE0C}" type="presParOf" srcId="{1ACF407E-1EC2-4830-9A74-6B923F53410D}" destId="{96937205-5520-454A-9E5F-2E7B52FCC8E6}" srcOrd="4" destOrd="0" presId="urn:microsoft.com/office/officeart/2005/8/layout/vList3"/>
    <dgm:cxn modelId="{23AA51C6-9E68-4236-84D9-1E060103DBA9}" type="presParOf" srcId="{96937205-5520-454A-9E5F-2E7B52FCC8E6}" destId="{93FD8210-AEC4-40FD-ADC2-C51BE8BA923D}" srcOrd="0" destOrd="0" presId="urn:microsoft.com/office/officeart/2005/8/layout/vList3"/>
    <dgm:cxn modelId="{94C81B73-9CBD-426E-8234-4A1375BFAC3E}" type="presParOf" srcId="{96937205-5520-454A-9E5F-2E7B52FCC8E6}" destId="{4045AB47-4C75-4C4A-B05F-46AB36EBCF68}" srcOrd="1" destOrd="0" presId="urn:microsoft.com/office/officeart/2005/8/layout/vList3"/>
    <dgm:cxn modelId="{96BEC8EC-E085-4F21-AAC9-E1B1444E0F09}" type="presParOf" srcId="{1ACF407E-1EC2-4830-9A74-6B923F53410D}" destId="{B701250B-9DD1-4E47-A7A2-88B906DE6151}" srcOrd="5" destOrd="0" presId="urn:microsoft.com/office/officeart/2005/8/layout/vList3"/>
    <dgm:cxn modelId="{DE0D741B-C0E7-4788-A821-BEFE52DB283F}" type="presParOf" srcId="{1ACF407E-1EC2-4830-9A74-6B923F53410D}" destId="{9B2B14F4-D4BA-4FB9-A94F-2BC3C8C0D245}" srcOrd="6" destOrd="0" presId="urn:microsoft.com/office/officeart/2005/8/layout/vList3"/>
    <dgm:cxn modelId="{5E9390F1-4666-4ADB-8B3C-88473D92382C}" type="presParOf" srcId="{9B2B14F4-D4BA-4FB9-A94F-2BC3C8C0D245}" destId="{092EC27A-896A-4E32-964A-EA9E3D5343C5}" srcOrd="0" destOrd="0" presId="urn:microsoft.com/office/officeart/2005/8/layout/vList3"/>
    <dgm:cxn modelId="{5E97E01C-C2A6-4438-B7E3-22D85B7448EB}" type="presParOf" srcId="{9B2B14F4-D4BA-4FB9-A94F-2BC3C8C0D245}" destId="{61D1E606-0A30-41D6-B147-23639011A75A}" srcOrd="1" destOrd="0" presId="urn:microsoft.com/office/officeart/2005/8/layout/vList3"/>
    <dgm:cxn modelId="{3C3F8D63-CCF4-411F-BFAE-A10A075089AA}" type="presParOf" srcId="{1ACF407E-1EC2-4830-9A74-6B923F53410D}" destId="{A6AF8D46-54F9-4846-8C46-A7078FAE4DBD}" srcOrd="7" destOrd="0" presId="urn:microsoft.com/office/officeart/2005/8/layout/vList3"/>
    <dgm:cxn modelId="{E6A8ADC1-96A1-4FCD-8E1F-CAC0CF3734DE}" type="presParOf" srcId="{1ACF407E-1EC2-4830-9A74-6B923F53410D}" destId="{D98A3F8A-9083-483E-8A08-AD04929DEB68}" srcOrd="8" destOrd="0" presId="urn:microsoft.com/office/officeart/2005/8/layout/vList3"/>
    <dgm:cxn modelId="{6F871FD8-04C0-4851-BA53-0D38D1349F66}" type="presParOf" srcId="{D98A3F8A-9083-483E-8A08-AD04929DEB68}" destId="{2F6C4145-C5F1-4F9C-BBD8-DB3A8D7AC9A0}" srcOrd="0" destOrd="0" presId="urn:microsoft.com/office/officeart/2005/8/layout/vList3"/>
    <dgm:cxn modelId="{B80E5505-20EE-4394-905C-B62F7A22779E}" type="presParOf" srcId="{D98A3F8A-9083-483E-8A08-AD04929DEB68}" destId="{4CE6C4F5-BBE9-4433-B2D7-00084958364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A06EA-7647-4DD3-A30F-7C99247FA2D8}">
      <dsp:nvSpPr>
        <dsp:cNvPr id="0" name=""/>
        <dsp:cNvSpPr/>
      </dsp:nvSpPr>
      <dsp:spPr>
        <a:xfrm rot="10800000">
          <a:off x="1387688" y="79731"/>
          <a:ext cx="4549105" cy="6579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14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stabil árfolyamok</a:t>
          </a:r>
          <a:endParaRPr lang="hu-HU" sz="2400" b="1" kern="1200" dirty="0"/>
        </a:p>
      </dsp:txBody>
      <dsp:txXfrm rot="10800000">
        <a:off x="1552177" y="79731"/>
        <a:ext cx="4384616" cy="657955"/>
      </dsp:txXfrm>
    </dsp:sp>
    <dsp:sp modelId="{2A8FF38B-429E-47F1-9F00-C25C7332A99F}">
      <dsp:nvSpPr>
        <dsp:cNvPr id="0" name=""/>
        <dsp:cNvSpPr/>
      </dsp:nvSpPr>
      <dsp:spPr>
        <a:xfrm>
          <a:off x="903966" y="3385"/>
          <a:ext cx="967444" cy="8106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6032D-0D2A-45F3-9784-6EF4A449C534}">
      <dsp:nvSpPr>
        <dsp:cNvPr id="0" name=""/>
        <dsp:cNvSpPr/>
      </dsp:nvSpPr>
      <dsp:spPr>
        <a:xfrm rot="10800000">
          <a:off x="1392887" y="1081595"/>
          <a:ext cx="4549105" cy="6579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14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egyensúlytalanságok</a:t>
          </a:r>
          <a:endParaRPr lang="hu-HU" sz="2400" b="1" kern="1200" dirty="0"/>
        </a:p>
      </dsp:txBody>
      <dsp:txXfrm rot="10800000">
        <a:off x="1557376" y="1081595"/>
        <a:ext cx="4384616" cy="657955"/>
      </dsp:txXfrm>
    </dsp:sp>
    <dsp:sp modelId="{C3CBBEAF-3A7D-4BAD-864E-81E9D4F607E5}">
      <dsp:nvSpPr>
        <dsp:cNvPr id="0" name=""/>
        <dsp:cNvSpPr/>
      </dsp:nvSpPr>
      <dsp:spPr>
        <a:xfrm>
          <a:off x="898766" y="1010437"/>
          <a:ext cx="988242" cy="80027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5AB47-4C75-4C4A-B05F-46AB36EBCF68}">
      <dsp:nvSpPr>
        <dsp:cNvPr id="0" name=""/>
        <dsp:cNvSpPr/>
      </dsp:nvSpPr>
      <dsp:spPr>
        <a:xfrm rot="10800000">
          <a:off x="1358965" y="2089927"/>
          <a:ext cx="4549105" cy="6579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14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protekcionizmus, őrködés az arany felett</a:t>
          </a:r>
          <a:endParaRPr lang="hu-HU" sz="2400" b="1" kern="1200" dirty="0"/>
        </a:p>
      </dsp:txBody>
      <dsp:txXfrm rot="10800000">
        <a:off x="1523454" y="2089927"/>
        <a:ext cx="4384616" cy="657955"/>
      </dsp:txXfrm>
    </dsp:sp>
    <dsp:sp modelId="{93FD8210-AEC4-40FD-ADC2-C51BE8BA923D}">
      <dsp:nvSpPr>
        <dsp:cNvPr id="0" name=""/>
        <dsp:cNvSpPr/>
      </dsp:nvSpPr>
      <dsp:spPr>
        <a:xfrm>
          <a:off x="932689" y="2007113"/>
          <a:ext cx="852552" cy="82358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1E606-0A30-41D6-B147-23639011A75A}">
      <dsp:nvSpPr>
        <dsp:cNvPr id="0" name=""/>
        <dsp:cNvSpPr/>
      </dsp:nvSpPr>
      <dsp:spPr>
        <a:xfrm rot="10800000">
          <a:off x="1367143" y="3104308"/>
          <a:ext cx="4549105" cy="6579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14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jegybanki beavatkozás</a:t>
          </a:r>
          <a:endParaRPr lang="hu-HU" sz="2400" b="1" kern="1200" dirty="0"/>
        </a:p>
      </dsp:txBody>
      <dsp:txXfrm rot="10800000">
        <a:off x="1531632" y="3104308"/>
        <a:ext cx="4384616" cy="657955"/>
      </dsp:txXfrm>
    </dsp:sp>
    <dsp:sp modelId="{092EC27A-896A-4E32-964A-EA9E3D5343C5}">
      <dsp:nvSpPr>
        <dsp:cNvPr id="0" name=""/>
        <dsp:cNvSpPr/>
      </dsp:nvSpPr>
      <dsp:spPr>
        <a:xfrm>
          <a:off x="924510" y="3027100"/>
          <a:ext cx="885265" cy="81237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6C4F5-BBE9-4433-B2D7-00084958364C}">
      <dsp:nvSpPr>
        <dsp:cNvPr id="0" name=""/>
        <dsp:cNvSpPr/>
      </dsp:nvSpPr>
      <dsp:spPr>
        <a:xfrm rot="10800000">
          <a:off x="1371734" y="4115311"/>
          <a:ext cx="4549105" cy="6579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14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a reálszféra feláldozása</a:t>
          </a:r>
          <a:endParaRPr lang="hu-HU" sz="2400" b="1" kern="1200" dirty="0"/>
        </a:p>
      </dsp:txBody>
      <dsp:txXfrm rot="10800000">
        <a:off x="1536223" y="4115311"/>
        <a:ext cx="4384616" cy="657955"/>
      </dsp:txXfrm>
    </dsp:sp>
    <dsp:sp modelId="{2F6C4145-C5F1-4F9C-BBD8-DB3A8D7AC9A0}">
      <dsp:nvSpPr>
        <dsp:cNvPr id="0" name=""/>
        <dsp:cNvSpPr/>
      </dsp:nvSpPr>
      <dsp:spPr>
        <a:xfrm>
          <a:off x="919919" y="4035876"/>
          <a:ext cx="903629" cy="81682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AC9138-6617-43D7-B50D-A864FBF28C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6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20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5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52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995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71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5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2796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4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71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4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1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49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8524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96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19929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874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318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05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596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03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199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053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741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570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2914650"/>
            <a:ext cx="4343400" cy="685800"/>
          </a:xfrm>
        </p:spPr>
        <p:txBody>
          <a:bodyPr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1129430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914650"/>
            <a:ext cx="4343400" cy="6858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3460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221601"/>
            <a:ext cx="5111750" cy="35182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224827"/>
            <a:ext cx="3240360" cy="35182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5613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33468"/>
            <a:ext cx="4412043" cy="64807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3168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67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3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57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1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Pergamen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pic>
        <p:nvPicPr>
          <p:cNvPr id="1027" name="Picture 7" descr="GTK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5013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szte_atlat"/>
          <p:cNvPicPr>
            <a:picLocks noChangeAspect="1" noChangeArrowheads="1"/>
          </p:cNvPicPr>
          <p:nvPr/>
        </p:nvPicPr>
        <p:blipFill>
          <a:blip r:embed="rId17">
            <a:lum bright="5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8" b="15149"/>
          <a:stretch>
            <a:fillRect/>
          </a:stretch>
        </p:blipFill>
        <p:spPr bwMode="auto">
          <a:xfrm>
            <a:off x="4419600" y="1608535"/>
            <a:ext cx="4724400" cy="35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79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699542"/>
            <a:ext cx="7772400" cy="1102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>
                <a:solidFill>
                  <a:srgbClr val="703636"/>
                </a:solidFill>
              </a:rPr>
              <a:t>Pénzügyi alapismeretek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00338" y="1707654"/>
            <a:ext cx="6443662" cy="27872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Dr.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Kosztopulosz</a:t>
            </a:r>
            <a:r>
              <a:rPr lang="hu-HU" altLang="hu-HU" sz="28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Andreász</a:t>
            </a:r>
            <a:endParaRPr lang="hu-HU" altLang="hu-HU" sz="2800" i="1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egyetemi docens</a:t>
            </a:r>
          </a:p>
          <a:p>
            <a:pPr>
              <a:lnSpc>
                <a:spcPct val="80000"/>
              </a:lnSpc>
            </a:pPr>
            <a:endParaRPr lang="hu-HU" altLang="hu-HU" sz="2000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dirty="0" smtClean="0">
                <a:solidFill>
                  <a:srgbClr val="703636"/>
                </a:solidFill>
              </a:rPr>
              <a:t>SZTE GTK Pénzügyek és Nemzetközi Gazdasági Kapcsolatok Intézete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>
                <a:solidFill>
                  <a:srgbClr val="703636"/>
                </a:solidFill>
              </a:rPr>
              <a:t> </a:t>
            </a:r>
            <a:r>
              <a:rPr lang="hu-HU" altLang="hu-HU" sz="1600" b="1" dirty="0" smtClean="0">
                <a:solidFill>
                  <a:srgbClr val="703636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hu-HU" altLang="hu-HU" sz="2400" b="1" i="1" dirty="0">
                <a:solidFill>
                  <a:srgbClr val="703636"/>
                </a:solidFill>
              </a:rPr>
              <a:t> </a:t>
            </a:r>
            <a:r>
              <a:rPr lang="hu-HU" altLang="hu-HU" sz="2400" b="1" i="1" dirty="0" smtClean="0">
                <a:solidFill>
                  <a:srgbClr val="703636"/>
                </a:solidFill>
              </a:rPr>
              <a:t> 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1. </a:t>
            </a:r>
            <a:r>
              <a:rPr lang="hu-HU" altLang="hu-HU" sz="2400" i="1" dirty="0">
                <a:solidFill>
                  <a:srgbClr val="703636"/>
                </a:solidFill>
              </a:rPr>
              <a:t>lecke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400" b="1" dirty="0" smtClean="0">
                <a:solidFill>
                  <a:srgbClr val="703636"/>
                </a:solidFill>
              </a:rPr>
              <a:t>A </a:t>
            </a:r>
            <a:r>
              <a:rPr lang="hu-HU" altLang="hu-HU" sz="2400" b="1" dirty="0">
                <a:solidFill>
                  <a:srgbClr val="703636"/>
                </a:solidFill>
              </a:rPr>
              <a:t>pénz és a pénzrendszerek </a:t>
            </a:r>
            <a:r>
              <a:rPr lang="hu-HU" altLang="hu-HU" sz="2400" b="1" dirty="0" smtClean="0">
                <a:solidFill>
                  <a:srgbClr val="703636"/>
                </a:solidFill>
              </a:rPr>
              <a:t>fejlődése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                                      </a:t>
            </a:r>
          </a:p>
          <a:p>
            <a:pPr algn="l">
              <a:lnSpc>
                <a:spcPct val="80000"/>
              </a:lnSpc>
            </a:pPr>
            <a:endParaRPr lang="hu-HU" altLang="hu-HU" sz="1600" b="1" i="1" dirty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		   Zene: „James Bond: Golden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Eye</a:t>
            </a:r>
            <a:r>
              <a:rPr lang="hu-HU" altLang="hu-HU" sz="1600" b="1" i="1" dirty="0" smtClean="0">
                <a:solidFill>
                  <a:srgbClr val="703636"/>
                </a:solidFill>
              </a:rPr>
              <a:t>”  Tina Turner</a:t>
            </a:r>
            <a:endParaRPr lang="hu-HU" altLang="hu-HU" sz="1600" i="1" dirty="0" smtClean="0">
              <a:solidFill>
                <a:srgbClr val="70363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" y="3194747"/>
            <a:ext cx="2526313" cy="19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77180" y="386809"/>
            <a:ext cx="82296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4000" b="1" dirty="0" smtClean="0">
                <a:solidFill>
                  <a:srgbClr val="703636"/>
                </a:solidFill>
              </a:rPr>
              <a:t>Az aranystandard rendszer</a:t>
            </a:r>
            <a:endParaRPr lang="hu-HU" sz="4000" dirty="0"/>
          </a:p>
        </p:txBody>
      </p:sp>
      <p:pic>
        <p:nvPicPr>
          <p:cNvPr id="3" name="Picture 2" descr="Képtalálat a következ&amp;odblac;re: „gold standard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26" y="2211710"/>
            <a:ext cx="37575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115616" y="132291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b="1" i="1" dirty="0" smtClean="0">
                <a:solidFill>
                  <a:srgbClr val="703636"/>
                </a:solidFill>
              </a:rPr>
              <a:t>Nemzetközi </a:t>
            </a:r>
            <a:r>
              <a:rPr lang="hu-HU" altLang="hu-HU" b="1" i="1" dirty="0">
                <a:solidFill>
                  <a:srgbClr val="703636"/>
                </a:solidFill>
              </a:rPr>
              <a:t>pénzrendszer az I. világháború </a:t>
            </a:r>
            <a:r>
              <a:rPr lang="hu-HU" altLang="hu-HU" b="1" i="1" dirty="0" smtClean="0">
                <a:solidFill>
                  <a:srgbClr val="703636"/>
                </a:solidFill>
              </a:rPr>
              <a:t>előtt</a:t>
            </a:r>
            <a:endParaRPr lang="hu-HU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rgbClr val="703636"/>
                </a:solidFill>
              </a:rPr>
              <a:t>kettős (vagy párhuzamos) pénzrendszer: arany + hitelpénz (bankjegy</a:t>
            </a:r>
            <a:r>
              <a:rPr lang="hu-HU" altLang="hu-HU" sz="2800" dirty="0" smtClean="0">
                <a:solidFill>
                  <a:srgbClr val="703636"/>
                </a:solidFill>
              </a:rPr>
              <a:t>)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hu-HU" altLang="hu-HU" sz="2800" dirty="0" smtClean="0">
                <a:solidFill>
                  <a:srgbClr val="703636"/>
                </a:solidFill>
              </a:rPr>
              <a:t>a </a:t>
            </a:r>
            <a:r>
              <a:rPr lang="hu-HU" altLang="hu-HU" sz="2800" dirty="0">
                <a:solidFill>
                  <a:srgbClr val="703636"/>
                </a:solidFill>
              </a:rPr>
              <a:t>pénzkibocsátást </a:t>
            </a:r>
            <a:r>
              <a:rPr lang="hu-HU" altLang="hu-HU" sz="2800" dirty="0" smtClean="0">
                <a:solidFill>
                  <a:srgbClr val="703636"/>
                </a:solidFill>
              </a:rPr>
              <a:t>az aranykészlethez kötötték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hu-HU" altLang="hu-HU" sz="2800" dirty="0" smtClean="0">
                <a:solidFill>
                  <a:srgbClr val="703636"/>
                </a:solidFill>
              </a:rPr>
              <a:t>a valutáknak hivatalosan rögzített aranytartalmuk van (pénzláb)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hu-HU" altLang="hu-HU" sz="2800" dirty="0" smtClean="0">
                <a:solidFill>
                  <a:srgbClr val="703636"/>
                </a:solidFill>
              </a:rPr>
              <a:t>a </a:t>
            </a:r>
            <a:r>
              <a:rPr lang="hu-HU" altLang="hu-HU" sz="2800" dirty="0" err="1" smtClean="0">
                <a:solidFill>
                  <a:srgbClr val="703636"/>
                </a:solidFill>
              </a:rPr>
              <a:t>pénzhelyettesek</a:t>
            </a:r>
            <a:r>
              <a:rPr lang="hu-HU" altLang="hu-HU" sz="2800" dirty="0" smtClean="0">
                <a:solidFill>
                  <a:srgbClr val="703636"/>
                </a:solidFill>
              </a:rPr>
              <a:t> aranyra szabadon átválthatók 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hu-HU" altLang="hu-HU" sz="2800" dirty="0" smtClean="0">
                <a:solidFill>
                  <a:srgbClr val="703636"/>
                </a:solidFill>
              </a:rPr>
              <a:t>az arany és a </a:t>
            </a:r>
            <a:r>
              <a:rPr lang="hu-HU" altLang="hu-HU" sz="2800" dirty="0" err="1" smtClean="0">
                <a:solidFill>
                  <a:srgbClr val="703636"/>
                </a:solidFill>
              </a:rPr>
              <a:t>pénzhelyettesek</a:t>
            </a:r>
            <a:r>
              <a:rPr lang="hu-HU" altLang="hu-HU" sz="2800" dirty="0" smtClean="0">
                <a:solidFill>
                  <a:srgbClr val="703636"/>
                </a:solidFill>
              </a:rPr>
              <a:t> nemzetközi forgalma liberalizált  </a:t>
            </a:r>
            <a:endParaRPr lang="hu-HU" altLang="hu-HU" sz="2800" dirty="0">
              <a:solidFill>
                <a:srgbClr val="703636"/>
              </a:solidFill>
            </a:endParaRPr>
          </a:p>
          <a:p>
            <a:pPr marL="0" indent="0">
              <a:buNone/>
            </a:pPr>
            <a:endParaRPr lang="hu-HU" i="1" dirty="0">
              <a:solidFill>
                <a:srgbClr val="703636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A rendszer környezete és elemei</a:t>
            </a:r>
            <a:endParaRPr lang="hu-HU" b="1" dirty="0">
              <a:solidFill>
                <a:srgbClr val="70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43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7452" y="0"/>
            <a:ext cx="5649095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3200" b="1" dirty="0" smtClean="0">
                <a:solidFill>
                  <a:srgbClr val="703636"/>
                </a:solidFill>
              </a:rPr>
              <a:t>A rendszert jellemző folyamat: az aranypont-automatizmus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059582"/>
            <a:ext cx="8229600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None/>
            </a:pPr>
            <a:r>
              <a:rPr lang="hu-HU" altLang="hu-HU" sz="2800" dirty="0" smtClean="0">
                <a:solidFill>
                  <a:srgbClr val="703636"/>
                </a:solidFill>
              </a:rPr>
              <a:t>A </a:t>
            </a:r>
            <a:r>
              <a:rPr lang="hu-HU" altLang="hu-HU" sz="2800" dirty="0">
                <a:solidFill>
                  <a:srgbClr val="703636"/>
                </a:solidFill>
              </a:rPr>
              <a:t>valuták egymás közötti átváltási arányát hivatalos </a:t>
            </a:r>
            <a:r>
              <a:rPr lang="hu-HU" altLang="hu-HU" sz="2800" dirty="0" smtClean="0">
                <a:solidFill>
                  <a:srgbClr val="703636"/>
                </a:solidFill>
              </a:rPr>
              <a:t>aranytartalmuk viszonya, </a:t>
            </a:r>
            <a:r>
              <a:rPr lang="hu-HU" altLang="hu-HU" sz="2800" dirty="0">
                <a:solidFill>
                  <a:srgbClr val="703636"/>
                </a:solidFill>
              </a:rPr>
              <a:t>az ún. aranyparitás (a pénzlábak aránya) határozta meg (pl. egy font sterling </a:t>
            </a:r>
            <a:r>
              <a:rPr lang="en-US" altLang="hu-HU" sz="2800" dirty="0">
                <a:solidFill>
                  <a:srgbClr val="703636"/>
                </a:solidFill>
                <a:cs typeface="Times New Roman" pitchFamily="18" charset="0"/>
              </a:rPr>
              <a:t>¼</a:t>
            </a:r>
            <a:r>
              <a:rPr lang="hu-HU" altLang="hu-HU" sz="2800" dirty="0">
                <a:solidFill>
                  <a:srgbClr val="703636"/>
                </a:solidFill>
                <a:cs typeface="Times New Roman" pitchFamily="18" charset="0"/>
              </a:rPr>
              <a:t> uncia arany; dollár 1/20</a:t>
            </a:r>
            <a:r>
              <a:rPr lang="hu-HU" altLang="hu-HU" sz="2800" dirty="0">
                <a:solidFill>
                  <a:srgbClr val="703636"/>
                </a:solidFill>
              </a:rPr>
              <a:t> uncia; ekkor a font árfolyama 5 dollár)</a:t>
            </a:r>
            <a:endParaRPr lang="hu-HU" altLang="hu-HU" sz="2800" dirty="0" smtClean="0">
              <a:solidFill>
                <a:srgbClr val="703636"/>
              </a:solidFill>
            </a:endParaRPr>
          </a:p>
          <a:p>
            <a:pPr algn="just">
              <a:buFontTx/>
              <a:buNone/>
            </a:pPr>
            <a:r>
              <a:rPr lang="hu-HU" altLang="hu-HU" sz="2800" dirty="0" smtClean="0">
                <a:solidFill>
                  <a:srgbClr val="703636"/>
                </a:solidFill>
              </a:rPr>
              <a:t>A mindenkori árfolyam </a:t>
            </a:r>
            <a:r>
              <a:rPr lang="hu-HU" altLang="hu-HU" sz="2800" b="1" dirty="0" smtClean="0">
                <a:solidFill>
                  <a:srgbClr val="703636"/>
                </a:solidFill>
              </a:rPr>
              <a:t>automatikusan</a:t>
            </a:r>
            <a:r>
              <a:rPr lang="hu-HU" altLang="hu-HU" sz="2800" dirty="0" smtClean="0">
                <a:solidFill>
                  <a:srgbClr val="703636"/>
                </a:solidFill>
              </a:rPr>
              <a:t> az aranyparitás körül, az ún. </a:t>
            </a:r>
            <a:r>
              <a:rPr lang="hu-HU" altLang="hu-HU" sz="2800" b="1" dirty="0" smtClean="0">
                <a:solidFill>
                  <a:srgbClr val="703636"/>
                </a:solidFill>
              </a:rPr>
              <a:t>alsó (behozatali) és felső (kiviteli) aranypont</a:t>
            </a:r>
            <a:r>
              <a:rPr lang="hu-HU" altLang="hu-HU" sz="2800" dirty="0" smtClean="0">
                <a:solidFill>
                  <a:srgbClr val="703636"/>
                </a:solidFill>
              </a:rPr>
              <a:t> között ingadozott, attól csak kb. plusz-mínusz 1%-kal tért el.</a:t>
            </a:r>
          </a:p>
        </p:txBody>
      </p:sp>
    </p:spTree>
    <p:extLst>
      <p:ext uri="{BB962C8B-B14F-4D97-AF65-F5344CB8AC3E}">
        <p14:creationId xmlns:p14="http://schemas.microsoft.com/office/powerpoint/2010/main" val="3639051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ranypon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5" y="1107889"/>
            <a:ext cx="4772025" cy="23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smtClean="0">
                <a:solidFill>
                  <a:srgbClr val="703636"/>
                </a:solidFill>
              </a:rPr>
              <a:t>Az aranypont-automatizmus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228433" y="1117550"/>
            <a:ext cx="3924300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800" dirty="0">
                <a:solidFill>
                  <a:srgbClr val="703636"/>
                </a:solidFill>
              </a:rPr>
              <a:t>Pl. A dollár és a font közötti aranyparitás 5:1. Az amerikai kereskedő (importőr) 1000 font értékben textilt vásárolt Londonban. </a:t>
            </a:r>
          </a:p>
          <a:p>
            <a:pPr>
              <a:spcBef>
                <a:spcPct val="50000"/>
              </a:spcBef>
            </a:pPr>
            <a:r>
              <a:rPr lang="hu-HU" altLang="hu-HU" sz="1800" i="1" dirty="0">
                <a:solidFill>
                  <a:srgbClr val="703636"/>
                </a:solidFill>
              </a:rPr>
              <a:t>Hogyan fizet, ha a banki árfolyam alapján drága a font (6$)? </a:t>
            </a:r>
          </a:p>
          <a:p>
            <a:pPr>
              <a:spcBef>
                <a:spcPct val="50000"/>
              </a:spcBef>
            </a:pPr>
            <a:r>
              <a:rPr lang="hu-HU" altLang="hu-HU" sz="1800" dirty="0">
                <a:solidFill>
                  <a:srgbClr val="703636"/>
                </a:solidFill>
              </a:rPr>
              <a:t>Ha pedig olcsó a font, akkor az amerikai exportőrök inkább aranyat hoznak be és azt váltják át dollárra.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 flipV="1">
            <a:off x="4868765" y="1888630"/>
            <a:ext cx="359668" cy="780606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hu-H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95594" y="3984381"/>
            <a:ext cx="7705725" cy="161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800" b="1" dirty="0">
                <a:solidFill>
                  <a:srgbClr val="703636"/>
                </a:solidFill>
              </a:rPr>
              <a:t>Mi az ára a kerülő útnak? Ez magyarázhatja a csekély </a:t>
            </a:r>
            <a:r>
              <a:rPr lang="en-US" altLang="hu-HU" sz="1800" b="1" dirty="0">
                <a:solidFill>
                  <a:srgbClr val="703636"/>
                </a:solidFill>
                <a:cs typeface="Times New Roman" pitchFamily="18" charset="0"/>
              </a:rPr>
              <a:t>±</a:t>
            </a:r>
            <a:r>
              <a:rPr lang="hu-HU" altLang="hu-HU" sz="1800" b="1" dirty="0">
                <a:solidFill>
                  <a:srgbClr val="703636"/>
                </a:solidFill>
                <a:cs typeface="Times New Roman" pitchFamily="18" charset="0"/>
              </a:rPr>
              <a:t>1%-os eltérést:</a:t>
            </a:r>
          </a:p>
          <a:p>
            <a:pPr>
              <a:spcBef>
                <a:spcPct val="50000"/>
              </a:spcBef>
            </a:pPr>
            <a:r>
              <a:rPr lang="en-US" altLang="hu-HU" sz="1800" dirty="0" smtClean="0">
                <a:solidFill>
                  <a:srgbClr val="703636"/>
                </a:solidFill>
                <a:cs typeface="Times New Roman" pitchFamily="18" charset="0"/>
              </a:rPr>
              <a:t>●</a:t>
            </a:r>
            <a:r>
              <a:rPr lang="hu-HU" altLang="hu-HU" sz="1800" dirty="0" smtClean="0">
                <a:solidFill>
                  <a:srgbClr val="703636"/>
                </a:solidFill>
                <a:cs typeface="Times New Roman" pitchFamily="18" charset="0"/>
              </a:rPr>
              <a:t> </a:t>
            </a:r>
            <a:r>
              <a:rPr lang="en-US" altLang="hu-HU" sz="1800" dirty="0" err="1" smtClean="0">
                <a:solidFill>
                  <a:srgbClr val="703636"/>
                </a:solidFill>
                <a:cs typeface="Times New Roman" pitchFamily="18" charset="0"/>
              </a:rPr>
              <a:t>fuvarköltség</a:t>
            </a:r>
            <a:r>
              <a:rPr lang="hu-HU" altLang="hu-HU" sz="1800" dirty="0">
                <a:solidFill>
                  <a:srgbClr val="703636"/>
                </a:solidFill>
                <a:cs typeface="Times New Roman" pitchFamily="18" charset="0"/>
              </a:rPr>
              <a:t>	</a:t>
            </a:r>
            <a:r>
              <a:rPr lang="hu-HU" altLang="hu-HU" sz="1800" dirty="0" smtClean="0">
                <a:solidFill>
                  <a:srgbClr val="703636"/>
                </a:solidFill>
                <a:cs typeface="Times New Roman" pitchFamily="18" charset="0"/>
              </a:rPr>
              <a:t>● </a:t>
            </a:r>
            <a:r>
              <a:rPr lang="en-US" altLang="hu-HU" sz="1800" dirty="0" err="1" smtClean="0">
                <a:solidFill>
                  <a:srgbClr val="703636"/>
                </a:solidFill>
                <a:cs typeface="Times New Roman" pitchFamily="18" charset="0"/>
              </a:rPr>
              <a:t>biztosítási</a:t>
            </a:r>
            <a:r>
              <a:rPr lang="en-US" altLang="hu-HU" sz="1800" dirty="0" smtClean="0">
                <a:solidFill>
                  <a:srgbClr val="703636"/>
                </a:solidFill>
                <a:cs typeface="Times New Roman" pitchFamily="18" charset="0"/>
              </a:rPr>
              <a:t> </a:t>
            </a:r>
            <a:r>
              <a:rPr lang="en-US" altLang="hu-HU" sz="1800" dirty="0" err="1" smtClean="0">
                <a:solidFill>
                  <a:srgbClr val="703636"/>
                </a:solidFill>
                <a:cs typeface="Times New Roman" pitchFamily="18" charset="0"/>
              </a:rPr>
              <a:t>díj</a:t>
            </a:r>
            <a:r>
              <a:rPr lang="en-US" altLang="hu-HU" sz="1800" dirty="0">
                <a:solidFill>
                  <a:srgbClr val="703636"/>
                </a:solidFill>
                <a:cs typeface="Times New Roman" pitchFamily="18" charset="0"/>
              </a:rPr>
              <a:t>	</a:t>
            </a:r>
            <a:r>
              <a:rPr lang="en-US" altLang="hu-HU" sz="1800" dirty="0" smtClean="0">
                <a:solidFill>
                  <a:srgbClr val="703636"/>
                </a:solidFill>
                <a:cs typeface="Times New Roman" pitchFamily="18" charset="0"/>
              </a:rPr>
              <a:t>●</a:t>
            </a:r>
            <a:r>
              <a:rPr lang="hu-HU" altLang="hu-HU" sz="1800" dirty="0" smtClean="0">
                <a:solidFill>
                  <a:srgbClr val="703636"/>
                </a:solidFill>
                <a:cs typeface="Times New Roman" pitchFamily="18" charset="0"/>
              </a:rPr>
              <a:t> </a:t>
            </a:r>
            <a:r>
              <a:rPr lang="en-US" altLang="hu-HU" sz="1800" dirty="0" smtClean="0">
                <a:solidFill>
                  <a:srgbClr val="703636"/>
                </a:solidFill>
                <a:cs typeface="Times New Roman" pitchFamily="18" charset="0"/>
              </a:rPr>
              <a:t>a </a:t>
            </a:r>
            <a:r>
              <a:rPr lang="en-US" altLang="hu-HU" sz="1800" dirty="0" err="1">
                <a:solidFill>
                  <a:srgbClr val="703636"/>
                </a:solidFill>
                <a:cs typeface="Times New Roman" pitchFamily="18" charset="0"/>
              </a:rPr>
              <a:t>belföldi</a:t>
            </a:r>
            <a:r>
              <a:rPr lang="en-US" altLang="hu-HU" sz="1800" dirty="0">
                <a:solidFill>
                  <a:srgbClr val="703636"/>
                </a:solidFill>
                <a:cs typeface="Times New Roman" pitchFamily="18" charset="0"/>
              </a:rPr>
              <a:t> </a:t>
            </a:r>
            <a:r>
              <a:rPr lang="en-US" altLang="hu-HU" sz="1800" dirty="0" err="1">
                <a:solidFill>
                  <a:srgbClr val="703636"/>
                </a:solidFill>
                <a:cs typeface="Times New Roman" pitchFamily="18" charset="0"/>
              </a:rPr>
              <a:t>érme</a:t>
            </a:r>
            <a:r>
              <a:rPr lang="en-US" altLang="hu-HU" sz="1800" dirty="0">
                <a:solidFill>
                  <a:srgbClr val="703636"/>
                </a:solidFill>
                <a:cs typeface="Times New Roman" pitchFamily="18" charset="0"/>
              </a:rPr>
              <a:t> </a:t>
            </a:r>
            <a:r>
              <a:rPr lang="en-US" altLang="hu-HU" sz="1800" dirty="0" err="1">
                <a:solidFill>
                  <a:srgbClr val="703636"/>
                </a:solidFill>
                <a:cs typeface="Times New Roman" pitchFamily="18" charset="0"/>
              </a:rPr>
              <a:t>beolvasztási</a:t>
            </a:r>
            <a:r>
              <a:rPr lang="en-US" altLang="hu-HU" sz="1800" dirty="0">
                <a:solidFill>
                  <a:srgbClr val="703636"/>
                </a:solidFill>
                <a:cs typeface="Times New Roman" pitchFamily="18" charset="0"/>
              </a:rPr>
              <a:t> </a:t>
            </a:r>
            <a:r>
              <a:rPr lang="en-US" altLang="hu-HU" sz="1800" dirty="0" err="1" smtClean="0">
                <a:solidFill>
                  <a:srgbClr val="703636"/>
                </a:solidFill>
                <a:cs typeface="Times New Roman" pitchFamily="18" charset="0"/>
              </a:rPr>
              <a:t>költsége</a:t>
            </a:r>
            <a:endParaRPr lang="en-US" altLang="hu-HU" sz="1800" dirty="0">
              <a:solidFill>
                <a:srgbClr val="703636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u-HU" altLang="hu-HU" sz="1800" dirty="0" smtClean="0">
                <a:solidFill>
                  <a:srgbClr val="703636"/>
                </a:solidFill>
                <a:cs typeface="Times New Roman" pitchFamily="18" charset="0"/>
              </a:rPr>
              <a:t>	● </a:t>
            </a:r>
            <a:r>
              <a:rPr lang="en-US" altLang="hu-HU" sz="1800" dirty="0" err="1" smtClean="0">
                <a:solidFill>
                  <a:srgbClr val="703636"/>
                </a:solidFill>
                <a:cs typeface="Times New Roman" pitchFamily="18" charset="0"/>
              </a:rPr>
              <a:t>csomagolás</a:t>
            </a:r>
            <a:r>
              <a:rPr lang="en-US" altLang="hu-HU" sz="1800" dirty="0" smtClean="0">
                <a:solidFill>
                  <a:srgbClr val="703636"/>
                </a:solidFill>
                <a:cs typeface="Times New Roman" pitchFamily="18" charset="0"/>
              </a:rPr>
              <a:t> </a:t>
            </a:r>
            <a:r>
              <a:rPr lang="en-US" altLang="hu-HU" sz="1800" dirty="0" err="1" smtClean="0">
                <a:solidFill>
                  <a:srgbClr val="703636"/>
                </a:solidFill>
                <a:cs typeface="Times New Roman" pitchFamily="18" charset="0"/>
              </a:rPr>
              <a:t>költsége</a:t>
            </a:r>
            <a:r>
              <a:rPr lang="hu-HU" altLang="hu-HU" sz="1800" dirty="0" smtClean="0">
                <a:solidFill>
                  <a:srgbClr val="703636"/>
                </a:solidFill>
                <a:cs typeface="Times New Roman" pitchFamily="18" charset="0"/>
              </a:rPr>
              <a:t>     ● </a:t>
            </a:r>
            <a:r>
              <a:rPr lang="en-US" altLang="hu-HU" sz="1800" dirty="0" err="1" smtClean="0">
                <a:solidFill>
                  <a:srgbClr val="703636"/>
                </a:solidFill>
                <a:cs typeface="Times New Roman" pitchFamily="18" charset="0"/>
              </a:rPr>
              <a:t>kamatveszteség</a:t>
            </a:r>
            <a:r>
              <a:rPr lang="hu-HU" altLang="hu-HU" sz="1800" dirty="0" smtClean="0">
                <a:solidFill>
                  <a:srgbClr val="703636"/>
                </a:solidFill>
                <a:cs typeface="Times New Roman" pitchFamily="18" charset="0"/>
              </a:rPr>
              <a:t>     ● </a:t>
            </a:r>
            <a:r>
              <a:rPr lang="en-US" altLang="hu-HU" sz="1800" dirty="0" err="1" smtClean="0">
                <a:solidFill>
                  <a:srgbClr val="703636"/>
                </a:solidFill>
                <a:cs typeface="Times New Roman" pitchFamily="18" charset="0"/>
              </a:rPr>
              <a:t>aranyfelár</a:t>
            </a:r>
            <a:endParaRPr lang="en-US" altLang="hu-HU" sz="1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hu-HU" sz="1800" dirty="0">
              <a:cs typeface="Times New Roman" pitchFamily="18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4868765" y="2753154"/>
            <a:ext cx="359668" cy="780606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550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 animBg="1"/>
      <p:bldP spid="1229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533" y="0"/>
            <a:ext cx="8820150" cy="573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3200" b="1" dirty="0" smtClean="0">
                <a:solidFill>
                  <a:srgbClr val="703636"/>
                </a:solidFill>
              </a:rPr>
              <a:t>A Hume-i egyensúlyi mechanizmus (elmélet)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635896" y="620930"/>
            <a:ext cx="1600200" cy="496714"/>
          </a:xfrm>
          <a:prstGeom prst="roundRect">
            <a:avLst>
              <a:gd name="adj" fmla="val 16667"/>
            </a:avLst>
          </a:prstGeom>
          <a:solidFill>
            <a:srgbClr val="850C00"/>
          </a:solidFill>
          <a:ln w="38100">
            <a:solidFill>
              <a:srgbClr val="E10B00"/>
            </a:solidFill>
            <a:round/>
            <a:headEnd/>
            <a:tailEnd/>
          </a:ln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ritannic Bold" pitchFamily="34" charset="0"/>
                <a:cs typeface="Arial" pitchFamily="34" charset="0"/>
              </a:rPr>
              <a:t>Amerikának fizetési mérleg-hiánya van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3567894" y="1478698"/>
            <a:ext cx="1736204" cy="504056"/>
          </a:xfrm>
          <a:prstGeom prst="roundRect">
            <a:avLst>
              <a:gd name="adj" fmla="val 16667"/>
            </a:avLst>
          </a:prstGeom>
          <a:solidFill>
            <a:srgbClr val="850C00"/>
          </a:solidFill>
          <a:ln w="38100">
            <a:solidFill>
              <a:srgbClr val="E10B00"/>
            </a:solidFill>
            <a:round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Aft>
                <a:spcPts val="1000"/>
              </a:spcAft>
            </a:pPr>
            <a:r>
              <a:rPr lang="hu-HU" altLang="hu-HU" sz="1100" dirty="0">
                <a:solidFill>
                  <a:srgbClr val="FFFFFF"/>
                </a:solidFill>
                <a:latin typeface="Britannic Bold" pitchFamily="34" charset="0"/>
                <a:cs typeface="Arial" pitchFamily="34" charset="0"/>
              </a:rPr>
              <a:t>Amerika aranyat veszít, Anglia aranyat nyer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elé nyíl 5"/>
          <p:cNvSpPr/>
          <p:nvPr/>
        </p:nvSpPr>
        <p:spPr bwMode="auto">
          <a:xfrm>
            <a:off x="1680025" y="2556491"/>
            <a:ext cx="1368152" cy="36105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1555676" y="2080837"/>
            <a:ext cx="1600200" cy="496714"/>
          </a:xfrm>
          <a:prstGeom prst="roundRect">
            <a:avLst>
              <a:gd name="adj" fmla="val 16667"/>
            </a:avLst>
          </a:prstGeom>
          <a:solidFill>
            <a:srgbClr val="850C00"/>
          </a:solidFill>
          <a:ln w="38100">
            <a:solidFill>
              <a:srgbClr val="E10B00"/>
            </a:solidFill>
            <a:round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Aft>
                <a:spcPts val="1000"/>
              </a:spcAft>
            </a:pPr>
            <a:r>
              <a:rPr lang="hu-HU" altLang="hu-HU" sz="1100" dirty="0">
                <a:solidFill>
                  <a:srgbClr val="FFFFFF"/>
                </a:solidFill>
                <a:latin typeface="Britannic Bold" pitchFamily="34" charset="0"/>
                <a:cs typeface="Arial" pitchFamily="34" charset="0"/>
              </a:rPr>
              <a:t>Az amerikai pénzkínálat csökken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5796136" y="2062495"/>
            <a:ext cx="1600200" cy="496714"/>
          </a:xfrm>
          <a:prstGeom prst="roundRect">
            <a:avLst>
              <a:gd name="adj" fmla="val 16667"/>
            </a:avLst>
          </a:prstGeom>
          <a:solidFill>
            <a:srgbClr val="850C00"/>
          </a:solidFill>
          <a:ln w="38100">
            <a:solidFill>
              <a:srgbClr val="E10B00"/>
            </a:solidFill>
            <a:round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Aft>
                <a:spcPts val="1000"/>
              </a:spcAft>
            </a:pPr>
            <a:r>
              <a:rPr lang="hu-HU" altLang="hu-HU" sz="1100" dirty="0">
                <a:solidFill>
                  <a:srgbClr val="FFFFFF"/>
                </a:solidFill>
                <a:latin typeface="Britannic Bold" pitchFamily="34" charset="0"/>
                <a:cs typeface="Arial" pitchFamily="34" charset="0"/>
              </a:rPr>
              <a:t>Az angol pénzkínálat nő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Kanyar felfelé 6"/>
          <p:cNvSpPr/>
          <p:nvPr/>
        </p:nvSpPr>
        <p:spPr bwMode="auto">
          <a:xfrm rot="5400000">
            <a:off x="4978451" y="1929981"/>
            <a:ext cx="498387" cy="800100"/>
          </a:xfrm>
          <a:prstGeom prst="bentUpArrow">
            <a:avLst>
              <a:gd name="adj1" fmla="val 25000"/>
              <a:gd name="adj2" fmla="val 26333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9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Kanyar felfelé 39"/>
          <p:cNvSpPr/>
          <p:nvPr/>
        </p:nvSpPr>
        <p:spPr bwMode="auto">
          <a:xfrm rot="16200000">
            <a:off x="3330066" y="4254543"/>
            <a:ext cx="475655" cy="656085"/>
          </a:xfrm>
          <a:prstGeom prst="bentUpArrow">
            <a:avLst>
              <a:gd name="adj1" fmla="val 25000"/>
              <a:gd name="adj2" fmla="val 19670"/>
              <a:gd name="adj3" fmla="val 3033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AutoShape 2"/>
          <p:cNvSpPr>
            <a:spLocks noChangeArrowheads="1"/>
          </p:cNvSpPr>
          <p:nvPr/>
        </p:nvSpPr>
        <p:spPr bwMode="auto">
          <a:xfrm>
            <a:off x="1564001" y="2929311"/>
            <a:ext cx="1600200" cy="496714"/>
          </a:xfrm>
          <a:prstGeom prst="roundRect">
            <a:avLst>
              <a:gd name="adj" fmla="val 16667"/>
            </a:avLst>
          </a:prstGeom>
          <a:solidFill>
            <a:srgbClr val="850C00"/>
          </a:solidFill>
          <a:ln w="38100">
            <a:solidFill>
              <a:srgbClr val="E10B00"/>
            </a:solidFill>
            <a:round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Aft>
                <a:spcPts val="1000"/>
              </a:spcAft>
            </a:pPr>
            <a:r>
              <a:rPr lang="hu-HU" altLang="hu-HU" sz="1100" dirty="0">
                <a:solidFill>
                  <a:srgbClr val="FFFFFF"/>
                </a:solidFill>
                <a:latin typeface="Britannic Bold" pitchFamily="34" charset="0"/>
                <a:cs typeface="Arial" pitchFamily="34" charset="0"/>
              </a:rPr>
              <a:t>Az árak csökkennek Amerikában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395536" y="3646140"/>
            <a:ext cx="1600200" cy="496714"/>
          </a:xfrm>
          <a:prstGeom prst="roundRect">
            <a:avLst>
              <a:gd name="adj" fmla="val 16667"/>
            </a:avLst>
          </a:prstGeom>
          <a:solidFill>
            <a:srgbClr val="850C00"/>
          </a:solidFill>
          <a:ln w="38100">
            <a:solidFill>
              <a:srgbClr val="E10B00"/>
            </a:solidFill>
            <a:round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Aft>
                <a:spcPts val="1000"/>
              </a:spcAft>
            </a:pPr>
            <a:r>
              <a:rPr lang="hu-HU" altLang="hu-HU" sz="1100" dirty="0">
                <a:solidFill>
                  <a:srgbClr val="FFFFFF"/>
                </a:solidFill>
                <a:latin typeface="Britannic Bold" pitchFamily="34" charset="0"/>
                <a:cs typeface="Arial" pitchFamily="34" charset="0"/>
              </a:rPr>
              <a:t>Az amerikai import visszaesik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2767794" y="3651870"/>
            <a:ext cx="1600200" cy="496714"/>
          </a:xfrm>
          <a:prstGeom prst="roundRect">
            <a:avLst>
              <a:gd name="adj" fmla="val 16667"/>
            </a:avLst>
          </a:prstGeom>
          <a:solidFill>
            <a:srgbClr val="850C00"/>
          </a:solidFill>
          <a:ln w="38100">
            <a:solidFill>
              <a:srgbClr val="E10B00"/>
            </a:solidFill>
            <a:round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Aft>
                <a:spcPts val="1000"/>
              </a:spcAft>
            </a:pPr>
            <a:r>
              <a:rPr lang="hu-HU" altLang="hu-HU" sz="1100" dirty="0">
                <a:solidFill>
                  <a:srgbClr val="FFFFFF"/>
                </a:solidFill>
                <a:latin typeface="Britannic Bold" pitchFamily="34" charset="0"/>
                <a:cs typeface="Arial" pitchFamily="34" charset="0"/>
              </a:rPr>
              <a:t>Az amerikai export bővül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1564001" y="4344758"/>
            <a:ext cx="1600200" cy="595914"/>
          </a:xfrm>
          <a:prstGeom prst="roundRect">
            <a:avLst>
              <a:gd name="adj" fmla="val 16667"/>
            </a:avLst>
          </a:prstGeom>
          <a:solidFill>
            <a:srgbClr val="850C00"/>
          </a:solidFill>
          <a:ln w="38100">
            <a:solidFill>
              <a:srgbClr val="E10B00"/>
            </a:solidFill>
            <a:round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Aft>
                <a:spcPts val="1000"/>
              </a:spcAft>
            </a:pPr>
            <a:r>
              <a:rPr lang="hu-HU" altLang="hu-HU" sz="1100" dirty="0">
                <a:solidFill>
                  <a:srgbClr val="FFFFFF"/>
                </a:solidFill>
                <a:latin typeface="Britannic Bold" pitchFamily="34" charset="0"/>
                <a:cs typeface="Arial" pitchFamily="34" charset="0"/>
              </a:rPr>
              <a:t>Helyreáll az amerikai fizetési mérleg egyensúlya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5780666" y="2938001"/>
            <a:ext cx="1600200" cy="496714"/>
          </a:xfrm>
          <a:prstGeom prst="roundRect">
            <a:avLst>
              <a:gd name="adj" fmla="val 16667"/>
            </a:avLst>
          </a:prstGeom>
          <a:solidFill>
            <a:srgbClr val="850C00"/>
          </a:solidFill>
          <a:ln w="38100">
            <a:solidFill>
              <a:srgbClr val="E10B00"/>
            </a:solidFill>
            <a:round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Aft>
                <a:spcPts val="1000"/>
              </a:spcAft>
            </a:pPr>
            <a:r>
              <a:rPr lang="hu-HU" altLang="hu-HU" sz="1100" dirty="0">
                <a:solidFill>
                  <a:srgbClr val="FFFFFF"/>
                </a:solidFill>
                <a:latin typeface="Britannic Bold" pitchFamily="34" charset="0"/>
                <a:cs typeface="Arial" pitchFamily="34" charset="0"/>
              </a:rPr>
              <a:t>Az angol árak emelkednek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AutoShape 2"/>
          <p:cNvSpPr>
            <a:spLocks noChangeArrowheads="1"/>
          </p:cNvSpPr>
          <p:nvPr/>
        </p:nvSpPr>
        <p:spPr bwMode="auto">
          <a:xfrm>
            <a:off x="4603967" y="3651870"/>
            <a:ext cx="1600200" cy="496714"/>
          </a:xfrm>
          <a:prstGeom prst="roundRect">
            <a:avLst>
              <a:gd name="adj" fmla="val 16667"/>
            </a:avLst>
          </a:prstGeom>
          <a:solidFill>
            <a:srgbClr val="850C00"/>
          </a:solidFill>
          <a:ln w="38100">
            <a:solidFill>
              <a:srgbClr val="E10B00"/>
            </a:solidFill>
            <a:round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Aft>
                <a:spcPts val="1000"/>
              </a:spcAft>
            </a:pPr>
            <a:r>
              <a:rPr lang="hu-HU" altLang="hu-HU" sz="1100" dirty="0">
                <a:solidFill>
                  <a:srgbClr val="FFFFFF"/>
                </a:solidFill>
                <a:latin typeface="Britannic Bold" pitchFamily="34" charset="0"/>
                <a:cs typeface="Arial" pitchFamily="34" charset="0"/>
              </a:rPr>
              <a:t>Az angol import nő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7092280" y="3640410"/>
            <a:ext cx="1600200" cy="496714"/>
          </a:xfrm>
          <a:prstGeom prst="roundRect">
            <a:avLst>
              <a:gd name="adj" fmla="val 16667"/>
            </a:avLst>
          </a:prstGeom>
          <a:solidFill>
            <a:srgbClr val="850C00"/>
          </a:solidFill>
          <a:ln w="38100">
            <a:solidFill>
              <a:srgbClr val="E10B00"/>
            </a:solidFill>
            <a:round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Aft>
                <a:spcPts val="1000"/>
              </a:spcAft>
            </a:pPr>
            <a:r>
              <a:rPr lang="hu-HU" altLang="hu-HU" sz="1100" dirty="0">
                <a:solidFill>
                  <a:srgbClr val="FFFFFF"/>
                </a:solidFill>
                <a:latin typeface="Britannic Bold" pitchFamily="34" charset="0"/>
                <a:cs typeface="Arial" pitchFamily="34" charset="0"/>
              </a:rPr>
              <a:t>Az angol export csökken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5796136" y="4344758"/>
            <a:ext cx="1600200" cy="595914"/>
          </a:xfrm>
          <a:prstGeom prst="roundRect">
            <a:avLst>
              <a:gd name="adj" fmla="val 16667"/>
            </a:avLst>
          </a:prstGeom>
          <a:solidFill>
            <a:srgbClr val="850C00"/>
          </a:solidFill>
          <a:ln w="38100">
            <a:solidFill>
              <a:srgbClr val="E10B00"/>
            </a:solidFill>
            <a:round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Aft>
                <a:spcPts val="1000"/>
              </a:spcAft>
            </a:pPr>
            <a:r>
              <a:rPr lang="hu-HU" altLang="hu-HU" sz="1100" dirty="0">
                <a:solidFill>
                  <a:srgbClr val="FFFFFF"/>
                </a:solidFill>
                <a:latin typeface="Britannic Bold" pitchFamily="34" charset="0"/>
                <a:cs typeface="Arial" pitchFamily="34" charset="0"/>
              </a:rPr>
              <a:t>Helyreáll az angol fizetési mérleg egyensúlya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Lefelé nyíl 49"/>
          <p:cNvSpPr/>
          <p:nvPr/>
        </p:nvSpPr>
        <p:spPr bwMode="auto">
          <a:xfrm>
            <a:off x="5896690" y="2568257"/>
            <a:ext cx="1368152" cy="36105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Lefelé nyíl 52"/>
          <p:cNvSpPr/>
          <p:nvPr/>
        </p:nvSpPr>
        <p:spPr bwMode="auto">
          <a:xfrm>
            <a:off x="3751920" y="1125503"/>
            <a:ext cx="1368152" cy="36105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Kanyar felfelé 7"/>
          <p:cNvSpPr/>
          <p:nvPr/>
        </p:nvSpPr>
        <p:spPr bwMode="auto">
          <a:xfrm rot="10800000">
            <a:off x="839138" y="3170450"/>
            <a:ext cx="656084" cy="402194"/>
          </a:xfrm>
          <a:prstGeom prst="bentUpArrow">
            <a:avLst>
              <a:gd name="adj1" fmla="val 25000"/>
              <a:gd name="adj2" fmla="val 45360"/>
              <a:gd name="adj3" fmla="val 317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Kanyar felfelé 54"/>
          <p:cNvSpPr/>
          <p:nvPr/>
        </p:nvSpPr>
        <p:spPr bwMode="auto">
          <a:xfrm rot="10800000">
            <a:off x="3239852" y="3170450"/>
            <a:ext cx="656084" cy="402194"/>
          </a:xfrm>
          <a:prstGeom prst="bentUpArrow">
            <a:avLst>
              <a:gd name="adj1" fmla="val 25000"/>
              <a:gd name="adj2" fmla="val 45360"/>
              <a:gd name="adj3" fmla="val 317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Kanyar felfelé 55"/>
          <p:cNvSpPr/>
          <p:nvPr/>
        </p:nvSpPr>
        <p:spPr bwMode="auto">
          <a:xfrm rot="10800000">
            <a:off x="5076025" y="3170450"/>
            <a:ext cx="656084" cy="402194"/>
          </a:xfrm>
          <a:prstGeom prst="bentUpArrow">
            <a:avLst>
              <a:gd name="adj1" fmla="val 25000"/>
              <a:gd name="adj2" fmla="val 45360"/>
              <a:gd name="adj3" fmla="val 317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Kanyar felfelé 56"/>
          <p:cNvSpPr/>
          <p:nvPr/>
        </p:nvSpPr>
        <p:spPr bwMode="auto">
          <a:xfrm rot="10800000">
            <a:off x="7430901" y="3170450"/>
            <a:ext cx="656084" cy="402194"/>
          </a:xfrm>
          <a:prstGeom prst="bentUpArrow">
            <a:avLst>
              <a:gd name="adj1" fmla="val 25000"/>
              <a:gd name="adj2" fmla="val 45360"/>
              <a:gd name="adj3" fmla="val 317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Kanyar felfelé 57"/>
          <p:cNvSpPr/>
          <p:nvPr/>
        </p:nvSpPr>
        <p:spPr bwMode="auto">
          <a:xfrm rot="5400000">
            <a:off x="935401" y="4234459"/>
            <a:ext cx="520469" cy="651440"/>
          </a:xfrm>
          <a:prstGeom prst="bentUpArrow">
            <a:avLst>
              <a:gd name="adj1" fmla="val 25000"/>
              <a:gd name="adj2" fmla="val 26333"/>
              <a:gd name="adj3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9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Kanyar felfelé 58"/>
          <p:cNvSpPr/>
          <p:nvPr/>
        </p:nvSpPr>
        <p:spPr bwMode="auto">
          <a:xfrm rot="5400000">
            <a:off x="5152552" y="4245501"/>
            <a:ext cx="498386" cy="651440"/>
          </a:xfrm>
          <a:prstGeom prst="bentUpArrow">
            <a:avLst>
              <a:gd name="adj1" fmla="val 25000"/>
              <a:gd name="adj2" fmla="val 26333"/>
              <a:gd name="adj3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9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Kanyar felfelé 59"/>
          <p:cNvSpPr/>
          <p:nvPr/>
        </p:nvSpPr>
        <p:spPr bwMode="auto">
          <a:xfrm rot="16200000">
            <a:off x="3430281" y="1918279"/>
            <a:ext cx="475655" cy="800101"/>
          </a:xfrm>
          <a:prstGeom prst="bentUpArrow">
            <a:avLst>
              <a:gd name="adj1" fmla="val 25000"/>
              <a:gd name="adj2" fmla="val 19670"/>
              <a:gd name="adj3" fmla="val 3033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Kanyar felfelé 60"/>
          <p:cNvSpPr/>
          <p:nvPr/>
        </p:nvSpPr>
        <p:spPr bwMode="auto">
          <a:xfrm rot="16200000">
            <a:off x="7542274" y="4238380"/>
            <a:ext cx="475655" cy="656085"/>
          </a:xfrm>
          <a:prstGeom prst="bentUpArrow">
            <a:avLst>
              <a:gd name="adj1" fmla="val 25000"/>
              <a:gd name="adj2" fmla="val 19670"/>
              <a:gd name="adj3" fmla="val 3033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46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6" grpId="0" animBg="1"/>
      <p:bldP spid="36" grpId="0" animBg="1"/>
      <p:bldP spid="37" grpId="0" animBg="1"/>
      <p:bldP spid="7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4118354"/>
              </p:ext>
            </p:extLst>
          </p:nvPr>
        </p:nvGraphicFramePr>
        <p:xfrm>
          <a:off x="1547664" y="123478"/>
          <a:ext cx="6840760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zövegdoboz 6"/>
          <p:cNvSpPr txBox="1"/>
          <p:nvPr/>
        </p:nvSpPr>
        <p:spPr>
          <a:xfrm rot="16200000">
            <a:off x="-796527" y="2114124"/>
            <a:ext cx="4359335" cy="954107"/>
          </a:xfrm>
          <a:prstGeom prst="rect">
            <a:avLst/>
          </a:prstGeom>
          <a:solidFill>
            <a:srgbClr val="850C00"/>
          </a:solidFill>
        </p:spPr>
        <p:txBody>
          <a:bodyPr vert="wordArtVert"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VALÓSÁG</a:t>
            </a:r>
            <a:endParaRPr lang="hu-H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7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8FF38B-429E-47F1-9F00-C25C7332A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2A8FF38B-429E-47F1-9F00-C25C7332A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A8FF38B-429E-47F1-9F00-C25C7332A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CA06EA-7647-4DD3-A30F-7C99247FA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9BCA06EA-7647-4DD3-A30F-7C99247FA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BCA06EA-7647-4DD3-A30F-7C99247FA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CBBEAF-3A7D-4BAD-864E-81E9D4F60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3CBBEAF-3A7D-4BAD-864E-81E9D4F60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3CBBEAF-3A7D-4BAD-864E-81E9D4F60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56032D-0D2A-45F3-9784-6EF4A449C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056032D-0D2A-45F3-9784-6EF4A449C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056032D-0D2A-45F3-9784-6EF4A449C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D8210-AEC4-40FD-ADC2-C51BE8BA9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3FD8210-AEC4-40FD-ADC2-C51BE8BA9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93FD8210-AEC4-40FD-ADC2-C51BE8BA9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5AB47-4C75-4C4A-B05F-46AB36EBC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4045AB47-4C75-4C4A-B05F-46AB36EBC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045AB47-4C75-4C4A-B05F-46AB36EBC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EC27A-896A-4E32-964A-EA9E3D534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92EC27A-896A-4E32-964A-EA9E3D534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92EC27A-896A-4E32-964A-EA9E3D534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1E606-0A30-41D6-B147-23639011A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61D1E606-0A30-41D6-B147-23639011A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61D1E606-0A30-41D6-B147-23639011A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6C4145-C5F1-4F9C-BBD8-DB3A8D7AC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2F6C4145-C5F1-4F9C-BBD8-DB3A8D7AC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F6C4145-C5F1-4F9C-BBD8-DB3A8D7AC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E6C4F5-BBE9-4433-B2D7-000849583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CE6C4F5-BBE9-4433-B2D7-000849583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4CE6C4F5-BBE9-4433-B2D7-000849583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További olvasnivaló: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19" y="1200151"/>
            <a:ext cx="7118447" cy="3394472"/>
          </a:xfrm>
        </p:spPr>
        <p:txBody>
          <a:bodyPr/>
          <a:lstStyle/>
          <a:p>
            <a:pPr marL="0" indent="0">
              <a:buNone/>
            </a:pPr>
            <a:r>
              <a:rPr lang="hu-HU" u="sng" dirty="0" smtClean="0">
                <a:solidFill>
                  <a:srgbClr val="703636"/>
                </a:solidFill>
              </a:rPr>
              <a:t>Losonczi Csaba – Magyar Gábor (1996): </a:t>
            </a:r>
            <a:r>
              <a:rPr lang="hu-HU" i="1" dirty="0" smtClean="0">
                <a:solidFill>
                  <a:srgbClr val="703636"/>
                </a:solidFill>
              </a:rPr>
              <a:t>Pénzügyek a gazdaságban.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 </a:t>
            </a:r>
            <a:r>
              <a:rPr lang="hu-HU" dirty="0" err="1" smtClean="0">
                <a:solidFill>
                  <a:srgbClr val="703636"/>
                </a:solidFill>
              </a:rPr>
              <a:t>Juvent</a:t>
            </a:r>
            <a:r>
              <a:rPr lang="hu-HU" dirty="0" smtClean="0">
                <a:solidFill>
                  <a:srgbClr val="703636"/>
                </a:solidFill>
              </a:rPr>
              <a:t> Kiadó, Budapest.</a:t>
            </a:r>
          </a:p>
        </p:txBody>
      </p:sp>
      <p:pic>
        <p:nvPicPr>
          <p:cNvPr id="3077" name="Picture 5" descr="Pénzügyek a gazdaságb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12" y="1995686"/>
            <a:ext cx="2265445" cy="301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891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965" y="4063380"/>
            <a:ext cx="4993709" cy="1080120"/>
          </a:xfrm>
        </p:spPr>
        <p:txBody>
          <a:bodyPr/>
          <a:lstStyle/>
          <a:p>
            <a:r>
              <a:rPr lang="hu-HU" sz="1500" dirty="0"/>
              <a:t>Jelen tananyag </a:t>
            </a:r>
            <a:br>
              <a:rPr lang="hu-HU" sz="1500" dirty="0"/>
            </a:br>
            <a:r>
              <a:rPr lang="hu-HU" sz="1500" dirty="0"/>
              <a:t>a Szegedi Tudományegyetemen készült</a:t>
            </a:r>
            <a:br>
              <a:rPr lang="hu-HU" sz="1500" dirty="0"/>
            </a:br>
            <a:r>
              <a:rPr lang="hu-HU" sz="1500" dirty="0"/>
              <a:t>az Európai Unió támogatásával. </a:t>
            </a:r>
            <a:br>
              <a:rPr lang="hu-HU" sz="1500" dirty="0"/>
            </a:br>
            <a:r>
              <a:rPr lang="hu-HU" sz="15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4" y="242980"/>
            <a:ext cx="6291953" cy="251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 defTabSz="685800"/>
            <a:r>
              <a:rPr lang="hu-HU" sz="15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1500" kern="0" dirty="0">
                <a:solidFill>
                  <a:srgbClr val="FFFFFF"/>
                </a:solidFill>
              </a:rPr>
              <a:t> KAR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LECKESOROZAT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1500" kern="0" dirty="0" err="1">
                <a:solidFill>
                  <a:srgbClr val="FFFFFF"/>
                </a:solidFill>
              </a:rPr>
              <a:t>elemeI</a:t>
            </a:r>
            <a:r>
              <a:rPr lang="hu-HU" sz="15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1976764684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4906</TotalTime>
  <Words>372</Words>
  <Application>Microsoft Office PowerPoint</Application>
  <PresentationFormat>Diavetítés a képernyőre (16:9 oldalarány)</PresentationFormat>
  <Paragraphs>71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Britannic Bold</vt:lpstr>
      <vt:lpstr>Calibri</vt:lpstr>
      <vt:lpstr>Times New Roman</vt:lpstr>
      <vt:lpstr>Wingdings</vt:lpstr>
      <vt:lpstr>Alapértelmezett terv</vt:lpstr>
      <vt:lpstr>1_SZTE</vt:lpstr>
      <vt:lpstr>Pénzügyi alapismeretek </vt:lpstr>
      <vt:lpstr>PowerPoint-bemutató</vt:lpstr>
      <vt:lpstr>A rendszer környezete és elemei</vt:lpstr>
      <vt:lpstr>A rendszert jellemző folyamat: az aranypont-automatizmus</vt:lpstr>
      <vt:lpstr>Az aranypont-automatizmus</vt:lpstr>
      <vt:lpstr>A Hume-i egyensúlyi mechanizmus (elmélet)</vt:lpstr>
      <vt:lpstr>PowerPoint-bemutató</vt:lpstr>
      <vt:lpstr>További olvasnivaló:</vt:lpstr>
      <vt:lpstr>Jelen tananyag  a Szegedi Tudományegyetemen készült az Európai Unió támogatásával.  Projekt azonosító: EFOP-3.4.3-16-2016-00014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Garamhegyi Ábel</dc:creator>
  <cp:lastModifiedBy>Némethi László</cp:lastModifiedBy>
  <cp:revision>152</cp:revision>
  <dcterms:created xsi:type="dcterms:W3CDTF">2002-09-12T08:02:34Z</dcterms:created>
  <dcterms:modified xsi:type="dcterms:W3CDTF">2018-03-28T10:55:04Z</dcterms:modified>
</cp:coreProperties>
</file>