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2" r:id="rId2"/>
  </p:sldMasterIdLst>
  <p:notesMasterIdLst>
    <p:notesMasterId r:id="rId19"/>
  </p:notesMasterIdLst>
  <p:sldIdLst>
    <p:sldId id="276" r:id="rId3"/>
    <p:sldId id="347" r:id="rId4"/>
    <p:sldId id="348" r:id="rId5"/>
    <p:sldId id="350" r:id="rId6"/>
    <p:sldId id="351" r:id="rId7"/>
    <p:sldId id="352" r:id="rId8"/>
    <p:sldId id="353" r:id="rId9"/>
    <p:sldId id="357" r:id="rId10"/>
    <p:sldId id="358" r:id="rId11"/>
    <p:sldId id="359" r:id="rId12"/>
    <p:sldId id="360" r:id="rId13"/>
    <p:sldId id="361" r:id="rId14"/>
    <p:sldId id="354" r:id="rId15"/>
    <p:sldId id="355" r:id="rId16"/>
    <p:sldId id="356" r:id="rId17"/>
    <p:sldId id="362" r:id="rId18"/>
  </p:sldIdLst>
  <p:sldSz cx="9144000" cy="5143500" type="screen16x9"/>
  <p:notesSz cx="6797675" cy="9926638"/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3636"/>
    <a:srgbClr val="FF9999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4" d="100"/>
          <a:sy n="144" d="100"/>
        </p:scale>
        <p:origin x="2274" y="12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A9B9F5-417B-4B6D-BD0A-A6DE49651DD9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9B18F978-D7D4-4034-A02E-327CD9DBD67E}">
      <dgm:prSet phldrT="[Szöveg]"/>
      <dgm:spPr/>
      <dgm:t>
        <a:bodyPr/>
        <a:lstStyle/>
        <a:p>
          <a:r>
            <a:rPr lang="hu-HU" dirty="0" smtClean="0"/>
            <a:t>értékmérő</a:t>
          </a:r>
          <a:endParaRPr lang="hu-HU" dirty="0"/>
        </a:p>
      </dgm:t>
    </dgm:pt>
    <dgm:pt modelId="{FA84BB73-5632-4940-884B-154AB8E3F1BB}" type="parTrans" cxnId="{D8F911D7-10BF-448F-8303-0CB09871DAE3}">
      <dgm:prSet/>
      <dgm:spPr/>
      <dgm:t>
        <a:bodyPr/>
        <a:lstStyle/>
        <a:p>
          <a:endParaRPr lang="hu-HU"/>
        </a:p>
      </dgm:t>
    </dgm:pt>
    <dgm:pt modelId="{F993F3CF-B1BA-426A-8921-632933D34BB5}" type="sibTrans" cxnId="{D8F911D7-10BF-448F-8303-0CB09871DAE3}">
      <dgm:prSet/>
      <dgm:spPr/>
      <dgm:t>
        <a:bodyPr/>
        <a:lstStyle/>
        <a:p>
          <a:endParaRPr lang="hu-HU"/>
        </a:p>
      </dgm:t>
    </dgm:pt>
    <dgm:pt modelId="{55B1818E-46E3-4E5C-9526-8D82A8339CC8}">
      <dgm:prSet phldrT="[Szöveg]"/>
      <dgm:spPr/>
      <dgm:t>
        <a:bodyPr/>
        <a:lstStyle/>
        <a:p>
          <a:r>
            <a:rPr lang="hu-HU" dirty="0" smtClean="0"/>
            <a:t>csereeszköz</a:t>
          </a:r>
          <a:endParaRPr lang="hu-HU" dirty="0"/>
        </a:p>
      </dgm:t>
    </dgm:pt>
    <dgm:pt modelId="{1B9EDA27-D672-4E96-B3AC-74FA7E23FA5D}" type="parTrans" cxnId="{701E8C58-D5F8-4844-BB8A-13F99E3004FF}">
      <dgm:prSet/>
      <dgm:spPr/>
      <dgm:t>
        <a:bodyPr/>
        <a:lstStyle/>
        <a:p>
          <a:endParaRPr lang="hu-HU"/>
        </a:p>
      </dgm:t>
    </dgm:pt>
    <dgm:pt modelId="{D87DDB0D-F000-48C0-B62B-F0E2BE8346FB}" type="sibTrans" cxnId="{701E8C58-D5F8-4844-BB8A-13F99E3004FF}">
      <dgm:prSet/>
      <dgm:spPr/>
      <dgm:t>
        <a:bodyPr/>
        <a:lstStyle/>
        <a:p>
          <a:endParaRPr lang="hu-HU"/>
        </a:p>
      </dgm:t>
    </dgm:pt>
    <dgm:pt modelId="{8D876700-04DD-4542-8472-40DE5674C832}">
      <dgm:prSet phldrT="[Szöveg]"/>
      <dgm:spPr/>
      <dgm:t>
        <a:bodyPr/>
        <a:lstStyle/>
        <a:p>
          <a:r>
            <a:rPr lang="hu-HU" dirty="0" smtClean="0"/>
            <a:t>fizetési eszköz</a:t>
          </a:r>
          <a:endParaRPr lang="hu-HU" dirty="0"/>
        </a:p>
      </dgm:t>
    </dgm:pt>
    <dgm:pt modelId="{3519AF0D-7BD7-4A89-8066-3C8CBFC41B88}" type="parTrans" cxnId="{5634B0E3-ACCC-44EB-9D17-4D2F86E6C448}">
      <dgm:prSet/>
      <dgm:spPr/>
      <dgm:t>
        <a:bodyPr/>
        <a:lstStyle/>
        <a:p>
          <a:endParaRPr lang="hu-HU"/>
        </a:p>
      </dgm:t>
    </dgm:pt>
    <dgm:pt modelId="{FAF4A251-255A-4B58-BB66-1330964CD7E4}" type="sibTrans" cxnId="{5634B0E3-ACCC-44EB-9D17-4D2F86E6C448}">
      <dgm:prSet/>
      <dgm:spPr/>
      <dgm:t>
        <a:bodyPr/>
        <a:lstStyle/>
        <a:p>
          <a:endParaRPr lang="hu-HU"/>
        </a:p>
      </dgm:t>
    </dgm:pt>
    <dgm:pt modelId="{BADD66B0-BD5F-4F13-A96D-14D1A3081FE1}">
      <dgm:prSet phldrT="[Szöveg]"/>
      <dgm:spPr/>
      <dgm:t>
        <a:bodyPr/>
        <a:lstStyle/>
        <a:p>
          <a:r>
            <a:rPr lang="hu-HU" dirty="0" smtClean="0"/>
            <a:t>tartalékolási eszköz</a:t>
          </a:r>
          <a:endParaRPr lang="hu-HU" dirty="0"/>
        </a:p>
      </dgm:t>
    </dgm:pt>
    <dgm:pt modelId="{D082B925-6410-4E9C-BDCD-243455876461}" type="parTrans" cxnId="{D9FC5C05-2E4F-4F58-AE4A-3188A0296C93}">
      <dgm:prSet/>
      <dgm:spPr/>
      <dgm:t>
        <a:bodyPr/>
        <a:lstStyle/>
        <a:p>
          <a:endParaRPr lang="hu-HU"/>
        </a:p>
      </dgm:t>
    </dgm:pt>
    <dgm:pt modelId="{1DE2FEE2-1A3D-4707-94BB-D512454A9DDA}" type="sibTrans" cxnId="{D9FC5C05-2E4F-4F58-AE4A-3188A0296C93}">
      <dgm:prSet/>
      <dgm:spPr/>
      <dgm:t>
        <a:bodyPr/>
        <a:lstStyle/>
        <a:p>
          <a:endParaRPr lang="hu-HU"/>
        </a:p>
      </dgm:t>
    </dgm:pt>
    <dgm:pt modelId="{1CCF7A0F-5B12-43C0-B13A-03BAE46B6631}">
      <dgm:prSet phldrT="[Szöveg]"/>
      <dgm:spPr/>
      <dgm:t>
        <a:bodyPr/>
        <a:lstStyle/>
        <a:p>
          <a:r>
            <a:rPr lang="hu-HU" dirty="0" smtClean="0"/>
            <a:t>világpénz</a:t>
          </a:r>
          <a:endParaRPr lang="hu-HU" dirty="0"/>
        </a:p>
      </dgm:t>
    </dgm:pt>
    <dgm:pt modelId="{0082AC33-4DCD-40A5-B054-F96333CBB38E}" type="parTrans" cxnId="{B09B0408-CFD6-4B27-96B9-E92CCDB8A225}">
      <dgm:prSet/>
      <dgm:spPr/>
      <dgm:t>
        <a:bodyPr/>
        <a:lstStyle/>
        <a:p>
          <a:endParaRPr lang="hu-HU"/>
        </a:p>
      </dgm:t>
    </dgm:pt>
    <dgm:pt modelId="{F4A0835E-913C-40A3-A5F3-5D81DE547CEC}" type="sibTrans" cxnId="{B09B0408-CFD6-4B27-96B9-E92CCDB8A225}">
      <dgm:prSet/>
      <dgm:spPr/>
      <dgm:t>
        <a:bodyPr/>
        <a:lstStyle/>
        <a:p>
          <a:endParaRPr lang="hu-HU"/>
        </a:p>
      </dgm:t>
    </dgm:pt>
    <dgm:pt modelId="{DDE7F183-9B0C-4B97-AC42-27CCECC35FF8}" type="pres">
      <dgm:prSet presAssocID="{C8A9B9F5-417B-4B6D-BD0A-A6DE49651DD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5C75AFD5-4084-4DC6-A8E1-1F15B973A171}" type="pres">
      <dgm:prSet presAssocID="{9B18F978-D7D4-4034-A02E-327CD9DBD67E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97DE080-09C4-4651-B5ED-F8A5A35D0356}" type="pres">
      <dgm:prSet presAssocID="{F993F3CF-B1BA-426A-8921-632933D34BB5}" presName="sibTrans" presStyleCnt="0"/>
      <dgm:spPr/>
    </dgm:pt>
    <dgm:pt modelId="{AEE4AFC4-68CC-4D16-8A37-5A6C62D174A2}" type="pres">
      <dgm:prSet presAssocID="{55B1818E-46E3-4E5C-9526-8D82A8339CC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1ADADCD-5C12-4920-BD68-AD4D1BBE752C}" type="pres">
      <dgm:prSet presAssocID="{D87DDB0D-F000-48C0-B62B-F0E2BE8346FB}" presName="sibTrans" presStyleCnt="0"/>
      <dgm:spPr/>
    </dgm:pt>
    <dgm:pt modelId="{1FD40BEB-F5A7-437A-BA9C-B1908A508475}" type="pres">
      <dgm:prSet presAssocID="{8D876700-04DD-4542-8472-40DE5674C832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CE773AC-9196-4528-9DD4-3DC923C6CB04}" type="pres">
      <dgm:prSet presAssocID="{FAF4A251-255A-4B58-BB66-1330964CD7E4}" presName="sibTrans" presStyleCnt="0"/>
      <dgm:spPr/>
    </dgm:pt>
    <dgm:pt modelId="{69B15B58-F62A-4876-8968-B1282D34FFD9}" type="pres">
      <dgm:prSet presAssocID="{BADD66B0-BD5F-4F13-A96D-14D1A3081FE1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0EC2351-EC71-4B81-A7FF-B0C60662DD89}" type="pres">
      <dgm:prSet presAssocID="{1DE2FEE2-1A3D-4707-94BB-D512454A9DDA}" presName="sibTrans" presStyleCnt="0"/>
      <dgm:spPr/>
    </dgm:pt>
    <dgm:pt modelId="{08299947-96FD-4E31-8A9C-8344D65E0A33}" type="pres">
      <dgm:prSet presAssocID="{1CCF7A0F-5B12-43C0-B13A-03BAE46B6631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701E8C58-D5F8-4844-BB8A-13F99E3004FF}" srcId="{C8A9B9F5-417B-4B6D-BD0A-A6DE49651DD9}" destId="{55B1818E-46E3-4E5C-9526-8D82A8339CC8}" srcOrd="1" destOrd="0" parTransId="{1B9EDA27-D672-4E96-B3AC-74FA7E23FA5D}" sibTransId="{D87DDB0D-F000-48C0-B62B-F0E2BE8346FB}"/>
    <dgm:cxn modelId="{D8F911D7-10BF-448F-8303-0CB09871DAE3}" srcId="{C8A9B9F5-417B-4B6D-BD0A-A6DE49651DD9}" destId="{9B18F978-D7D4-4034-A02E-327CD9DBD67E}" srcOrd="0" destOrd="0" parTransId="{FA84BB73-5632-4940-884B-154AB8E3F1BB}" sibTransId="{F993F3CF-B1BA-426A-8921-632933D34BB5}"/>
    <dgm:cxn modelId="{D9FC5C05-2E4F-4F58-AE4A-3188A0296C93}" srcId="{C8A9B9F5-417B-4B6D-BD0A-A6DE49651DD9}" destId="{BADD66B0-BD5F-4F13-A96D-14D1A3081FE1}" srcOrd="3" destOrd="0" parTransId="{D082B925-6410-4E9C-BDCD-243455876461}" sibTransId="{1DE2FEE2-1A3D-4707-94BB-D512454A9DDA}"/>
    <dgm:cxn modelId="{B2504084-59C5-4EB1-B48C-2C685DF66E99}" type="presOf" srcId="{9B18F978-D7D4-4034-A02E-327CD9DBD67E}" destId="{5C75AFD5-4084-4DC6-A8E1-1F15B973A171}" srcOrd="0" destOrd="0" presId="urn:microsoft.com/office/officeart/2005/8/layout/default"/>
    <dgm:cxn modelId="{2DB0AB75-9AD1-4AC0-ABC9-4749F47D2F34}" type="presOf" srcId="{C8A9B9F5-417B-4B6D-BD0A-A6DE49651DD9}" destId="{DDE7F183-9B0C-4B97-AC42-27CCECC35FF8}" srcOrd="0" destOrd="0" presId="urn:microsoft.com/office/officeart/2005/8/layout/default"/>
    <dgm:cxn modelId="{6EECFAD0-2602-4ABD-8272-FE07BB967E04}" type="presOf" srcId="{8D876700-04DD-4542-8472-40DE5674C832}" destId="{1FD40BEB-F5A7-437A-BA9C-B1908A508475}" srcOrd="0" destOrd="0" presId="urn:microsoft.com/office/officeart/2005/8/layout/default"/>
    <dgm:cxn modelId="{23A078E9-1277-4E2F-8A25-9218C654BFE3}" type="presOf" srcId="{55B1818E-46E3-4E5C-9526-8D82A8339CC8}" destId="{AEE4AFC4-68CC-4D16-8A37-5A6C62D174A2}" srcOrd="0" destOrd="0" presId="urn:microsoft.com/office/officeart/2005/8/layout/default"/>
    <dgm:cxn modelId="{B3D21DAD-03F3-4F85-81A8-03D665E1CF0C}" type="presOf" srcId="{BADD66B0-BD5F-4F13-A96D-14D1A3081FE1}" destId="{69B15B58-F62A-4876-8968-B1282D34FFD9}" srcOrd="0" destOrd="0" presId="urn:microsoft.com/office/officeart/2005/8/layout/default"/>
    <dgm:cxn modelId="{B09B0408-CFD6-4B27-96B9-E92CCDB8A225}" srcId="{C8A9B9F5-417B-4B6D-BD0A-A6DE49651DD9}" destId="{1CCF7A0F-5B12-43C0-B13A-03BAE46B6631}" srcOrd="4" destOrd="0" parTransId="{0082AC33-4DCD-40A5-B054-F96333CBB38E}" sibTransId="{F4A0835E-913C-40A3-A5F3-5D81DE547CEC}"/>
    <dgm:cxn modelId="{5634B0E3-ACCC-44EB-9D17-4D2F86E6C448}" srcId="{C8A9B9F5-417B-4B6D-BD0A-A6DE49651DD9}" destId="{8D876700-04DD-4542-8472-40DE5674C832}" srcOrd="2" destOrd="0" parTransId="{3519AF0D-7BD7-4A89-8066-3C8CBFC41B88}" sibTransId="{FAF4A251-255A-4B58-BB66-1330964CD7E4}"/>
    <dgm:cxn modelId="{8DE58E89-517A-4365-A203-E208DAB83CBD}" type="presOf" srcId="{1CCF7A0F-5B12-43C0-B13A-03BAE46B6631}" destId="{08299947-96FD-4E31-8A9C-8344D65E0A33}" srcOrd="0" destOrd="0" presId="urn:microsoft.com/office/officeart/2005/8/layout/default"/>
    <dgm:cxn modelId="{501CCAF2-5946-4C0C-ACF4-B92E22047971}" type="presParOf" srcId="{DDE7F183-9B0C-4B97-AC42-27CCECC35FF8}" destId="{5C75AFD5-4084-4DC6-A8E1-1F15B973A171}" srcOrd="0" destOrd="0" presId="urn:microsoft.com/office/officeart/2005/8/layout/default"/>
    <dgm:cxn modelId="{1E139887-A057-49DB-8595-8CE040DF260C}" type="presParOf" srcId="{DDE7F183-9B0C-4B97-AC42-27CCECC35FF8}" destId="{997DE080-09C4-4651-B5ED-F8A5A35D0356}" srcOrd="1" destOrd="0" presId="urn:microsoft.com/office/officeart/2005/8/layout/default"/>
    <dgm:cxn modelId="{821348D0-E752-471B-8569-F5CD9EC6186F}" type="presParOf" srcId="{DDE7F183-9B0C-4B97-AC42-27CCECC35FF8}" destId="{AEE4AFC4-68CC-4D16-8A37-5A6C62D174A2}" srcOrd="2" destOrd="0" presId="urn:microsoft.com/office/officeart/2005/8/layout/default"/>
    <dgm:cxn modelId="{0DDB1F56-06BD-4FF2-A58C-796F36CC0D80}" type="presParOf" srcId="{DDE7F183-9B0C-4B97-AC42-27CCECC35FF8}" destId="{71ADADCD-5C12-4920-BD68-AD4D1BBE752C}" srcOrd="3" destOrd="0" presId="urn:microsoft.com/office/officeart/2005/8/layout/default"/>
    <dgm:cxn modelId="{024CB803-22A3-4A7D-B330-ABAF980E863E}" type="presParOf" srcId="{DDE7F183-9B0C-4B97-AC42-27CCECC35FF8}" destId="{1FD40BEB-F5A7-437A-BA9C-B1908A508475}" srcOrd="4" destOrd="0" presId="urn:microsoft.com/office/officeart/2005/8/layout/default"/>
    <dgm:cxn modelId="{E0E85439-192D-4048-9DA9-88BBE1B5252A}" type="presParOf" srcId="{DDE7F183-9B0C-4B97-AC42-27CCECC35FF8}" destId="{5CE773AC-9196-4528-9DD4-3DC923C6CB04}" srcOrd="5" destOrd="0" presId="urn:microsoft.com/office/officeart/2005/8/layout/default"/>
    <dgm:cxn modelId="{8FFEF72C-EA71-46CB-BA31-5765CE9DA460}" type="presParOf" srcId="{DDE7F183-9B0C-4B97-AC42-27CCECC35FF8}" destId="{69B15B58-F62A-4876-8968-B1282D34FFD9}" srcOrd="6" destOrd="0" presId="urn:microsoft.com/office/officeart/2005/8/layout/default"/>
    <dgm:cxn modelId="{E94795AB-AB0A-472B-8479-55AC31403112}" type="presParOf" srcId="{DDE7F183-9B0C-4B97-AC42-27CCECC35FF8}" destId="{E0EC2351-EC71-4B81-A7FF-B0C60662DD89}" srcOrd="7" destOrd="0" presId="urn:microsoft.com/office/officeart/2005/8/layout/default"/>
    <dgm:cxn modelId="{3CF7F17D-1316-40E1-95CE-7E897F589136}" type="presParOf" srcId="{DDE7F183-9B0C-4B97-AC42-27CCECC35FF8}" destId="{08299947-96FD-4E31-8A9C-8344D65E0A33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75AFD5-4084-4DC6-A8E1-1F15B973A171}">
      <dsp:nvSpPr>
        <dsp:cNvPr id="0" name=""/>
        <dsp:cNvSpPr/>
      </dsp:nvSpPr>
      <dsp:spPr>
        <a:xfrm>
          <a:off x="0" y="25399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600" kern="1200" dirty="0" smtClean="0"/>
            <a:t>értékmérő</a:t>
          </a:r>
          <a:endParaRPr lang="hu-HU" sz="3600" kern="1200" dirty="0"/>
        </a:p>
      </dsp:txBody>
      <dsp:txXfrm>
        <a:off x="0" y="25399"/>
        <a:ext cx="2571749" cy="1543050"/>
      </dsp:txXfrm>
    </dsp:sp>
    <dsp:sp modelId="{AEE4AFC4-68CC-4D16-8A37-5A6C62D174A2}">
      <dsp:nvSpPr>
        <dsp:cNvPr id="0" name=""/>
        <dsp:cNvSpPr/>
      </dsp:nvSpPr>
      <dsp:spPr>
        <a:xfrm>
          <a:off x="2828925" y="25399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600" kern="1200" dirty="0" smtClean="0"/>
            <a:t>csereeszköz</a:t>
          </a:r>
          <a:endParaRPr lang="hu-HU" sz="3600" kern="1200" dirty="0"/>
        </a:p>
      </dsp:txBody>
      <dsp:txXfrm>
        <a:off x="2828925" y="25399"/>
        <a:ext cx="2571749" cy="1543050"/>
      </dsp:txXfrm>
    </dsp:sp>
    <dsp:sp modelId="{1FD40BEB-F5A7-437A-BA9C-B1908A508475}">
      <dsp:nvSpPr>
        <dsp:cNvPr id="0" name=""/>
        <dsp:cNvSpPr/>
      </dsp:nvSpPr>
      <dsp:spPr>
        <a:xfrm>
          <a:off x="5657849" y="25399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600" kern="1200" dirty="0" smtClean="0"/>
            <a:t>fizetési eszköz</a:t>
          </a:r>
          <a:endParaRPr lang="hu-HU" sz="3600" kern="1200" dirty="0"/>
        </a:p>
      </dsp:txBody>
      <dsp:txXfrm>
        <a:off x="5657849" y="25399"/>
        <a:ext cx="2571749" cy="1543050"/>
      </dsp:txXfrm>
    </dsp:sp>
    <dsp:sp modelId="{69B15B58-F62A-4876-8968-B1282D34FFD9}">
      <dsp:nvSpPr>
        <dsp:cNvPr id="0" name=""/>
        <dsp:cNvSpPr/>
      </dsp:nvSpPr>
      <dsp:spPr>
        <a:xfrm>
          <a:off x="1414462" y="1825625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600" kern="1200" dirty="0" smtClean="0"/>
            <a:t>tartalékolási eszköz</a:t>
          </a:r>
          <a:endParaRPr lang="hu-HU" sz="3600" kern="1200" dirty="0"/>
        </a:p>
      </dsp:txBody>
      <dsp:txXfrm>
        <a:off x="1414462" y="1825625"/>
        <a:ext cx="2571749" cy="1543050"/>
      </dsp:txXfrm>
    </dsp:sp>
    <dsp:sp modelId="{08299947-96FD-4E31-8A9C-8344D65E0A33}">
      <dsp:nvSpPr>
        <dsp:cNvPr id="0" name=""/>
        <dsp:cNvSpPr/>
      </dsp:nvSpPr>
      <dsp:spPr>
        <a:xfrm>
          <a:off x="4243387" y="1825625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600" kern="1200" dirty="0" smtClean="0"/>
            <a:t>világpénz</a:t>
          </a:r>
          <a:endParaRPr lang="hu-HU" sz="3600" kern="1200" dirty="0"/>
        </a:p>
      </dsp:txBody>
      <dsp:txXfrm>
        <a:off x="4243387" y="1825625"/>
        <a:ext cx="2571749" cy="15430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70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870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70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4AC9138-6617-43D7-B50D-A864FBF28C6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016837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C9138-6617-43D7-B50D-A864FBF28C6B}" type="slidenum">
              <a:rPr lang="hu-HU" smtClean="0"/>
              <a:pPr>
                <a:defRPr/>
              </a:pPr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6220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C9138-6617-43D7-B50D-A864FBF28C6B}" type="slidenum">
              <a:rPr lang="hu-HU" smtClean="0"/>
              <a:pPr>
                <a:defRPr/>
              </a:pPr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857049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C9138-6617-43D7-B50D-A864FBF28C6B}" type="slidenum">
              <a:rPr lang="hu-HU" smtClean="0"/>
              <a:pPr>
                <a:defRPr/>
              </a:pPr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346536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C9138-6617-43D7-B50D-A864FBF28C6B}" type="slidenum">
              <a:rPr lang="hu-HU" smtClean="0"/>
              <a:pPr>
                <a:defRPr/>
              </a:pPr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255018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C9138-6617-43D7-B50D-A864FBF28C6B}" type="slidenum">
              <a:rPr lang="hu-HU" smtClean="0"/>
              <a:pPr>
                <a:defRPr/>
              </a:pPr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33255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C9138-6617-43D7-B50D-A864FBF28C6B}" type="slidenum">
              <a:rPr lang="hu-HU" smtClean="0"/>
              <a:pPr>
                <a:defRPr/>
              </a:pPr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92479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C9138-6617-43D7-B50D-A864FBF28C6B}" type="slidenum">
              <a:rPr lang="hu-HU" smtClean="0"/>
              <a:pPr>
                <a:defRPr/>
              </a:pPr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786253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A5C11E-540C-488B-B718-84796C0B45F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79912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C9138-6617-43D7-B50D-A864FBF28C6B}" type="slidenum">
              <a:rPr lang="hu-HU" smtClean="0"/>
              <a:pPr>
                <a:defRPr/>
              </a:pPr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24059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C9138-6617-43D7-B50D-A864FBF28C6B}" type="slidenum">
              <a:rPr lang="hu-HU" smtClean="0"/>
              <a:pPr>
                <a:defRPr/>
              </a:pPr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535200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C9138-6617-43D7-B50D-A864FBF28C6B}" type="slidenum">
              <a:rPr lang="hu-HU" smtClean="0"/>
              <a:pPr>
                <a:defRPr/>
              </a:pPr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77931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C9138-6617-43D7-B50D-A864FBF28C6B}" type="slidenum">
              <a:rPr lang="hu-HU" smtClean="0"/>
              <a:pPr>
                <a:defRPr/>
              </a:pPr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203824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C9138-6617-43D7-B50D-A864FBF28C6B}" type="slidenum">
              <a:rPr lang="hu-HU" smtClean="0"/>
              <a:pPr>
                <a:defRPr/>
              </a:pPr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817192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C9138-6617-43D7-B50D-A864FBF28C6B}" type="slidenum">
              <a:rPr lang="hu-HU" smtClean="0"/>
              <a:pPr>
                <a:defRPr/>
              </a:pPr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494960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C9138-6617-43D7-B50D-A864FBF28C6B}" type="slidenum">
              <a:rPr lang="hu-HU" smtClean="0"/>
              <a:pPr>
                <a:defRPr/>
              </a:pPr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933023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C9138-6617-43D7-B50D-A864FBF28C6B}" type="slidenum">
              <a:rPr lang="hu-HU" smtClean="0"/>
              <a:pPr>
                <a:defRPr/>
              </a:pPr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06565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47088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27552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324172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Cím, szöveg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458130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944974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0DD05FFA-4383-4574-9830-A5FF25BE8406}" type="datetimeFigureOut">
              <a:rPr lang="hu-HU" smtClean="0">
                <a:solidFill>
                  <a:srgbClr val="000000"/>
                </a:solidFill>
                <a:latin typeface="Arial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2018. 03. 28.</a:t>
            </a:fld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774ECFDF-B4B8-4D79-9C23-DD008FAF0A0B}" type="slidenum">
              <a:rPr lang="hu-HU" smtClean="0">
                <a:solidFill>
                  <a:srgbClr val="000000"/>
                </a:solidFill>
                <a:latin typeface="Arial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33468"/>
            <a:ext cx="4412043" cy="6480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1200" cap="all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2657649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0DD05FFA-4383-4574-9830-A5FF25BE8406}" type="datetimeFigureOut">
              <a:rPr lang="hu-HU" smtClean="0">
                <a:solidFill>
                  <a:srgbClr val="000000"/>
                </a:solidFill>
                <a:latin typeface="Arial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2018. 03. 28.</a:t>
            </a:fld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774ECFDF-B4B8-4D79-9C23-DD008FAF0A0B}" type="slidenum">
              <a:rPr lang="hu-HU" smtClean="0">
                <a:solidFill>
                  <a:srgbClr val="000000"/>
                </a:solidFill>
                <a:latin typeface="Arial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hu-HU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650663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0DD05FFA-4383-4574-9830-A5FF25BE8406}" type="datetimeFigureOut">
              <a:rPr lang="hu-HU" smtClean="0">
                <a:solidFill>
                  <a:srgbClr val="000000"/>
                </a:solidFill>
                <a:latin typeface="Arial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2018. 03. 28.</a:t>
            </a:fld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774ECFDF-B4B8-4D79-9C23-DD008FAF0A0B}" type="slidenum">
              <a:rPr lang="hu-HU" smtClean="0">
                <a:solidFill>
                  <a:srgbClr val="000000"/>
                </a:solidFill>
                <a:latin typeface="Arial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33468"/>
            <a:ext cx="4412043" cy="6480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1200" cap="all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7176784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0DD05FFA-4383-4574-9830-A5FF25BE8406}" type="datetimeFigureOut">
              <a:rPr lang="hu-HU" smtClean="0">
                <a:solidFill>
                  <a:srgbClr val="000000"/>
                </a:solidFill>
                <a:latin typeface="Arial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2018. 03. 28.</a:t>
            </a:fld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774ECFDF-B4B8-4D79-9C23-DD008FAF0A0B}" type="slidenum">
              <a:rPr lang="hu-HU" smtClean="0">
                <a:solidFill>
                  <a:srgbClr val="000000"/>
                </a:solidFill>
                <a:latin typeface="Arial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hu-HU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20144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0DD05FFA-4383-4574-9830-A5FF25BE8406}" type="datetimeFigureOut">
              <a:rPr lang="hu-HU" smtClean="0">
                <a:solidFill>
                  <a:srgbClr val="000000"/>
                </a:solidFill>
                <a:latin typeface="Arial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2018. 03. 28.</a:t>
            </a:fld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774ECFDF-B4B8-4D79-9C23-DD008FAF0A0B}" type="slidenum">
              <a:rPr lang="hu-HU" smtClean="0">
                <a:solidFill>
                  <a:srgbClr val="000000"/>
                </a:solidFill>
                <a:latin typeface="Arial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hu-HU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809723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0DD05FFA-4383-4574-9830-A5FF25BE8406}" type="datetimeFigureOut">
              <a:rPr lang="hu-HU" smtClean="0">
                <a:solidFill>
                  <a:srgbClr val="000000"/>
                </a:solidFill>
                <a:latin typeface="Arial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2018. 03. 28.</a:t>
            </a:fld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774ECFDF-B4B8-4D79-9C23-DD008FAF0A0B}" type="slidenum">
              <a:rPr lang="hu-HU" smtClean="0">
                <a:solidFill>
                  <a:srgbClr val="000000"/>
                </a:solidFill>
                <a:latin typeface="Arial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hu-HU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67953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555960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0DD05FFA-4383-4574-9830-A5FF25BE8406}" type="datetimeFigureOut">
              <a:rPr lang="hu-HU" smtClean="0">
                <a:solidFill>
                  <a:srgbClr val="000000"/>
                </a:solidFill>
                <a:latin typeface="Arial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2018. 03. 28.</a:t>
            </a:fld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774ECFDF-B4B8-4D79-9C23-DD008FAF0A0B}" type="slidenum">
              <a:rPr lang="hu-HU" smtClean="0">
                <a:solidFill>
                  <a:srgbClr val="000000"/>
                </a:solidFill>
                <a:latin typeface="Arial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hu-HU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441378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0DD05FFA-4383-4574-9830-A5FF25BE8406}" type="datetimeFigureOut">
              <a:rPr lang="hu-HU" smtClean="0">
                <a:solidFill>
                  <a:srgbClr val="000000"/>
                </a:solidFill>
                <a:latin typeface="Arial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2018. 03. 28.</a:t>
            </a:fld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774ECFDF-B4B8-4D79-9C23-DD008FAF0A0B}" type="slidenum">
              <a:rPr lang="hu-HU" smtClean="0">
                <a:solidFill>
                  <a:srgbClr val="000000"/>
                </a:solidFill>
                <a:latin typeface="Arial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hu-HU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95577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hu-HU" noProof="0"/>
              <a:t>Kép beszúrásához kattintson az ikonra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0DD05FFA-4383-4574-9830-A5FF25BE8406}" type="datetimeFigureOut">
              <a:rPr lang="hu-HU" smtClean="0">
                <a:solidFill>
                  <a:srgbClr val="000000"/>
                </a:solidFill>
                <a:latin typeface="Arial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2018. 03. 28.</a:t>
            </a:fld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774ECFDF-B4B8-4D79-9C23-DD008FAF0A0B}" type="slidenum">
              <a:rPr lang="hu-HU" smtClean="0">
                <a:solidFill>
                  <a:srgbClr val="000000"/>
                </a:solidFill>
                <a:latin typeface="Arial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hu-HU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820346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0DD05FFA-4383-4574-9830-A5FF25BE8406}" type="datetimeFigureOut">
              <a:rPr lang="hu-HU" smtClean="0">
                <a:solidFill>
                  <a:srgbClr val="000000"/>
                </a:solidFill>
                <a:latin typeface="Arial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2018. 03. 28.</a:t>
            </a:fld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774ECFDF-B4B8-4D79-9C23-DD008FAF0A0B}" type="slidenum">
              <a:rPr lang="hu-HU" smtClean="0">
                <a:solidFill>
                  <a:srgbClr val="000000"/>
                </a:solidFill>
                <a:latin typeface="Arial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hu-HU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043622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0DD05FFA-4383-4574-9830-A5FF25BE8406}" type="datetimeFigureOut">
              <a:rPr lang="hu-HU" smtClean="0">
                <a:solidFill>
                  <a:srgbClr val="000000"/>
                </a:solidFill>
                <a:latin typeface="Arial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2018. 03. 28.</a:t>
            </a:fld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774ECFDF-B4B8-4D79-9C23-DD008FAF0A0B}" type="slidenum">
              <a:rPr lang="hu-HU" smtClean="0">
                <a:solidFill>
                  <a:srgbClr val="000000"/>
                </a:solidFill>
                <a:latin typeface="Arial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hu-HU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303081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Egyéni elrendez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/>
          </p:nvPr>
        </p:nvSpPr>
        <p:spPr>
          <a:xfrm>
            <a:off x="4495800" y="1714500"/>
            <a:ext cx="4419600" cy="857250"/>
          </a:xfrm>
        </p:spPr>
        <p:txBody>
          <a:bodyPr anchor="t">
            <a:noAutofit/>
          </a:bodyPr>
          <a:lstStyle>
            <a:lvl1pPr algn="l">
              <a:defRPr sz="33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4495800" y="2914650"/>
            <a:ext cx="4343400" cy="685800"/>
          </a:xfrm>
        </p:spPr>
        <p:txBody>
          <a:bodyPr/>
          <a:lstStyle>
            <a:lvl1pPr marL="385763" indent="-385763" algn="l">
              <a:spcAft>
                <a:spcPts val="45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</p:txBody>
      </p:sp>
    </p:spTree>
    <p:extLst>
      <p:ext uri="{BB962C8B-B14F-4D97-AF65-F5344CB8AC3E}">
        <p14:creationId xmlns:p14="http://schemas.microsoft.com/office/powerpoint/2010/main" val="22976496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4495800" y="1714500"/>
            <a:ext cx="4419600" cy="857250"/>
          </a:xfrm>
        </p:spPr>
        <p:txBody>
          <a:bodyPr anchor="t">
            <a:noAutofit/>
          </a:bodyPr>
          <a:lstStyle>
            <a:lvl1pPr algn="l">
              <a:defRPr sz="33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495800" y="2914650"/>
            <a:ext cx="4343400" cy="685800"/>
          </a:xfrm>
        </p:spPr>
        <p:txBody>
          <a:bodyPr wrap="square" anchor="t"/>
          <a:lstStyle>
            <a:lvl1pPr marL="385763" indent="-385763" algn="l">
              <a:spcAft>
                <a:spcPts val="45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/>
              <a:t>Click to edit Alcím</a:t>
            </a:r>
          </a:p>
          <a:p>
            <a:pPr lvl="0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428673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6" name="Tartalom helye 2"/>
          <p:cNvSpPr>
            <a:spLocks noGrp="1"/>
          </p:cNvSpPr>
          <p:nvPr>
            <p:ph idx="1"/>
          </p:nvPr>
        </p:nvSpPr>
        <p:spPr>
          <a:xfrm>
            <a:off x="447990" y="1221601"/>
            <a:ext cx="5111750" cy="3518297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7" name="Kép helye 2"/>
          <p:cNvSpPr>
            <a:spLocks noGrp="1"/>
          </p:cNvSpPr>
          <p:nvPr>
            <p:ph type="pic" idx="13"/>
          </p:nvPr>
        </p:nvSpPr>
        <p:spPr>
          <a:xfrm>
            <a:off x="5724128" y="1224827"/>
            <a:ext cx="3240360" cy="3518297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559239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1076326"/>
            <a:ext cx="5111750" cy="351829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0DD05FFA-4383-4574-9830-A5FF25BE8406}" type="datetimeFigureOut">
              <a:rPr lang="hu-HU" smtClean="0">
                <a:solidFill>
                  <a:srgbClr val="000000"/>
                </a:solidFill>
                <a:latin typeface="Arial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2018. 03. 28.</a:t>
            </a:fld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774ECFDF-B4B8-4D79-9C23-DD008FAF0A0B}" type="slidenum">
              <a:rPr lang="hu-HU" smtClean="0">
                <a:solidFill>
                  <a:srgbClr val="000000"/>
                </a:solidFill>
                <a:latin typeface="Arial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447989" y="33468"/>
            <a:ext cx="4412043" cy="648072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440648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666793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33518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9297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92366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7810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055726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971205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15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5" descr="Pergamen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blipFill dpi="0" rotWithShape="0">
            <a:blip r:embed="rId15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endParaRPr lang="hu-HU" altLang="hu-HU" smtClean="0"/>
          </a:p>
        </p:txBody>
      </p:sp>
      <p:pic>
        <p:nvPicPr>
          <p:cNvPr id="1027" name="Picture 7" descr="GTK1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735013" cy="536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17" descr="szte_atlat"/>
          <p:cNvPicPr>
            <a:picLocks noChangeAspect="1" noChangeArrowheads="1"/>
          </p:cNvPicPr>
          <p:nvPr/>
        </p:nvPicPr>
        <p:blipFill>
          <a:blip r:embed="rId17">
            <a:lum bright="54000" contrast="-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118" b="15149"/>
          <a:stretch>
            <a:fillRect/>
          </a:stretch>
        </p:blipFill>
        <p:spPr bwMode="auto">
          <a:xfrm>
            <a:off x="4419600" y="1608535"/>
            <a:ext cx="4724400" cy="3534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Mintaszöveg szerkesztése</a:t>
            </a:r>
          </a:p>
          <a:p>
            <a:pPr lvl="1"/>
            <a:r>
              <a:rPr lang="hu-HU" altLang="hu-HU"/>
              <a:t>Második szint</a:t>
            </a:r>
          </a:p>
          <a:p>
            <a:pPr lvl="2"/>
            <a:r>
              <a:rPr lang="hu-HU" altLang="hu-HU"/>
              <a:t>Harmadik szint</a:t>
            </a:r>
          </a:p>
          <a:p>
            <a:pPr lvl="3"/>
            <a:r>
              <a:rPr lang="hu-HU" altLang="hu-HU"/>
              <a:t>Negyedik szint</a:t>
            </a:r>
          </a:p>
          <a:p>
            <a:pPr lvl="4"/>
            <a:r>
              <a:rPr lang="hu-HU" altLang="hu-HU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>
                <a:cs typeface="+mn-cs"/>
              </a:defRPr>
            </a:lvl1pPr>
          </a:lstStyle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fld id="{0DD05FFA-4383-4574-9830-A5FF25BE8406}" type="datetimeFigureOut">
              <a:rPr lang="hu-HU" smtClean="0">
                <a:solidFill>
                  <a:srgbClr val="000000"/>
                </a:solidFill>
                <a:latin typeface="Arial"/>
              </a:rPr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t>2018. 03. 28.</a:t>
            </a:fld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>
                <a:cs typeface="+mn-cs"/>
              </a:defRPr>
            </a:lvl1pPr>
          </a:lstStyle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>
                <a:cs typeface="+mn-cs"/>
              </a:defRPr>
            </a:lvl1pPr>
          </a:lstStyle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fld id="{774ECFDF-B4B8-4D79-9C23-DD008FAF0A0B}" type="slidenum">
              <a:rPr lang="hu-HU" smtClean="0">
                <a:solidFill>
                  <a:srgbClr val="000000"/>
                </a:solidFill>
                <a:latin typeface="Arial"/>
              </a:rPr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hu-HU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31" name="Picture 7" descr="SZTE_hun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3960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ctrTitle"/>
          </p:nvPr>
        </p:nvSpPr>
        <p:spPr bwMode="auto">
          <a:xfrm>
            <a:off x="899592" y="699542"/>
            <a:ext cx="7772400" cy="110251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hu-HU" altLang="hu-HU" b="1" dirty="0" smtClean="0">
                <a:solidFill>
                  <a:srgbClr val="703636"/>
                </a:solidFill>
              </a:rPr>
              <a:t>Pénzügyi alapismeretek </a:t>
            </a:r>
          </a:p>
        </p:txBody>
      </p:sp>
      <p:sp>
        <p:nvSpPr>
          <p:cNvPr id="2051" name="Rectangle 5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700338" y="1707654"/>
            <a:ext cx="6443662" cy="278725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hu-HU" altLang="hu-HU" sz="2800" i="1" dirty="0" smtClean="0">
                <a:solidFill>
                  <a:srgbClr val="703636"/>
                </a:solidFill>
              </a:rPr>
              <a:t>Dr. </a:t>
            </a:r>
            <a:r>
              <a:rPr lang="hu-HU" altLang="hu-HU" sz="2800" i="1" dirty="0" err="1" smtClean="0">
                <a:solidFill>
                  <a:srgbClr val="703636"/>
                </a:solidFill>
              </a:rPr>
              <a:t>Kosztopulosz</a:t>
            </a:r>
            <a:r>
              <a:rPr lang="hu-HU" altLang="hu-HU" sz="2800" i="1" dirty="0" smtClean="0">
                <a:solidFill>
                  <a:srgbClr val="703636"/>
                </a:solidFill>
              </a:rPr>
              <a:t> </a:t>
            </a:r>
            <a:r>
              <a:rPr lang="hu-HU" altLang="hu-HU" sz="2800" i="1" dirty="0" err="1" smtClean="0">
                <a:solidFill>
                  <a:srgbClr val="703636"/>
                </a:solidFill>
              </a:rPr>
              <a:t>Andreász</a:t>
            </a:r>
            <a:endParaRPr lang="hu-HU" altLang="hu-HU" sz="2800" i="1" dirty="0" smtClean="0">
              <a:solidFill>
                <a:srgbClr val="703636"/>
              </a:solidFill>
            </a:endParaRPr>
          </a:p>
          <a:p>
            <a:pPr>
              <a:lnSpc>
                <a:spcPct val="80000"/>
              </a:lnSpc>
            </a:pPr>
            <a:r>
              <a:rPr lang="hu-HU" altLang="hu-HU" sz="2800" i="1" dirty="0" smtClean="0">
                <a:solidFill>
                  <a:srgbClr val="703636"/>
                </a:solidFill>
              </a:rPr>
              <a:t>egyetemi docens</a:t>
            </a:r>
          </a:p>
          <a:p>
            <a:pPr>
              <a:lnSpc>
                <a:spcPct val="80000"/>
              </a:lnSpc>
            </a:pPr>
            <a:endParaRPr lang="hu-HU" altLang="hu-HU" sz="2000" dirty="0" smtClean="0">
              <a:solidFill>
                <a:srgbClr val="703636"/>
              </a:solidFill>
            </a:endParaRPr>
          </a:p>
          <a:p>
            <a:pPr>
              <a:lnSpc>
                <a:spcPct val="80000"/>
              </a:lnSpc>
            </a:pPr>
            <a:r>
              <a:rPr lang="hu-HU" altLang="hu-HU" sz="1600" dirty="0" smtClean="0">
                <a:solidFill>
                  <a:srgbClr val="703636"/>
                </a:solidFill>
              </a:rPr>
              <a:t>SZTE GTK Pénzügyek és Nemzetközi Gazdasági Kapcsolatok Intézete</a:t>
            </a:r>
          </a:p>
          <a:p>
            <a:pPr algn="l">
              <a:lnSpc>
                <a:spcPct val="80000"/>
              </a:lnSpc>
            </a:pPr>
            <a:r>
              <a:rPr lang="hu-HU" altLang="hu-HU" sz="1600" b="1" dirty="0" smtClean="0">
                <a:solidFill>
                  <a:srgbClr val="703636"/>
                </a:solidFill>
              </a:rPr>
              <a:t>	</a:t>
            </a:r>
          </a:p>
          <a:p>
            <a:pPr algn="l">
              <a:lnSpc>
                <a:spcPct val="80000"/>
              </a:lnSpc>
            </a:pPr>
            <a:r>
              <a:rPr lang="hu-HU" altLang="hu-HU" sz="1600" b="1" dirty="0" smtClean="0">
                <a:solidFill>
                  <a:srgbClr val="703636"/>
                </a:solidFill>
              </a:rPr>
              <a:t>	</a:t>
            </a:r>
          </a:p>
          <a:p>
            <a:pPr algn="l">
              <a:lnSpc>
                <a:spcPct val="80000"/>
              </a:lnSpc>
            </a:pPr>
            <a:r>
              <a:rPr lang="hu-HU" altLang="hu-HU" sz="1600" b="1" dirty="0">
                <a:solidFill>
                  <a:srgbClr val="703636"/>
                </a:solidFill>
              </a:rPr>
              <a:t> </a:t>
            </a:r>
            <a:r>
              <a:rPr lang="hu-HU" altLang="hu-HU" sz="1600" b="1" dirty="0" smtClean="0">
                <a:solidFill>
                  <a:srgbClr val="703636"/>
                </a:solidFill>
              </a:rPr>
              <a:t>     </a:t>
            </a:r>
          </a:p>
          <a:p>
            <a:pPr algn="l">
              <a:lnSpc>
                <a:spcPct val="80000"/>
              </a:lnSpc>
            </a:pPr>
            <a:r>
              <a:rPr lang="hu-HU" altLang="hu-HU" sz="2400" b="1" i="1" dirty="0">
                <a:solidFill>
                  <a:srgbClr val="703636"/>
                </a:solidFill>
              </a:rPr>
              <a:t> </a:t>
            </a:r>
            <a:r>
              <a:rPr lang="hu-HU" altLang="hu-HU" sz="2400" b="1" i="1" dirty="0" smtClean="0">
                <a:solidFill>
                  <a:srgbClr val="703636"/>
                </a:solidFill>
              </a:rPr>
              <a:t>  </a:t>
            </a:r>
            <a:r>
              <a:rPr lang="hu-HU" altLang="hu-HU" sz="2400" i="1" dirty="0" smtClean="0">
                <a:solidFill>
                  <a:srgbClr val="703636"/>
                </a:solidFill>
              </a:rPr>
              <a:t>1. </a:t>
            </a:r>
            <a:r>
              <a:rPr lang="hu-HU" altLang="hu-HU" sz="2400" i="1" dirty="0">
                <a:solidFill>
                  <a:srgbClr val="703636"/>
                </a:solidFill>
              </a:rPr>
              <a:t>lecke </a:t>
            </a:r>
            <a:r>
              <a:rPr lang="hu-HU" altLang="hu-HU" sz="2400" i="1" dirty="0" smtClean="0">
                <a:solidFill>
                  <a:srgbClr val="703636"/>
                </a:solidFill>
              </a:rPr>
              <a:t> </a:t>
            </a:r>
            <a:r>
              <a:rPr lang="hu-HU" altLang="hu-HU" sz="2400" b="1" dirty="0" smtClean="0">
                <a:solidFill>
                  <a:srgbClr val="703636"/>
                </a:solidFill>
              </a:rPr>
              <a:t>A </a:t>
            </a:r>
            <a:r>
              <a:rPr lang="hu-HU" altLang="hu-HU" sz="2400" b="1" dirty="0">
                <a:solidFill>
                  <a:srgbClr val="703636"/>
                </a:solidFill>
              </a:rPr>
              <a:t>pénz és a pénzrendszerek </a:t>
            </a:r>
            <a:r>
              <a:rPr lang="hu-HU" altLang="hu-HU" sz="2400" b="1" dirty="0" smtClean="0">
                <a:solidFill>
                  <a:srgbClr val="703636"/>
                </a:solidFill>
              </a:rPr>
              <a:t>fejlődése</a:t>
            </a:r>
          </a:p>
          <a:p>
            <a:pPr algn="l">
              <a:lnSpc>
                <a:spcPct val="80000"/>
              </a:lnSpc>
            </a:pPr>
            <a:r>
              <a:rPr lang="hu-HU" altLang="hu-HU" sz="1600" b="1" i="1" dirty="0" smtClean="0">
                <a:solidFill>
                  <a:srgbClr val="703636"/>
                </a:solidFill>
              </a:rPr>
              <a:t>                                      </a:t>
            </a:r>
          </a:p>
          <a:p>
            <a:pPr algn="l">
              <a:lnSpc>
                <a:spcPct val="80000"/>
              </a:lnSpc>
            </a:pPr>
            <a:endParaRPr lang="hu-HU" altLang="hu-HU" sz="1600" b="1" i="1" dirty="0">
              <a:solidFill>
                <a:srgbClr val="703636"/>
              </a:solidFill>
            </a:endParaRPr>
          </a:p>
          <a:p>
            <a:pPr algn="l">
              <a:lnSpc>
                <a:spcPct val="80000"/>
              </a:lnSpc>
            </a:pPr>
            <a:r>
              <a:rPr lang="hu-HU" altLang="hu-HU" sz="1600" b="1" i="1" dirty="0" smtClean="0">
                <a:solidFill>
                  <a:srgbClr val="703636"/>
                </a:solidFill>
              </a:rPr>
              <a:t>		   Zene: „Money, </a:t>
            </a:r>
            <a:r>
              <a:rPr lang="hu-HU" altLang="hu-HU" sz="1600" b="1" i="1" dirty="0" err="1" smtClean="0">
                <a:solidFill>
                  <a:srgbClr val="703636"/>
                </a:solidFill>
              </a:rPr>
              <a:t>money</a:t>
            </a:r>
            <a:r>
              <a:rPr lang="hu-HU" altLang="hu-HU" sz="1600" b="1" i="1" dirty="0" smtClean="0">
                <a:solidFill>
                  <a:srgbClr val="703636"/>
                </a:solidFill>
              </a:rPr>
              <a:t>, </a:t>
            </a:r>
            <a:r>
              <a:rPr lang="hu-HU" altLang="hu-HU" sz="1600" b="1" i="1" dirty="0" err="1" smtClean="0">
                <a:solidFill>
                  <a:srgbClr val="703636"/>
                </a:solidFill>
              </a:rPr>
              <a:t>money</a:t>
            </a:r>
            <a:r>
              <a:rPr lang="hu-HU" altLang="hu-HU" sz="1600" b="1" i="1" dirty="0" smtClean="0">
                <a:solidFill>
                  <a:srgbClr val="703636"/>
                </a:solidFill>
              </a:rPr>
              <a:t>”  ABBA</a:t>
            </a:r>
            <a:endParaRPr lang="hu-HU" altLang="hu-HU" sz="1600" i="1" dirty="0" smtClean="0">
              <a:solidFill>
                <a:srgbClr val="703636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4" y="3194747"/>
            <a:ext cx="2526313" cy="1946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rgbClr val="703636"/>
                </a:solidFill>
              </a:rPr>
              <a:t>Fizetési eszköz funkció</a:t>
            </a:r>
            <a:endParaRPr lang="hu-HU" b="1" dirty="0">
              <a:solidFill>
                <a:srgbClr val="703636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200151"/>
            <a:ext cx="8075240" cy="3394472"/>
          </a:xfrm>
        </p:spPr>
        <p:txBody>
          <a:bodyPr/>
          <a:lstStyle/>
          <a:p>
            <a:pPr marL="0" indent="0" algn="ctr">
              <a:buNone/>
            </a:pPr>
            <a:r>
              <a:rPr lang="hu-HU" dirty="0">
                <a:solidFill>
                  <a:srgbClr val="703636"/>
                </a:solidFill>
              </a:rPr>
              <a:t>a pénzmozgás árumozgás nélkül is </a:t>
            </a:r>
            <a:r>
              <a:rPr lang="hu-HU" dirty="0" smtClean="0">
                <a:solidFill>
                  <a:srgbClr val="703636"/>
                </a:solidFill>
              </a:rPr>
              <a:t>megtörténhet (halasztott fizetés, adófizetés)</a:t>
            </a:r>
            <a:endParaRPr lang="hu-HU" dirty="0">
              <a:solidFill>
                <a:srgbClr val="703636"/>
              </a:solidFill>
            </a:endParaRPr>
          </a:p>
        </p:txBody>
      </p:sp>
      <p:pic>
        <p:nvPicPr>
          <p:cNvPr id="10242" name="Picture 2" descr="Képtalálat a következ&amp;odblac;re: „loan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760" y="2283718"/>
            <a:ext cx="4464496" cy="2756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1456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rgbClr val="703636"/>
                </a:solidFill>
              </a:rPr>
              <a:t>Tartalékolási eszköz funkció</a:t>
            </a:r>
            <a:endParaRPr lang="hu-HU" b="1" dirty="0">
              <a:solidFill>
                <a:srgbClr val="703636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200151"/>
            <a:ext cx="8219256" cy="3394472"/>
          </a:xfrm>
        </p:spPr>
        <p:txBody>
          <a:bodyPr/>
          <a:lstStyle/>
          <a:p>
            <a:pPr marL="0" indent="0" algn="ctr">
              <a:buNone/>
            </a:pPr>
            <a:r>
              <a:rPr lang="hu-HU" i="1" dirty="0">
                <a:solidFill>
                  <a:srgbClr val="703636"/>
                </a:solidFill>
              </a:rPr>
              <a:t>felhalmozási </a:t>
            </a:r>
            <a:r>
              <a:rPr lang="hu-HU" i="1" dirty="0" smtClean="0">
                <a:solidFill>
                  <a:srgbClr val="703636"/>
                </a:solidFill>
              </a:rPr>
              <a:t>eszköz, </a:t>
            </a:r>
            <a:r>
              <a:rPr lang="hu-HU" i="1" dirty="0">
                <a:solidFill>
                  <a:srgbClr val="703636"/>
                </a:solidFill>
              </a:rPr>
              <a:t>értékőrző, </a:t>
            </a:r>
            <a:r>
              <a:rPr lang="hu-HU" i="1" dirty="0" smtClean="0">
                <a:solidFill>
                  <a:srgbClr val="703636"/>
                </a:solidFill>
              </a:rPr>
              <a:t>kincsképző stb.:</a:t>
            </a:r>
            <a:r>
              <a:rPr lang="hu-HU" dirty="0" smtClean="0">
                <a:solidFill>
                  <a:srgbClr val="703636"/>
                </a:solidFill>
              </a:rPr>
              <a:t>  a </a:t>
            </a:r>
            <a:r>
              <a:rPr lang="hu-HU" dirty="0">
                <a:solidFill>
                  <a:srgbClr val="703636"/>
                </a:solidFill>
              </a:rPr>
              <a:t>pénz a megtakarítások egy lehetséges </a:t>
            </a:r>
            <a:r>
              <a:rPr lang="hu-HU" dirty="0" smtClean="0">
                <a:solidFill>
                  <a:srgbClr val="703636"/>
                </a:solidFill>
              </a:rPr>
              <a:t>eszköze</a:t>
            </a:r>
            <a:endParaRPr lang="hu-HU" dirty="0">
              <a:solidFill>
                <a:srgbClr val="703636"/>
              </a:solidFill>
            </a:endParaRPr>
          </a:p>
        </p:txBody>
      </p:sp>
      <p:pic>
        <p:nvPicPr>
          <p:cNvPr id="11266" name="Picture 2" descr="Képtalálat a következ&amp;odblac;re: „malacpersely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305993"/>
            <a:ext cx="4104456" cy="2733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6310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rgbClr val="703636"/>
                </a:solidFill>
              </a:rPr>
              <a:t>Világpénz funkció</a:t>
            </a:r>
            <a:endParaRPr lang="hu-HU" b="1" dirty="0">
              <a:solidFill>
                <a:srgbClr val="703636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1200151"/>
            <a:ext cx="8568952" cy="3394472"/>
          </a:xfrm>
        </p:spPr>
        <p:txBody>
          <a:bodyPr/>
          <a:lstStyle/>
          <a:p>
            <a:pPr marL="0" indent="0" algn="ctr">
              <a:buNone/>
            </a:pPr>
            <a:r>
              <a:rPr lang="hu-HU" i="1" dirty="0" smtClean="0">
                <a:solidFill>
                  <a:srgbClr val="703636"/>
                </a:solidFill>
              </a:rPr>
              <a:t>nemzetközi pénz:</a:t>
            </a:r>
            <a:r>
              <a:rPr lang="hu-HU" dirty="0" smtClean="0">
                <a:solidFill>
                  <a:srgbClr val="703636"/>
                </a:solidFill>
              </a:rPr>
              <a:t> ha egy pénz a nemzetközi porondon is képes betölteni az előző négy funkciót</a:t>
            </a:r>
            <a:endParaRPr lang="hu-HU" dirty="0">
              <a:solidFill>
                <a:srgbClr val="703636"/>
              </a:solidFill>
            </a:endParaRPr>
          </a:p>
        </p:txBody>
      </p:sp>
      <p:pic>
        <p:nvPicPr>
          <p:cNvPr id="12290" name="Picture 2" descr="Képtalálat a következ&amp;odblac;re: „international money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165503"/>
            <a:ext cx="3816424" cy="2946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4027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rgbClr val="703636"/>
                </a:solidFill>
              </a:rPr>
              <a:t>Tudjuk-e, mi a pénz?</a:t>
            </a:r>
            <a:endParaRPr lang="hu-HU" b="1" dirty="0">
              <a:solidFill>
                <a:srgbClr val="703636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hu-HU" dirty="0">
                <a:solidFill>
                  <a:srgbClr val="703636"/>
                </a:solidFill>
              </a:rPr>
              <a:t>Nagyon sok jószág van, amely a fenti funkciók némelyikét vagy összességét jól-rosszul betölti, és a funkcióknak való megfelelés nem abszolút, hanem mértékek kérdése</a:t>
            </a:r>
            <a:r>
              <a:rPr lang="hu-HU" dirty="0" smtClean="0">
                <a:solidFill>
                  <a:srgbClr val="703636"/>
                </a:solidFill>
              </a:rPr>
              <a:t>.</a:t>
            </a:r>
          </a:p>
          <a:p>
            <a:pPr marL="0" indent="0" algn="just">
              <a:buNone/>
            </a:pPr>
            <a:r>
              <a:rPr lang="hu-HU" dirty="0" smtClean="0">
                <a:solidFill>
                  <a:srgbClr val="703636"/>
                </a:solidFill>
              </a:rPr>
              <a:t> </a:t>
            </a:r>
            <a:r>
              <a:rPr lang="hu-HU" dirty="0">
                <a:solidFill>
                  <a:srgbClr val="703636"/>
                </a:solidFill>
              </a:rPr>
              <a:t>Hogy hol húzzuk meg a határt, amitől kezdve valami pénz, </a:t>
            </a:r>
            <a:r>
              <a:rPr lang="hu-HU" dirty="0" smtClean="0">
                <a:solidFill>
                  <a:srgbClr val="703636"/>
                </a:solidFill>
              </a:rPr>
              <a:t>az mindig </a:t>
            </a:r>
            <a:r>
              <a:rPr lang="hu-HU" dirty="0">
                <a:solidFill>
                  <a:srgbClr val="703636"/>
                </a:solidFill>
              </a:rPr>
              <a:t>magában foglalja az önkényes elhatárolás elemét.</a:t>
            </a:r>
          </a:p>
        </p:txBody>
      </p:sp>
    </p:spTree>
    <p:extLst>
      <p:ext uri="{BB962C8B-B14F-4D97-AF65-F5344CB8AC3E}">
        <p14:creationId xmlns:p14="http://schemas.microsoft.com/office/powerpoint/2010/main" val="1172438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rgbClr val="703636"/>
                </a:solidFill>
              </a:rPr>
              <a:t>További olvasnivaló:</a:t>
            </a:r>
            <a:endParaRPr lang="hu-HU" b="1" dirty="0">
              <a:solidFill>
                <a:srgbClr val="703636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smtClean="0">
                <a:solidFill>
                  <a:srgbClr val="703636"/>
                </a:solidFill>
              </a:rPr>
              <a:t>A természetes gazdasági rend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139702"/>
            <a:ext cx="19050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Silvio Gesell (1895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299" y="1203598"/>
            <a:ext cx="2381250" cy="300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églalap 3"/>
          <p:cNvSpPr/>
          <p:nvPr/>
        </p:nvSpPr>
        <p:spPr>
          <a:xfrm>
            <a:off x="3165996" y="4501292"/>
            <a:ext cx="59780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hu-HU" sz="3200" kern="0" dirty="0" smtClean="0">
                <a:solidFill>
                  <a:srgbClr val="000000"/>
                </a:solidFill>
                <a:latin typeface="Times New Roman"/>
              </a:rPr>
              <a:t>          </a:t>
            </a:r>
            <a:r>
              <a:rPr lang="hu-HU" sz="3200" i="1" kern="0" dirty="0" smtClean="0">
                <a:solidFill>
                  <a:srgbClr val="703636"/>
                </a:solidFill>
                <a:latin typeface="Times New Roman"/>
              </a:rPr>
              <a:t>Silvio </a:t>
            </a:r>
            <a:r>
              <a:rPr lang="hu-HU" sz="3200" i="1" kern="0" dirty="0" err="1">
                <a:solidFill>
                  <a:srgbClr val="703636"/>
                </a:solidFill>
                <a:latin typeface="Times New Roman"/>
              </a:rPr>
              <a:t>Gesell</a:t>
            </a:r>
            <a:r>
              <a:rPr lang="hu-HU" sz="3200" i="1" kern="0" dirty="0">
                <a:solidFill>
                  <a:srgbClr val="703636"/>
                </a:solidFill>
                <a:latin typeface="Times New Roman"/>
              </a:rPr>
              <a:t> (1862-1930</a:t>
            </a:r>
            <a:r>
              <a:rPr lang="hu-HU" sz="3200" i="1" kern="0" dirty="0" smtClean="0">
                <a:solidFill>
                  <a:srgbClr val="703636"/>
                </a:solidFill>
                <a:latin typeface="Times New Roman"/>
              </a:rPr>
              <a:t>)</a:t>
            </a:r>
            <a:endParaRPr lang="hu-HU" sz="3200" i="1" kern="0" dirty="0">
              <a:solidFill>
                <a:srgbClr val="703636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3238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rgbClr val="703636"/>
                </a:solidFill>
              </a:rPr>
              <a:t>További olvasnivaló:</a:t>
            </a:r>
            <a:endParaRPr lang="hu-HU" b="1" dirty="0">
              <a:solidFill>
                <a:srgbClr val="703636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smtClean="0">
                <a:solidFill>
                  <a:srgbClr val="703636"/>
                </a:solidFill>
              </a:rPr>
              <a:t>Sós Aladár: A pénz lényege </a:t>
            </a:r>
            <a:endParaRPr lang="hu-HU" dirty="0">
              <a:solidFill>
                <a:srgbClr val="703636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131590"/>
            <a:ext cx="2736304" cy="3817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836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3965" y="4063380"/>
            <a:ext cx="4993709" cy="1080120"/>
          </a:xfrm>
        </p:spPr>
        <p:txBody>
          <a:bodyPr/>
          <a:lstStyle/>
          <a:p>
            <a:r>
              <a:rPr lang="hu-HU" sz="1500" dirty="0"/>
              <a:t>Jelen tananyag </a:t>
            </a:r>
            <a:br>
              <a:rPr lang="hu-HU" sz="1500" dirty="0"/>
            </a:br>
            <a:r>
              <a:rPr lang="hu-HU" sz="1500" dirty="0"/>
              <a:t>a Szegedi Tudományegyetemen készült</a:t>
            </a:r>
            <a:br>
              <a:rPr lang="hu-HU" sz="1500" dirty="0"/>
            </a:br>
            <a:r>
              <a:rPr lang="hu-HU" sz="1500" dirty="0"/>
              <a:t>az Európai Unió támogatásával. </a:t>
            </a:r>
            <a:br>
              <a:rPr lang="hu-HU" sz="1500" dirty="0"/>
            </a:br>
            <a:r>
              <a:rPr lang="hu-HU" sz="1500" dirty="0"/>
              <a:t>Projekt azonosító: EFOP-3.4.3-16-2016-00014</a:t>
            </a:r>
          </a:p>
        </p:txBody>
      </p:sp>
      <p:sp>
        <p:nvSpPr>
          <p:cNvPr id="3" name="Cím 1">
            <a:extLst>
              <a:ext uri="{FF2B5EF4-FFF2-40B4-BE49-F238E27FC236}">
                <a16:creationId xmlns:a16="http://schemas.microsoft.com/office/drawing/2014/main" id="{9B93854D-BB69-4D55-9607-A5D5A37F9570}"/>
              </a:ext>
            </a:extLst>
          </p:cNvPr>
          <p:cNvSpPr txBox="1">
            <a:spLocks/>
          </p:cNvSpPr>
          <p:nvPr/>
        </p:nvSpPr>
        <p:spPr bwMode="auto">
          <a:xfrm>
            <a:off x="1426024" y="242980"/>
            <a:ext cx="6291953" cy="2516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 cap="all" baseline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685800"/>
            <a:endParaRPr lang="hu-HU" sz="1500" kern="0" dirty="0">
              <a:solidFill>
                <a:srgbClr val="FFFFFF"/>
              </a:solidFill>
            </a:endParaRPr>
          </a:p>
          <a:p>
            <a:pPr algn="ctr" defTabSz="685800"/>
            <a:r>
              <a:rPr lang="hu-HU" sz="1500" kern="0" dirty="0">
                <a:solidFill>
                  <a:srgbClr val="FFFFFF"/>
                </a:solidFill>
              </a:rPr>
              <a:t>Szegedi Tudományegyetem</a:t>
            </a:r>
          </a:p>
          <a:p>
            <a:pPr algn="ctr" defTabSz="685800"/>
            <a:r>
              <a:rPr lang="hu-HU" sz="1500" kern="0" dirty="0" err="1">
                <a:solidFill>
                  <a:srgbClr val="FFFFFF"/>
                </a:solidFill>
              </a:rPr>
              <a:t>GazdaságtUDOMÁNYI</a:t>
            </a:r>
            <a:r>
              <a:rPr lang="hu-HU" sz="1500" kern="0" dirty="0">
                <a:solidFill>
                  <a:srgbClr val="FFFFFF"/>
                </a:solidFill>
              </a:rPr>
              <a:t> KAR</a:t>
            </a:r>
          </a:p>
          <a:p>
            <a:pPr algn="ctr" defTabSz="685800"/>
            <a:r>
              <a:rPr lang="hu-HU" sz="1500" kern="0" dirty="0">
                <a:solidFill>
                  <a:srgbClr val="FFFFFF"/>
                </a:solidFill>
              </a:rPr>
              <a:t>Közgazdász  KÉPZÉS</a:t>
            </a:r>
          </a:p>
          <a:p>
            <a:pPr algn="ctr" defTabSz="685800"/>
            <a:r>
              <a:rPr lang="hu-HU" sz="1500" kern="0" dirty="0">
                <a:solidFill>
                  <a:srgbClr val="FFFFFF"/>
                </a:solidFill>
              </a:rPr>
              <a:t>Távoktatási TAGOZAT</a:t>
            </a:r>
          </a:p>
          <a:p>
            <a:pPr algn="ctr" defTabSz="685800"/>
            <a:r>
              <a:rPr lang="hu-HU" sz="1500" kern="0" dirty="0">
                <a:solidFill>
                  <a:srgbClr val="FFFFFF"/>
                </a:solidFill>
              </a:rPr>
              <a:t>LECKESOROZAT</a:t>
            </a:r>
          </a:p>
          <a:p>
            <a:pPr algn="ctr" defTabSz="685800"/>
            <a:r>
              <a:rPr lang="hu-HU" sz="1500" kern="0" dirty="0">
                <a:solidFill>
                  <a:srgbClr val="FFFFFF"/>
                </a:solidFill>
              </a:rPr>
              <a:t>Copyright ©  SZTE GTK 2017/2018</a:t>
            </a:r>
          </a:p>
          <a:p>
            <a:pPr algn="ctr" defTabSz="685800"/>
            <a:endParaRPr lang="hu-HU" sz="1500" kern="0" dirty="0">
              <a:solidFill>
                <a:srgbClr val="FFFFFF"/>
              </a:solidFill>
            </a:endParaRPr>
          </a:p>
          <a:p>
            <a:pPr algn="ctr" defTabSz="685800"/>
            <a:r>
              <a:rPr lang="hu-HU" sz="1500" kern="0" dirty="0">
                <a:solidFill>
                  <a:srgbClr val="FFFFFF"/>
                </a:solidFill>
              </a:rPr>
              <a:t>A LECKE tartalma, illetve alkotó </a:t>
            </a:r>
            <a:r>
              <a:rPr lang="hu-HU" sz="1500" kern="0" dirty="0" err="1">
                <a:solidFill>
                  <a:srgbClr val="FFFFFF"/>
                </a:solidFill>
              </a:rPr>
              <a:t>elemeI</a:t>
            </a:r>
            <a:r>
              <a:rPr lang="hu-HU" sz="1500" kern="0" dirty="0">
                <a:solidFill>
                  <a:srgbClr val="FFFFFF"/>
                </a:solidFill>
              </a:rPr>
              <a:t> előzetes, írásbeli engedély MELLETT használhatók fel.</a:t>
            </a:r>
          </a:p>
        </p:txBody>
      </p:sp>
    </p:spTree>
    <p:extLst>
      <p:ext uri="{BB962C8B-B14F-4D97-AF65-F5344CB8AC3E}">
        <p14:creationId xmlns:p14="http://schemas.microsoft.com/office/powerpoint/2010/main" val="3640603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539552" y="699542"/>
            <a:ext cx="8229600" cy="3533440"/>
          </a:xfrm>
        </p:spPr>
        <p:txBody>
          <a:bodyPr/>
          <a:lstStyle/>
          <a:p>
            <a:pPr marL="0" indent="0" algn="ctr">
              <a:buNone/>
            </a:pPr>
            <a:r>
              <a:rPr lang="hu-HU" altLang="hu-HU" sz="4000" b="1" dirty="0" smtClean="0">
                <a:solidFill>
                  <a:srgbClr val="703636"/>
                </a:solidFill>
              </a:rPr>
              <a:t>A pénz funkciói</a:t>
            </a:r>
            <a:endParaRPr lang="hu-HU" sz="4000" dirty="0"/>
          </a:p>
        </p:txBody>
      </p:sp>
      <p:pic>
        <p:nvPicPr>
          <p:cNvPr id="1026" name="Picture 2" descr="Képtalálat a következ&amp;odblac;re: „money icon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83903"/>
            <a:ext cx="2736304" cy="2848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rgbClr val="703636"/>
                </a:solidFill>
              </a:rPr>
              <a:t>Tudjuk-e, mi a pénz?</a:t>
            </a:r>
            <a:endParaRPr lang="hu-HU" b="1" dirty="0">
              <a:solidFill>
                <a:srgbClr val="703636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i="1" dirty="0" smtClean="0">
                <a:solidFill>
                  <a:srgbClr val="703636"/>
                </a:solidFill>
              </a:rPr>
              <a:t>Ez egyszerre könnyű és nagyon nehéz kérdés...</a:t>
            </a:r>
            <a:endParaRPr lang="hu-HU" i="1" dirty="0">
              <a:solidFill>
                <a:srgbClr val="703636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016937"/>
            <a:ext cx="2523872" cy="3028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8343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rgbClr val="703636"/>
                </a:solidFill>
              </a:rPr>
              <a:t>Tudjuk-e, mi a pénz?</a:t>
            </a:r>
            <a:endParaRPr lang="hu-HU" b="1" dirty="0">
              <a:solidFill>
                <a:srgbClr val="703636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i="1" dirty="0" smtClean="0">
                <a:solidFill>
                  <a:srgbClr val="703636"/>
                </a:solidFill>
              </a:rPr>
              <a:t>Könnyű kérdés, mert...</a:t>
            </a:r>
            <a:endParaRPr lang="hu-HU" i="1" dirty="0">
              <a:solidFill>
                <a:srgbClr val="703636"/>
              </a:solidFill>
            </a:endParaRPr>
          </a:p>
        </p:txBody>
      </p:sp>
      <p:pic>
        <p:nvPicPr>
          <p:cNvPr id="3074" name="Picture 2" descr="Képtalálat a következ&amp;odblac;re: „pénztárca pénzzel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043092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Képtalálat a következ&amp;odblac;re: „wealth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3078" name="Picture 6" descr="Képtalálat a következ&amp;odblac;re: „wealth”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248304"/>
            <a:ext cx="476250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173395"/>
            <a:ext cx="2088232" cy="2651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0218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rgbClr val="703636"/>
                </a:solidFill>
              </a:rPr>
              <a:t>Tudjuk-e, mi a pénz?</a:t>
            </a:r>
            <a:endParaRPr lang="hu-HU" b="1" dirty="0">
              <a:solidFill>
                <a:srgbClr val="703636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hu-HU" i="1" dirty="0" smtClean="0">
                <a:solidFill>
                  <a:srgbClr val="703636"/>
                </a:solidFill>
              </a:rPr>
              <a:t>Nehéz kérdés, mert...</a:t>
            </a:r>
          </a:p>
          <a:p>
            <a:pPr marL="0" indent="0">
              <a:buNone/>
            </a:pPr>
            <a:endParaRPr lang="hu-HU" i="1" dirty="0" smtClean="0">
              <a:solidFill>
                <a:srgbClr val="703636"/>
              </a:solidFill>
            </a:endParaRPr>
          </a:p>
        </p:txBody>
      </p:sp>
      <p:sp>
        <p:nvSpPr>
          <p:cNvPr id="4" name="AutoShape 4" descr="Képtalálat a következ&amp;odblac;re: „wealth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10" name="Picture 2" descr="C:\Users\kosztopulosz\Downloads\wordclou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5" y="1419622"/>
            <a:ext cx="4965169" cy="372387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4082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2135961"/>
          </a:xfrm>
        </p:spPr>
        <p:txBody>
          <a:bodyPr/>
          <a:lstStyle/>
          <a:p>
            <a:r>
              <a:rPr lang="hu-HU" b="1" dirty="0">
                <a:solidFill>
                  <a:srgbClr val="703636"/>
                </a:solidFill>
              </a:rPr>
              <a:t>A pénz funkcionális </a:t>
            </a:r>
            <a:r>
              <a:rPr lang="hu-HU" b="1" dirty="0" smtClean="0">
                <a:solidFill>
                  <a:srgbClr val="703636"/>
                </a:solidFill>
              </a:rPr>
              <a:t>elmélete</a:t>
            </a:r>
            <a:br>
              <a:rPr lang="hu-HU" b="1" dirty="0" smtClean="0">
                <a:solidFill>
                  <a:srgbClr val="703636"/>
                </a:solidFill>
              </a:rPr>
            </a:br>
            <a:r>
              <a:rPr lang="hu-HU" sz="3200" dirty="0" smtClean="0">
                <a:solidFill>
                  <a:srgbClr val="703636"/>
                </a:solidFill>
              </a:rPr>
              <a:t>A </a:t>
            </a:r>
            <a:r>
              <a:rPr lang="hu-HU" sz="3200" dirty="0">
                <a:solidFill>
                  <a:srgbClr val="703636"/>
                </a:solidFill>
              </a:rPr>
              <a:t>pénz a funkciói által határozható meg: bármi pénz lehet, amit pénzként használunk.</a:t>
            </a:r>
            <a:r>
              <a:rPr lang="hu-HU" dirty="0">
                <a:solidFill>
                  <a:srgbClr val="703636"/>
                </a:solidFill>
              </a:rPr>
              <a:t/>
            </a:r>
            <a:br>
              <a:rPr lang="hu-HU" dirty="0">
                <a:solidFill>
                  <a:srgbClr val="703636"/>
                </a:solidFill>
              </a:rPr>
            </a:br>
            <a:r>
              <a:rPr lang="hu-HU" b="1" dirty="0" smtClean="0">
                <a:solidFill>
                  <a:srgbClr val="703636"/>
                </a:solidFill>
              </a:rPr>
              <a:t> </a:t>
            </a:r>
            <a:endParaRPr lang="hu-HU" b="1" dirty="0">
              <a:solidFill>
                <a:srgbClr val="703636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43608" y="2139702"/>
            <a:ext cx="7643192" cy="2454920"/>
          </a:xfrm>
        </p:spPr>
        <p:txBody>
          <a:bodyPr/>
          <a:lstStyle/>
          <a:p>
            <a:pPr marL="0" indent="0">
              <a:buNone/>
            </a:pPr>
            <a:endParaRPr lang="hu-HU" dirty="0">
              <a:solidFill>
                <a:srgbClr val="703636"/>
              </a:solidFill>
            </a:endParaRPr>
          </a:p>
          <a:p>
            <a:pPr marL="0" indent="0">
              <a:buNone/>
            </a:pPr>
            <a:r>
              <a:rPr lang="hu-HU" dirty="0">
                <a:solidFill>
                  <a:srgbClr val="703636"/>
                </a:solidFill>
              </a:rPr>
              <a:t>Sir John </a:t>
            </a:r>
            <a:r>
              <a:rPr lang="hu-HU" dirty="0" err="1" smtClean="0">
                <a:solidFill>
                  <a:srgbClr val="703636"/>
                </a:solidFill>
              </a:rPr>
              <a:t>Hicks</a:t>
            </a:r>
            <a:r>
              <a:rPr lang="hu-HU" dirty="0" smtClean="0">
                <a:solidFill>
                  <a:srgbClr val="703636"/>
                </a:solidFill>
              </a:rPr>
              <a:t> (1904–1989):</a:t>
            </a:r>
          </a:p>
          <a:p>
            <a:pPr marL="0" indent="0">
              <a:buNone/>
            </a:pPr>
            <a:r>
              <a:rPr lang="hu-HU" dirty="0" smtClean="0">
                <a:solidFill>
                  <a:srgbClr val="703636"/>
                </a:solidFill>
              </a:rPr>
              <a:t>„</a:t>
            </a:r>
            <a:r>
              <a:rPr lang="en-US" i="1" dirty="0" smtClean="0">
                <a:solidFill>
                  <a:srgbClr val="703636"/>
                </a:solidFill>
              </a:rPr>
              <a:t>money </a:t>
            </a:r>
            <a:r>
              <a:rPr lang="en-US" i="1" dirty="0">
                <a:solidFill>
                  <a:srgbClr val="703636"/>
                </a:solidFill>
              </a:rPr>
              <a:t>is what money </a:t>
            </a:r>
            <a:r>
              <a:rPr lang="en-US" i="1" dirty="0" smtClean="0">
                <a:solidFill>
                  <a:srgbClr val="703636"/>
                </a:solidFill>
              </a:rPr>
              <a:t>does</a:t>
            </a:r>
            <a:r>
              <a:rPr lang="hu-HU" dirty="0" smtClean="0">
                <a:solidFill>
                  <a:srgbClr val="703636"/>
                </a:solidFill>
              </a:rPr>
              <a:t>”</a:t>
            </a:r>
            <a:endParaRPr lang="hu-HU" dirty="0">
              <a:solidFill>
                <a:srgbClr val="703636"/>
              </a:solidFill>
            </a:endParaRPr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6757" y="2341940"/>
            <a:ext cx="2155877" cy="2787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0907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rgbClr val="703636"/>
                </a:solidFill>
              </a:rPr>
              <a:t>A pénz funkciói</a:t>
            </a:r>
            <a:endParaRPr lang="hu-HU" b="1" dirty="0">
              <a:solidFill>
                <a:srgbClr val="703636"/>
              </a:solidFill>
            </a:endParaRP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4315522"/>
              </p:ext>
            </p:extLst>
          </p:nvPr>
        </p:nvGraphicFramePr>
        <p:xfrm>
          <a:off x="457200" y="1200150"/>
          <a:ext cx="8229600" cy="3394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84446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C75AFD5-4084-4DC6-A8E1-1F15B973A1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5C75AFD5-4084-4DC6-A8E1-1F15B973A1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5C75AFD5-4084-4DC6-A8E1-1F15B973A1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EE4AFC4-68CC-4D16-8A37-5A6C62D174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AEE4AFC4-68CC-4D16-8A37-5A6C62D174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AEE4AFC4-68CC-4D16-8A37-5A6C62D174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FD40BEB-F5A7-437A-BA9C-B1908A5084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1FD40BEB-F5A7-437A-BA9C-B1908A5084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1FD40BEB-F5A7-437A-BA9C-B1908A5084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9B15B58-F62A-4876-8968-B1282D34FF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graphicEl>
                                              <a:dgm id="{69B15B58-F62A-4876-8968-B1282D34FF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69B15B58-F62A-4876-8968-B1282D34FF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8299947-96FD-4E31-8A9C-8344D65E0A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08299947-96FD-4E31-8A9C-8344D65E0A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08299947-96FD-4E31-8A9C-8344D65E0A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rgbClr val="703636"/>
                </a:solidFill>
              </a:rPr>
              <a:t>Értékmérő funkció</a:t>
            </a:r>
            <a:endParaRPr lang="hu-HU" b="1" dirty="0">
              <a:solidFill>
                <a:srgbClr val="703636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7504" y="1200151"/>
            <a:ext cx="8928992" cy="3394472"/>
          </a:xfrm>
        </p:spPr>
        <p:txBody>
          <a:bodyPr/>
          <a:lstStyle/>
          <a:p>
            <a:pPr marL="0" indent="0">
              <a:buNone/>
            </a:pPr>
            <a:r>
              <a:rPr lang="hu-HU" i="1" dirty="0" smtClean="0">
                <a:solidFill>
                  <a:srgbClr val="703636"/>
                </a:solidFill>
              </a:rPr>
              <a:t>elszámolási egység, </a:t>
            </a:r>
            <a:r>
              <a:rPr lang="hu-HU" i="1" dirty="0">
                <a:solidFill>
                  <a:srgbClr val="703636"/>
                </a:solidFill>
              </a:rPr>
              <a:t>ármérce, általános </a:t>
            </a:r>
            <a:r>
              <a:rPr lang="hu-HU" i="1" dirty="0" smtClean="0">
                <a:solidFill>
                  <a:srgbClr val="703636"/>
                </a:solidFill>
              </a:rPr>
              <a:t>egyenértékes: </a:t>
            </a:r>
            <a:r>
              <a:rPr lang="hu-HU" dirty="0">
                <a:solidFill>
                  <a:srgbClr val="703636"/>
                </a:solidFill>
              </a:rPr>
              <a:t>a pénz az </a:t>
            </a:r>
            <a:r>
              <a:rPr lang="hu-HU" dirty="0" smtClean="0">
                <a:solidFill>
                  <a:srgbClr val="703636"/>
                </a:solidFill>
              </a:rPr>
              <a:t>árak </a:t>
            </a:r>
            <a:r>
              <a:rPr lang="hu-HU" dirty="0">
                <a:solidFill>
                  <a:srgbClr val="703636"/>
                </a:solidFill>
              </a:rPr>
              <a:t>mértékegysége („közös nevező”)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424228"/>
            <a:ext cx="3240360" cy="2427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3461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rgbClr val="703636"/>
                </a:solidFill>
              </a:rPr>
              <a:t>Csereeszköz funkció</a:t>
            </a:r>
            <a:endParaRPr lang="hu-HU" b="1" dirty="0">
              <a:solidFill>
                <a:srgbClr val="703636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200151"/>
            <a:ext cx="8075240" cy="3394472"/>
          </a:xfrm>
        </p:spPr>
        <p:txBody>
          <a:bodyPr/>
          <a:lstStyle/>
          <a:p>
            <a:pPr marL="0" indent="0" algn="ctr">
              <a:buNone/>
            </a:pPr>
            <a:r>
              <a:rPr lang="hu-HU" i="1" dirty="0">
                <a:solidFill>
                  <a:srgbClr val="703636"/>
                </a:solidFill>
              </a:rPr>
              <a:t>forgalmi </a:t>
            </a:r>
            <a:r>
              <a:rPr lang="hu-HU" i="1" dirty="0" smtClean="0">
                <a:solidFill>
                  <a:srgbClr val="703636"/>
                </a:solidFill>
              </a:rPr>
              <a:t>eszköz, </a:t>
            </a:r>
            <a:r>
              <a:rPr lang="hu-HU" i="1" dirty="0">
                <a:solidFill>
                  <a:srgbClr val="703636"/>
                </a:solidFill>
              </a:rPr>
              <a:t>tranzakciós </a:t>
            </a:r>
            <a:r>
              <a:rPr lang="hu-HU" i="1" dirty="0" smtClean="0">
                <a:solidFill>
                  <a:srgbClr val="703636"/>
                </a:solidFill>
              </a:rPr>
              <a:t>eszköz stb.:            </a:t>
            </a:r>
            <a:r>
              <a:rPr lang="hu-HU" dirty="0" smtClean="0">
                <a:solidFill>
                  <a:srgbClr val="703636"/>
                </a:solidFill>
              </a:rPr>
              <a:t>a </a:t>
            </a:r>
            <a:r>
              <a:rPr lang="hu-HU" dirty="0">
                <a:solidFill>
                  <a:srgbClr val="703636"/>
                </a:solidFill>
              </a:rPr>
              <a:t>pénz közvetíti az áruk cseréjét</a:t>
            </a:r>
          </a:p>
        </p:txBody>
      </p:sp>
      <p:pic>
        <p:nvPicPr>
          <p:cNvPr id="9218" name="Picture 2" descr="Képtalálat a következ&amp;odblac;re: „buy something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499743"/>
            <a:ext cx="3297611" cy="236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124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lapértelmezett terv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ZTE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ZTE" id="{16AFD42C-3CB9-49E3-A10B-5BC11A1E63F8}" vid="{BDC7B3DF-2A2F-4402-B00A-F3E9F62ED550}"/>
    </a:ext>
  </a:extLst>
</a:theme>
</file>

<file path=ppt/theme/theme3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4105</TotalTime>
  <Words>291</Words>
  <Application>Microsoft Office PowerPoint</Application>
  <PresentationFormat>Diavetítés a képernyőre (16:9 oldalarány)</PresentationFormat>
  <Paragraphs>73</Paragraphs>
  <Slides>16</Slides>
  <Notes>16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2</vt:i4>
      </vt:variant>
      <vt:variant>
        <vt:lpstr>Diacímek</vt:lpstr>
      </vt:variant>
      <vt:variant>
        <vt:i4>16</vt:i4>
      </vt:variant>
    </vt:vector>
  </HeadingPairs>
  <TitlesOfParts>
    <vt:vector size="21" baseType="lpstr">
      <vt:lpstr>Arial</vt:lpstr>
      <vt:lpstr>Calibri</vt:lpstr>
      <vt:lpstr>Times New Roman</vt:lpstr>
      <vt:lpstr>Alapértelmezett terv</vt:lpstr>
      <vt:lpstr>1_SZTE</vt:lpstr>
      <vt:lpstr>Pénzügyi alapismeretek </vt:lpstr>
      <vt:lpstr>PowerPoint-bemutató</vt:lpstr>
      <vt:lpstr>Tudjuk-e, mi a pénz?</vt:lpstr>
      <vt:lpstr>Tudjuk-e, mi a pénz?</vt:lpstr>
      <vt:lpstr>Tudjuk-e, mi a pénz?</vt:lpstr>
      <vt:lpstr>A pénz funkcionális elmélete A pénz a funkciói által határozható meg: bármi pénz lehet, amit pénzként használunk.  </vt:lpstr>
      <vt:lpstr>A pénz funkciói</vt:lpstr>
      <vt:lpstr>Értékmérő funkció</vt:lpstr>
      <vt:lpstr>Csereeszköz funkció</vt:lpstr>
      <vt:lpstr>Fizetési eszköz funkció</vt:lpstr>
      <vt:lpstr>Tartalékolási eszköz funkció</vt:lpstr>
      <vt:lpstr>Világpénz funkció</vt:lpstr>
      <vt:lpstr>Tudjuk-e, mi a pénz?</vt:lpstr>
      <vt:lpstr>További olvasnivaló:</vt:lpstr>
      <vt:lpstr>További olvasnivaló:</vt:lpstr>
      <vt:lpstr>Jelen tananyag  a Szegedi Tudományegyetemen készült az Európai Unió támogatásával.  Projekt azonosító: EFOP-3.4.3-16-2016-00014</vt:lpstr>
    </vt:vector>
  </TitlesOfParts>
  <Company>SZTE GTK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Nincs diacím</dc:title>
  <dc:creator>Garamhegyi Ábel</dc:creator>
  <cp:lastModifiedBy>Némethi László</cp:lastModifiedBy>
  <cp:revision>125</cp:revision>
  <dcterms:created xsi:type="dcterms:W3CDTF">2002-09-12T08:02:34Z</dcterms:created>
  <dcterms:modified xsi:type="dcterms:W3CDTF">2018-03-28T10:54:30Z</dcterms:modified>
</cp:coreProperties>
</file>