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8"/>
  </p:notesMasterIdLst>
  <p:sldIdLst>
    <p:sldId id="276" r:id="rId3"/>
    <p:sldId id="347" r:id="rId4"/>
    <p:sldId id="334" r:id="rId5"/>
    <p:sldId id="346" r:id="rId6"/>
    <p:sldId id="348" r:id="rId7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FF99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227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16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82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60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9886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16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9155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819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21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11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60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58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227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021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800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2914650"/>
            <a:ext cx="4343400" cy="6858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4114857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443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221601"/>
            <a:ext cx="5111750" cy="35182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224827"/>
            <a:ext cx="3240360" cy="35182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637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33468"/>
            <a:ext cx="4412043" cy="6480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4784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3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Pénzügyi alapismeretek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00338" y="1707654"/>
            <a:ext cx="6443662" cy="2787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hu-HU" altLang="hu-HU" sz="2400" b="1" i="1" dirty="0">
                <a:solidFill>
                  <a:srgbClr val="703636"/>
                </a:solidFill>
              </a:rPr>
              <a:t> </a:t>
            </a:r>
            <a:r>
              <a:rPr lang="hu-HU" altLang="hu-HU" sz="2400" b="1" i="1" dirty="0" smtClean="0">
                <a:solidFill>
                  <a:srgbClr val="703636"/>
                </a:solidFill>
              </a:rPr>
              <a:t> 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1. </a:t>
            </a:r>
            <a:r>
              <a:rPr lang="hu-HU" altLang="hu-HU" sz="2400" i="1" dirty="0">
                <a:solidFill>
                  <a:srgbClr val="703636"/>
                </a:solidFill>
              </a:rPr>
              <a:t>lecke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A </a:t>
            </a:r>
            <a:r>
              <a:rPr lang="hu-HU" altLang="hu-HU" sz="2400" b="1" dirty="0">
                <a:solidFill>
                  <a:srgbClr val="703636"/>
                </a:solidFill>
              </a:rPr>
              <a:t>pénz és a pénzrendszerek 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fejlődése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                                      </a:t>
            </a:r>
          </a:p>
          <a:p>
            <a:pPr algn="l">
              <a:lnSpc>
                <a:spcPct val="80000"/>
              </a:lnSpc>
            </a:pPr>
            <a:endParaRPr lang="hu-HU" altLang="hu-HU" sz="1600" b="1" i="1" dirty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   Zene: „Ki fizeti a révészt?”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Jannisz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Makropulosz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" y="3194747"/>
            <a:ext cx="252631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9" y="2679762"/>
            <a:ext cx="2286000" cy="168592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982526"/>
            <a:ext cx="8229600" cy="353344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000" b="1" dirty="0" smtClean="0">
                <a:solidFill>
                  <a:srgbClr val="703636"/>
                </a:solidFill>
              </a:rPr>
              <a:t>Bevezetés - </a:t>
            </a:r>
          </a:p>
          <a:p>
            <a:pPr marL="0" indent="0" algn="ctr">
              <a:buNone/>
            </a:pPr>
            <a:r>
              <a:rPr lang="hu-HU" altLang="hu-HU" sz="4000" b="1" dirty="0" smtClean="0">
                <a:solidFill>
                  <a:srgbClr val="703636"/>
                </a:solidFill>
              </a:rPr>
              <a:t>rendszerelméleti aspektusból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1666" y="-16251"/>
            <a:ext cx="8373616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2800" b="1" dirty="0" smtClean="0">
                <a:solidFill>
                  <a:srgbClr val="703636"/>
                </a:solidFill>
              </a:rPr>
              <a:t>A pénzügyi rendszer rendszerelméleti szempontból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627534"/>
            <a:ext cx="8676456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000" b="1" dirty="0" smtClean="0">
                <a:solidFill>
                  <a:srgbClr val="703636"/>
                </a:solidFill>
              </a:rPr>
              <a:t>Környezet</a:t>
            </a:r>
            <a:r>
              <a:rPr lang="hu-HU" altLang="hu-HU" sz="2000" dirty="0" smtClean="0">
                <a:solidFill>
                  <a:srgbClr val="703636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makrogazdaság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technikai-technológiai környezet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politikai rendszer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jogi </a:t>
            </a:r>
            <a:r>
              <a:rPr lang="hu-HU" altLang="hu-HU" sz="1800" dirty="0">
                <a:solidFill>
                  <a:srgbClr val="703636"/>
                </a:solidFill>
              </a:rPr>
              <a:t>környezet stb.</a:t>
            </a:r>
          </a:p>
          <a:p>
            <a:pPr>
              <a:lnSpc>
                <a:spcPct val="80000"/>
              </a:lnSpc>
            </a:pPr>
            <a:r>
              <a:rPr lang="hu-HU" altLang="hu-HU" sz="2000" b="1" dirty="0" smtClean="0">
                <a:solidFill>
                  <a:srgbClr val="703636"/>
                </a:solidFill>
              </a:rPr>
              <a:t>Elemek</a:t>
            </a:r>
            <a:r>
              <a:rPr lang="hu-HU" altLang="hu-HU" sz="2000" dirty="0" smtClean="0">
                <a:solidFill>
                  <a:srgbClr val="703636"/>
                </a:solidFill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szereplők (pl. beruházók, megtakarítók stb.): piaci és nem piaci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a pénz és a pénzügyi instrumentumok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pénzügyi információk (pl. számviteli, statisztikai)</a:t>
            </a:r>
          </a:p>
          <a:p>
            <a:pPr>
              <a:lnSpc>
                <a:spcPct val="80000"/>
              </a:lnSpc>
            </a:pPr>
            <a:r>
              <a:rPr lang="hu-HU" altLang="hu-HU" sz="2000" b="1" dirty="0" smtClean="0">
                <a:solidFill>
                  <a:srgbClr val="703636"/>
                </a:solidFill>
              </a:rPr>
              <a:t>Folyamatok</a:t>
            </a:r>
            <a:r>
              <a:rPr lang="hu-HU" altLang="hu-HU" sz="2000" dirty="0" smtClean="0">
                <a:solidFill>
                  <a:srgbClr val="703636"/>
                </a:solidFill>
              </a:rPr>
              <a:t>: az állapotok közti átmenetek (pl. egyensúlyi állapot)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áramlások (pl. pénzáramlás, információ áramlás)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tranzakciók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szabályozási és ellenőrzési folyamatok</a:t>
            </a:r>
          </a:p>
          <a:p>
            <a:pPr>
              <a:lnSpc>
                <a:spcPct val="80000"/>
              </a:lnSpc>
            </a:pPr>
            <a:r>
              <a:rPr lang="hu-HU" altLang="hu-HU" sz="2000" b="1" dirty="0" smtClean="0">
                <a:solidFill>
                  <a:srgbClr val="703636"/>
                </a:solidFill>
              </a:rPr>
              <a:t>Struktúra</a:t>
            </a:r>
            <a:r>
              <a:rPr lang="hu-HU" altLang="hu-HU" sz="2000" dirty="0" smtClean="0">
                <a:solidFill>
                  <a:srgbClr val="703636"/>
                </a:solidFill>
              </a:rPr>
              <a:t>: a kapcsolódások módjai, mechanizmusok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szervezetek (</a:t>
            </a:r>
            <a:r>
              <a:rPr lang="hu-HU" altLang="hu-HU" sz="1800" dirty="0" err="1" smtClean="0">
                <a:solidFill>
                  <a:srgbClr val="703636"/>
                </a:solidFill>
              </a:rPr>
              <a:t>hard</a:t>
            </a:r>
            <a:r>
              <a:rPr lang="hu-HU" altLang="hu-HU" sz="1800" dirty="0" smtClean="0">
                <a:solidFill>
                  <a:srgbClr val="703636"/>
                </a:solidFill>
              </a:rPr>
              <a:t> struktúra) </a:t>
            </a:r>
          </a:p>
          <a:p>
            <a:pPr lvl="1">
              <a:lnSpc>
                <a:spcPct val="80000"/>
              </a:lnSpc>
            </a:pPr>
            <a:r>
              <a:rPr lang="hu-HU" altLang="hu-HU" sz="1800" dirty="0" smtClean="0">
                <a:solidFill>
                  <a:srgbClr val="703636"/>
                </a:solidFill>
              </a:rPr>
              <a:t>szokások, konvenciók, önként vállalt normák, viselkedési szabályok (</a:t>
            </a:r>
            <a:r>
              <a:rPr lang="hu-HU" altLang="hu-HU" sz="1800" dirty="0" err="1" smtClean="0">
                <a:solidFill>
                  <a:srgbClr val="703636"/>
                </a:solidFill>
              </a:rPr>
              <a:t>soft</a:t>
            </a:r>
            <a:r>
              <a:rPr lang="hu-HU" altLang="hu-HU" sz="1800" dirty="0" smtClean="0">
                <a:solidFill>
                  <a:srgbClr val="703636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400" dirty="0" smtClean="0">
              <a:solidFill>
                <a:srgbClr val="703636"/>
              </a:solidFill>
            </a:endParaRPr>
          </a:p>
          <a:p>
            <a:pPr lvl="1">
              <a:lnSpc>
                <a:spcPct val="80000"/>
              </a:lnSpc>
            </a:pPr>
            <a:endParaRPr lang="hu-HU" altLang="hu-HU" sz="2000" dirty="0" smtClean="0"/>
          </a:p>
          <a:p>
            <a:pPr>
              <a:lnSpc>
                <a:spcPct val="80000"/>
              </a:lnSpc>
            </a:pPr>
            <a:endParaRPr lang="hu-HU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59556"/>
            <a:ext cx="8964612" cy="33944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b="1" u="sng" dirty="0" smtClean="0">
                <a:solidFill>
                  <a:srgbClr val="703636"/>
                </a:solidFill>
              </a:rPr>
              <a:t>Forrás és további olvasnivaló: </a:t>
            </a:r>
          </a:p>
          <a:p>
            <a:pPr marL="0" lvl="1" indent="0">
              <a:buNone/>
              <a:defRPr/>
            </a:pPr>
            <a:r>
              <a:rPr lang="hu-HU" altLang="hu-HU" b="1" dirty="0" err="1" smtClean="0">
                <a:solidFill>
                  <a:srgbClr val="703636"/>
                </a:solidFill>
              </a:rPr>
              <a:t>Vigvári</a:t>
            </a:r>
            <a:r>
              <a:rPr lang="hu-HU" altLang="hu-HU" b="1" dirty="0" smtClean="0">
                <a:solidFill>
                  <a:srgbClr val="703636"/>
                </a:solidFill>
              </a:rPr>
              <a:t> András </a:t>
            </a:r>
            <a:r>
              <a:rPr lang="hu-HU" altLang="hu-HU" b="1" dirty="0">
                <a:solidFill>
                  <a:srgbClr val="703636"/>
                </a:solidFill>
              </a:rPr>
              <a:t>(</a:t>
            </a:r>
            <a:r>
              <a:rPr lang="hu-HU" altLang="hu-HU" b="1" dirty="0" smtClean="0">
                <a:solidFill>
                  <a:srgbClr val="703636"/>
                </a:solidFill>
              </a:rPr>
              <a:t>2015):</a:t>
            </a:r>
          </a:p>
          <a:p>
            <a:pPr marL="0" lvl="1" indent="0">
              <a:buNone/>
              <a:defRPr/>
            </a:pPr>
            <a:r>
              <a:rPr lang="hu-HU" altLang="hu-HU" i="1" dirty="0" smtClean="0">
                <a:solidFill>
                  <a:srgbClr val="703636"/>
                </a:solidFill>
              </a:rPr>
              <a:t>Pénzügy(rendszer)tan : alapvető ismeretek rendhagyó megközelítésben</a:t>
            </a:r>
            <a:r>
              <a:rPr lang="hu-HU" altLang="hu-HU" dirty="0" smtClean="0">
                <a:solidFill>
                  <a:srgbClr val="703636"/>
                </a:solidFill>
              </a:rPr>
              <a:t>.  </a:t>
            </a:r>
          </a:p>
          <a:p>
            <a:pPr marL="0" lvl="1" indent="0">
              <a:buNone/>
              <a:defRPr/>
            </a:pPr>
            <a:r>
              <a:rPr lang="hu-HU" altLang="hu-HU" sz="2400" dirty="0" smtClean="0">
                <a:solidFill>
                  <a:srgbClr val="703636"/>
                </a:solidFill>
              </a:rPr>
              <a:t>Akadémiai </a:t>
            </a:r>
            <a:r>
              <a:rPr lang="hu-HU" altLang="hu-HU" sz="2400" dirty="0">
                <a:solidFill>
                  <a:srgbClr val="703636"/>
                </a:solidFill>
              </a:rPr>
              <a:t>Kiadó, Budapest</a:t>
            </a:r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7173" name="Picture 5" descr="Vigvári András: Pénzügy(rendszer)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15" y="2769371"/>
            <a:ext cx="1981200" cy="21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Képtalálat a következ&amp;odblac;re: „vigvári andrás”"/>
          <p:cNvSpPr>
            <a:spLocks noChangeAspect="1" noChangeArrowheads="1"/>
          </p:cNvSpPr>
          <p:nvPr/>
        </p:nvSpPr>
        <p:spPr bwMode="auto">
          <a:xfrm>
            <a:off x="166688" y="-13692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753915"/>
            <a:ext cx="261937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266551" y="429994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703636"/>
                </a:solidFill>
              </a:rPr>
              <a:t>      </a:t>
            </a:r>
            <a:r>
              <a:rPr lang="hu-HU" sz="2000" i="1" dirty="0" smtClean="0">
                <a:solidFill>
                  <a:srgbClr val="703636"/>
                </a:solidFill>
              </a:rPr>
              <a:t>Prof. Dr. </a:t>
            </a:r>
            <a:r>
              <a:rPr lang="hu-HU" sz="2000" i="1" dirty="0" err="1" smtClean="0">
                <a:solidFill>
                  <a:srgbClr val="703636"/>
                </a:solidFill>
              </a:rPr>
              <a:t>Vigvári</a:t>
            </a:r>
            <a:r>
              <a:rPr lang="hu-HU" sz="2000" i="1" dirty="0" smtClean="0">
                <a:solidFill>
                  <a:srgbClr val="703636"/>
                </a:solidFill>
              </a:rPr>
              <a:t> András</a:t>
            </a:r>
          </a:p>
          <a:p>
            <a:r>
              <a:rPr lang="hu-HU" sz="2000" i="1" dirty="0" smtClean="0">
                <a:solidFill>
                  <a:srgbClr val="703636"/>
                </a:solidFill>
              </a:rPr>
              <a:t>               (1955-2014</a:t>
            </a:r>
            <a:r>
              <a:rPr lang="hu-HU" sz="2000" dirty="0" smtClean="0">
                <a:solidFill>
                  <a:srgbClr val="703636"/>
                </a:solidFill>
              </a:rPr>
              <a:t>)</a:t>
            </a:r>
            <a:endParaRPr lang="hu-HU" sz="2000" dirty="0">
              <a:solidFill>
                <a:srgbClr val="7036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5" y="4063380"/>
            <a:ext cx="4993709" cy="1080120"/>
          </a:xfrm>
        </p:spPr>
        <p:txBody>
          <a:bodyPr/>
          <a:lstStyle/>
          <a:p>
            <a:r>
              <a:rPr lang="hu-HU" sz="1500" dirty="0"/>
              <a:t>Jelen tananyag </a:t>
            </a:r>
            <a:br>
              <a:rPr lang="hu-HU" sz="1500" dirty="0"/>
            </a:br>
            <a:r>
              <a:rPr lang="hu-HU" sz="1500" dirty="0"/>
              <a:t>a Szegedi Tudományegyetemen készült</a:t>
            </a:r>
            <a:br>
              <a:rPr lang="hu-HU" sz="1500" dirty="0"/>
            </a:br>
            <a:r>
              <a:rPr lang="hu-HU" sz="1500" dirty="0"/>
              <a:t>az Európai Unió támogatásával. </a:t>
            </a:r>
            <a:br>
              <a:rPr lang="hu-HU" sz="1500" dirty="0"/>
            </a:br>
            <a:r>
              <a:rPr lang="hu-HU" sz="15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4" y="242980"/>
            <a:ext cx="6291953" cy="25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 defTabSz="685800"/>
            <a:r>
              <a:rPr lang="hu-HU" sz="15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1500" kern="0" dirty="0">
                <a:solidFill>
                  <a:srgbClr val="FFFFFF"/>
                </a:solidFill>
              </a:rPr>
              <a:t> KAR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LECKESOROZAT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1500" kern="0" dirty="0" err="1">
                <a:solidFill>
                  <a:srgbClr val="FFFFFF"/>
                </a:solidFill>
              </a:rPr>
              <a:t>elemeI</a:t>
            </a:r>
            <a:r>
              <a:rPr lang="hu-HU" sz="15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2911293097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185</Words>
  <Application>Microsoft Office PowerPoint</Application>
  <PresentationFormat>Diavetítés a képernyőre (16:9 oldalarány)</PresentationFormat>
  <Paragraphs>53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Alapértelmezett terv</vt:lpstr>
      <vt:lpstr>1_SZTE</vt:lpstr>
      <vt:lpstr>Pénzügyi alapismeretek </vt:lpstr>
      <vt:lpstr>PowerPoint-bemutató</vt:lpstr>
      <vt:lpstr>A pénzügyi rendszer rendszerelméleti szempontból</vt:lpstr>
      <vt:lpstr>PowerPoint-bemutató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Némethi László</cp:lastModifiedBy>
  <cp:revision>97</cp:revision>
  <dcterms:created xsi:type="dcterms:W3CDTF">2002-09-12T08:02:34Z</dcterms:created>
  <dcterms:modified xsi:type="dcterms:W3CDTF">2018-03-28T10:54:18Z</dcterms:modified>
</cp:coreProperties>
</file>